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63"/>
  </p:notesMasterIdLst>
  <p:handoutMasterIdLst>
    <p:handoutMasterId r:id="rId64"/>
  </p:handoutMasterIdLst>
  <p:sldIdLst>
    <p:sldId id="2147308464" r:id="rId2"/>
    <p:sldId id="2147308475" r:id="rId3"/>
    <p:sldId id="2147308476" r:id="rId4"/>
    <p:sldId id="2147308506" r:id="rId5"/>
    <p:sldId id="2147308481" r:id="rId6"/>
    <p:sldId id="2147308505" r:id="rId7"/>
    <p:sldId id="2147308430" r:id="rId8"/>
    <p:sldId id="2147308482" r:id="rId9"/>
    <p:sldId id="2147308480" r:id="rId10"/>
    <p:sldId id="2147308487" r:id="rId11"/>
    <p:sldId id="2147308416" r:id="rId12"/>
    <p:sldId id="2147308483" r:id="rId13"/>
    <p:sldId id="2147308431" r:id="rId14"/>
    <p:sldId id="2147308434" r:id="rId15"/>
    <p:sldId id="2147308422" r:id="rId16"/>
    <p:sldId id="2147308485" r:id="rId17"/>
    <p:sldId id="2147308432" r:id="rId18"/>
    <p:sldId id="2147308486" r:id="rId19"/>
    <p:sldId id="2147308418" r:id="rId20"/>
    <p:sldId id="2147308433" r:id="rId21"/>
    <p:sldId id="2147308419" r:id="rId22"/>
    <p:sldId id="2147308489" r:id="rId23"/>
    <p:sldId id="406" r:id="rId24"/>
    <p:sldId id="366" r:id="rId25"/>
    <p:sldId id="3917" r:id="rId26"/>
    <p:sldId id="329" r:id="rId27"/>
    <p:sldId id="2813" r:id="rId28"/>
    <p:sldId id="1604" r:id="rId29"/>
    <p:sldId id="2944" r:id="rId30"/>
    <p:sldId id="2147308490" r:id="rId31"/>
    <p:sldId id="2147469321" r:id="rId32"/>
    <p:sldId id="2147469355" r:id="rId33"/>
    <p:sldId id="2147469356" r:id="rId34"/>
    <p:sldId id="2147469357" r:id="rId35"/>
    <p:sldId id="2147469358" r:id="rId36"/>
    <p:sldId id="2147469359" r:id="rId37"/>
    <p:sldId id="2147469360" r:id="rId38"/>
    <p:sldId id="2820" r:id="rId39"/>
    <p:sldId id="2147308491" r:id="rId40"/>
    <p:sldId id="3969" r:id="rId41"/>
    <p:sldId id="4097" r:id="rId42"/>
    <p:sldId id="344" r:id="rId43"/>
    <p:sldId id="2147469361" r:id="rId44"/>
    <p:sldId id="1598" r:id="rId45"/>
    <p:sldId id="1552" r:id="rId46"/>
    <p:sldId id="381" r:id="rId47"/>
    <p:sldId id="2147469362" r:id="rId48"/>
    <p:sldId id="2147469364" r:id="rId49"/>
    <p:sldId id="2147469363" r:id="rId50"/>
    <p:sldId id="2945" r:id="rId51"/>
    <p:sldId id="2147308492" r:id="rId52"/>
    <p:sldId id="377" r:id="rId53"/>
    <p:sldId id="2147308281" r:id="rId54"/>
    <p:sldId id="2147308289" r:id="rId55"/>
    <p:sldId id="2007578218" r:id="rId56"/>
    <p:sldId id="3784" r:id="rId57"/>
    <p:sldId id="2147308282" r:id="rId58"/>
    <p:sldId id="2147469366" r:id="rId59"/>
    <p:sldId id="2147469365" r:id="rId60"/>
    <p:sldId id="2147308493" r:id="rId61"/>
    <p:sldId id="2147308494" r:id="rId62"/>
  </p:sldIdLst>
  <p:sldSz cx="12192000" cy="6858000"/>
  <p:notesSz cx="6858000" cy="9144000"/>
  <p:embeddedFontLst>
    <p:embeddedFont>
      <p:font typeface="Amazon Ember" panose="020B0603020204020204" pitchFamily="34" charset="0"/>
      <p:regular r:id="rId65"/>
      <p:bold r:id="rId66"/>
      <p:italic r:id="rId67"/>
      <p:boldItalic r:id="rId68"/>
    </p:embeddedFont>
    <p:embeddedFont>
      <p:font typeface="Amazon Ember Display" panose="020B0603020204020204" pitchFamily="34" charset="0"/>
      <p:regular r:id="rId69"/>
      <p:bold r:id="rId70"/>
      <p:italic r:id="rId71"/>
      <p:boldItalic r:id="rId72"/>
    </p:embeddedFont>
    <p:embeddedFont>
      <p:font typeface="Amazon Ember Display Heavy" panose="020B0603020204020204" pitchFamily="34" charset="0"/>
      <p:bold r:id="rId73"/>
      <p:italic r:id="rId74"/>
      <p:boldItalic r:id="rId75"/>
    </p:embeddedFont>
    <p:embeddedFont>
      <p:font typeface="Amazon Ember Mono" panose="020B0603020204020204" pitchFamily="34" charset="0"/>
      <p:regular r:id="rId76"/>
      <p:bold r:id="rId77"/>
      <p:italic r:id="rId78"/>
      <p:boldItalic r:id="rId79"/>
    </p:embeddedFont>
    <p:embeddedFont>
      <p:font typeface="Amazon Ember Regular" panose="020B0603020204020204" pitchFamily="34" charset="0"/>
      <p:regular r:id="rId80"/>
      <p:bold r:id="rId81"/>
      <p:italic r:id="rId82"/>
      <p:boldItalic r:id="rId83"/>
    </p:embeddedFont>
    <p:embeddedFont>
      <p:font typeface="Lucida Console" panose="020B0609040504020204" pitchFamily="49" charset="0"/>
      <p:regular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IP Healthcheck Overview" id="{2C4AC3F1-BA7D-E743-A528-8C68CFA76901}">
          <p14:sldIdLst>
            <p14:sldId id="2147308464"/>
            <p14:sldId id="2147308475"/>
            <p14:sldId id="2147308476"/>
          </p14:sldIdLst>
        </p14:section>
        <p14:section name="SHIP Healthcheck FIndings" id="{C51B4891-EB65-0348-85BE-7BE438DB220D}">
          <p14:sldIdLst>
            <p14:sldId id="2147308506"/>
          </p14:sldIdLst>
        </p14:section>
        <p14:section name="Account Security Best Practices" id="{A574A397-437B-BF4F-B3FA-E48EA258DA9E}">
          <p14:sldIdLst>
            <p14:sldId id="2147308481"/>
            <p14:sldId id="2147308505"/>
            <p14:sldId id="2147308430"/>
            <p14:sldId id="2147308482"/>
            <p14:sldId id="2147308480"/>
            <p14:sldId id="2147308487"/>
            <p14:sldId id="2147308416"/>
            <p14:sldId id="2147308483"/>
            <p14:sldId id="2147308431"/>
            <p14:sldId id="2147308434"/>
            <p14:sldId id="2147308422"/>
            <p14:sldId id="2147308485"/>
            <p14:sldId id="2147308432"/>
            <p14:sldId id="2147308486"/>
            <p14:sldId id="2147308418"/>
            <p14:sldId id="2147308433"/>
            <p14:sldId id="2147308419"/>
          </p14:sldIdLst>
        </p14:section>
        <p14:section name="Amazon GuardDuty" id="{6EDD59C6-C065-424D-8056-D1DFBF20DC58}">
          <p14:sldIdLst>
            <p14:sldId id="2147308489"/>
            <p14:sldId id="406"/>
            <p14:sldId id="366"/>
            <p14:sldId id="3917"/>
            <p14:sldId id="329"/>
            <p14:sldId id="2813"/>
            <p14:sldId id="1604"/>
            <p14:sldId id="2944"/>
          </p14:sldIdLst>
        </p14:section>
        <p14:section name="AWS Security Hub" id="{CF726560-5AFA-7A4A-AFE3-1C5A6B0D50DB}">
          <p14:sldIdLst>
            <p14:sldId id="2147308490"/>
            <p14:sldId id="2147469321"/>
            <p14:sldId id="2147469355"/>
            <p14:sldId id="2147469356"/>
            <p14:sldId id="2147469357"/>
            <p14:sldId id="2147469358"/>
            <p14:sldId id="2147469359"/>
            <p14:sldId id="2147469360"/>
            <p14:sldId id="2820"/>
          </p14:sldIdLst>
        </p14:section>
        <p14:section name="AWS KMS" id="{AB61FBA4-7F18-2849-8FE3-876FAA5CF1BC}">
          <p14:sldIdLst>
            <p14:sldId id="2147308491"/>
            <p14:sldId id="3969"/>
            <p14:sldId id="4097"/>
            <p14:sldId id="344"/>
            <p14:sldId id="2147469361"/>
            <p14:sldId id="1598"/>
            <p14:sldId id="1552"/>
            <p14:sldId id="381"/>
            <p14:sldId id="2147469362"/>
            <p14:sldId id="2147469364"/>
            <p14:sldId id="2147469363"/>
            <p14:sldId id="2945"/>
          </p14:sldIdLst>
        </p14:section>
        <p14:section name="AWS WAF" id="{8FAD41EB-FCE4-0C49-9950-118F36006823}">
          <p14:sldIdLst>
            <p14:sldId id="2147308492"/>
            <p14:sldId id="377"/>
            <p14:sldId id="2147308281"/>
            <p14:sldId id="2147308289"/>
            <p14:sldId id="2007578218"/>
            <p14:sldId id="3784"/>
            <p14:sldId id="2147308282"/>
            <p14:sldId id="2147469366"/>
            <p14:sldId id="2147469365"/>
          </p14:sldIdLst>
        </p14:section>
        <p14:section name="Continuous Improvement" id="{472493DD-8F69-1240-91F1-F8D938628317}">
          <p14:sldIdLst>
            <p14:sldId id="2147308493"/>
            <p14:sldId id="21473084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CD8C0"/>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6" autoAdjust="0"/>
    <p:restoredTop sz="88368" autoAdjust="0"/>
  </p:normalViewPr>
  <p:slideViewPr>
    <p:cSldViewPr snapToGrid="0">
      <p:cViewPr varScale="1">
        <p:scale>
          <a:sx n="183" d="100"/>
          <a:sy n="183" d="100"/>
        </p:scale>
        <p:origin x="1584" y="20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3755936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859983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542196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528209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16</a:t>
            </a:fld>
            <a:endParaRPr lang="en-US"/>
          </a:p>
        </p:txBody>
      </p:sp>
    </p:spTree>
    <p:extLst>
      <p:ext uri="{BB962C8B-B14F-4D97-AF65-F5344CB8AC3E}">
        <p14:creationId xmlns:p14="http://schemas.microsoft.com/office/powerpoint/2010/main" val="2340829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2511896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1023150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19</a:t>
            </a:fld>
            <a:endParaRPr lang="en-US"/>
          </a:p>
        </p:txBody>
      </p:sp>
    </p:spTree>
    <p:extLst>
      <p:ext uri="{BB962C8B-B14F-4D97-AF65-F5344CB8AC3E}">
        <p14:creationId xmlns:p14="http://schemas.microsoft.com/office/powerpoint/2010/main" val="304856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a:p>
        </p:txBody>
      </p:sp>
    </p:spTree>
    <p:extLst>
      <p:ext uri="{BB962C8B-B14F-4D97-AF65-F5344CB8AC3E}">
        <p14:creationId xmlns:p14="http://schemas.microsoft.com/office/powerpoint/2010/main" val="3550303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1730065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22</a:t>
            </a:fld>
            <a:endParaRPr lang="en-US"/>
          </a:p>
        </p:txBody>
      </p:sp>
    </p:spTree>
    <p:extLst>
      <p:ext uri="{BB962C8B-B14F-4D97-AF65-F5344CB8AC3E}">
        <p14:creationId xmlns:p14="http://schemas.microsoft.com/office/powerpoint/2010/main" val="2396562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3013126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23</a:t>
            </a:fld>
            <a:endParaRPr lang="en-US"/>
          </a:p>
        </p:txBody>
      </p:sp>
    </p:spTree>
    <p:extLst>
      <p:ext uri="{BB962C8B-B14F-4D97-AF65-F5344CB8AC3E}">
        <p14:creationId xmlns:p14="http://schemas.microsoft.com/office/powerpoint/2010/main" val="2291680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24</a:t>
            </a:fld>
            <a:endParaRPr lang="en-US"/>
          </a:p>
        </p:txBody>
      </p:sp>
    </p:spTree>
    <p:extLst>
      <p:ext uri="{BB962C8B-B14F-4D97-AF65-F5344CB8AC3E}">
        <p14:creationId xmlns:p14="http://schemas.microsoft.com/office/powerpoint/2010/main" val="4006032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25</a:t>
            </a:fld>
            <a:endParaRPr lang="en-US"/>
          </a:p>
        </p:txBody>
      </p:sp>
    </p:spTree>
    <p:extLst>
      <p:ext uri="{BB962C8B-B14F-4D97-AF65-F5344CB8AC3E}">
        <p14:creationId xmlns:p14="http://schemas.microsoft.com/office/powerpoint/2010/main" val="3298454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26</a:t>
            </a:fld>
            <a:endParaRPr lang="en-US"/>
          </a:p>
        </p:txBody>
      </p:sp>
    </p:spTree>
    <p:extLst>
      <p:ext uri="{BB962C8B-B14F-4D97-AF65-F5344CB8AC3E}">
        <p14:creationId xmlns:p14="http://schemas.microsoft.com/office/powerpoint/2010/main" val="610425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61067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2308186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31</a:t>
            </a:fld>
            <a:endParaRPr lang="en-US" dirty="0"/>
          </a:p>
        </p:txBody>
      </p:sp>
    </p:spTree>
    <p:extLst>
      <p:ext uri="{BB962C8B-B14F-4D97-AF65-F5344CB8AC3E}">
        <p14:creationId xmlns:p14="http://schemas.microsoft.com/office/powerpoint/2010/main" val="2318999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1596980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33</a:t>
            </a:fld>
            <a:endParaRPr lang="en-US"/>
          </a:p>
        </p:txBody>
      </p:sp>
    </p:spTree>
    <p:extLst>
      <p:ext uri="{BB962C8B-B14F-4D97-AF65-F5344CB8AC3E}">
        <p14:creationId xmlns:p14="http://schemas.microsoft.com/office/powerpoint/2010/main" val="2599441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35</a:t>
            </a:fld>
            <a:endParaRPr lang="en-US"/>
          </a:p>
        </p:txBody>
      </p:sp>
    </p:spTree>
    <p:extLst>
      <p:ext uri="{BB962C8B-B14F-4D97-AF65-F5344CB8AC3E}">
        <p14:creationId xmlns:p14="http://schemas.microsoft.com/office/powerpoint/2010/main" val="166054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3015823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sz="12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3940096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2319140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42</a:t>
            </a:fld>
            <a:endParaRPr lang="en-US"/>
          </a:p>
        </p:txBody>
      </p:sp>
    </p:spTree>
    <p:extLst>
      <p:ext uri="{BB962C8B-B14F-4D97-AF65-F5344CB8AC3E}">
        <p14:creationId xmlns:p14="http://schemas.microsoft.com/office/powerpoint/2010/main" val="3261690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2811947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AWS SKO Event 2019</a:t>
            </a:r>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7/18/24 7:28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414610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a:p>
        </p:txBody>
      </p:sp>
    </p:spTree>
    <p:extLst>
      <p:ext uri="{BB962C8B-B14F-4D97-AF65-F5344CB8AC3E}">
        <p14:creationId xmlns:p14="http://schemas.microsoft.com/office/powerpoint/2010/main" val="3189735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46</a:t>
            </a:fld>
            <a:endParaRPr lang="en-US"/>
          </a:p>
        </p:txBody>
      </p:sp>
    </p:spTree>
    <p:extLst>
      <p:ext uri="{BB962C8B-B14F-4D97-AF65-F5344CB8AC3E}">
        <p14:creationId xmlns:p14="http://schemas.microsoft.com/office/powerpoint/2010/main" val="2248654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endParaRPr lang="en-US" sz="12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1384691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50</a:t>
            </a:fld>
            <a:endParaRPr lang="en-US"/>
          </a:p>
        </p:txBody>
      </p:sp>
    </p:spTree>
    <p:extLst>
      <p:ext uri="{BB962C8B-B14F-4D97-AF65-F5344CB8AC3E}">
        <p14:creationId xmlns:p14="http://schemas.microsoft.com/office/powerpoint/2010/main" val="1045889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7/18/24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002226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29787596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E4738081-ED31-43D5-BFC3-EF4925DA9A61}" type="datetime8">
              <a:rPr lang="en-US" smtClean="0"/>
              <a:t>7/18/24 7:28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222220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150457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1806249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AC50C-1EB1-438A-BCD4-333E1D786B13}" type="slidenum">
              <a:rPr lang="en-US" smtClean="0"/>
              <a:t>56</a:t>
            </a:fld>
            <a:endParaRPr lang="en-US"/>
          </a:p>
        </p:txBody>
      </p:sp>
    </p:spTree>
    <p:extLst>
      <p:ext uri="{BB962C8B-B14F-4D97-AF65-F5344CB8AC3E}">
        <p14:creationId xmlns:p14="http://schemas.microsoft.com/office/powerpoint/2010/main" val="4097949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448394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61</a:t>
            </a:fld>
            <a:endParaRPr lang="en-US"/>
          </a:p>
        </p:txBody>
      </p:sp>
    </p:spTree>
    <p:extLst>
      <p:ext uri="{BB962C8B-B14F-4D97-AF65-F5344CB8AC3E}">
        <p14:creationId xmlns:p14="http://schemas.microsoft.com/office/powerpoint/2010/main" val="2766624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170108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b="0" dirty="0">
              <a:effectLst/>
            </a:endParaRPr>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2857198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3627772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299402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2536239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1D4CE6B-C30D-1541-A9D1-D12F9799D0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Option 10">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95B9C8-25EB-5841-AB28-2A5A2061FE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A4B449B9-84CA-8142-AC90-0ED97BF3133E}"/>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DE873E71-1756-F44F-8F62-355D2B21A41E}"/>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2A23CB08-F3C2-9842-99D8-7F5CACA52B88}"/>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125A79FE-3A50-4A4D-A227-9AECEA66C463}"/>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B115305D-9E5E-3D47-BFE2-0EC434C31D6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BF5AB51-D5EE-724B-BFF9-82F06CF4477E}"/>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D3F9E904-FF15-1341-8C80-456A6D2819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2693833B-009C-F84A-A69D-1DE2DC48567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25F844D2-18B6-334E-8B17-FD16D1F20A4D}"/>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Option 12">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76408"/>
            <a:ext cx="3566160" cy="369332"/>
          </a:xfrm>
        </p:spPr>
        <p:txBody>
          <a:bodyPr wrap="square"/>
          <a:lstStyle>
            <a:lvl1pPr marL="0" indent="0">
              <a:spcAft>
                <a:spcPts val="0"/>
              </a:spcAft>
              <a:buNone/>
              <a:defRPr sz="2000" b="0" i="0" cap="none" spc="0" baseline="0"/>
            </a:lvl1pPr>
          </a:lstStyle>
          <a:p>
            <a:pPr lvl="0"/>
            <a:r>
              <a:rPr lang="en-US" dirty="0"/>
              <a:t>SHIP Ambassador name</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89196"/>
            <a:ext cx="356616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email address</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D3F9E904-FF15-1341-8C80-456A6D281905}"/>
              </a:ext>
            </a:extLst>
          </p:cNvPr>
          <p:cNvSpPr>
            <a:spLocks noGrp="1"/>
          </p:cNvSpPr>
          <p:nvPr>
            <p:ph type="ctrTitle" hasCustomPrompt="1"/>
          </p:nvPr>
        </p:nvSpPr>
        <p:spPr>
          <a:xfrm>
            <a:off x="609598" y="1603980"/>
            <a:ext cx="10376081" cy="1421928"/>
          </a:xfrm>
        </p:spPr>
        <p:txBody>
          <a:bodyPr wrap="square" anchor="t" anchorCtr="0"/>
          <a:lstStyle>
            <a:lvl1pPr algn="l">
              <a:defRPr sz="4800">
                <a:solidFill>
                  <a:schemeClr val="tx1"/>
                </a:solidFill>
              </a:defRPr>
            </a:lvl1pPr>
          </a:lstStyle>
          <a:p>
            <a:r>
              <a:rPr lang="en-US" dirty="0"/>
              <a:t>Security Health Improvement Program (SHIP) HealthCheck</a:t>
            </a:r>
          </a:p>
        </p:txBody>
      </p:sp>
      <p:sp>
        <p:nvSpPr>
          <p:cNvPr id="16" name="Subtitle 2">
            <a:extLst>
              <a:ext uri="{FF2B5EF4-FFF2-40B4-BE49-F238E27FC236}">
                <a16:creationId xmlns:a16="http://schemas.microsoft.com/office/drawing/2014/main" id="{2693833B-009C-F84A-A69D-1DE2DC485679}"/>
              </a:ext>
            </a:extLst>
          </p:cNvPr>
          <p:cNvSpPr>
            <a:spLocks noGrp="1"/>
          </p:cNvSpPr>
          <p:nvPr>
            <p:ph type="subTitle" idx="1" hasCustomPrompt="1"/>
          </p:nvPr>
        </p:nvSpPr>
        <p:spPr>
          <a:xfrm>
            <a:off x="609598" y="3047636"/>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Name</a:t>
            </a:r>
          </a:p>
        </p:txBody>
      </p:sp>
      <p:sp>
        <p:nvSpPr>
          <p:cNvPr id="2" name="Text Placeholder 9">
            <a:extLst>
              <a:ext uri="{FF2B5EF4-FFF2-40B4-BE49-F238E27FC236}">
                <a16:creationId xmlns:a16="http://schemas.microsoft.com/office/drawing/2014/main" id="{B5672870-90AB-9142-0E8A-34E08835D3F8}"/>
              </a:ext>
            </a:extLst>
          </p:cNvPr>
          <p:cNvSpPr>
            <a:spLocks noGrp="1"/>
          </p:cNvSpPr>
          <p:nvPr>
            <p:ph type="body" sz="quarter" idx="13" hasCustomPrompt="1"/>
          </p:nvPr>
        </p:nvSpPr>
        <p:spPr>
          <a:xfrm>
            <a:off x="609598" y="3610685"/>
            <a:ext cx="3797302" cy="369332"/>
          </a:xfrm>
        </p:spPr>
        <p:txBody>
          <a:bodyPr wrap="square"/>
          <a:lstStyle>
            <a:lvl1pPr marL="0" indent="0">
              <a:spcAft>
                <a:spcPts val="0"/>
              </a:spcAft>
              <a:buNone/>
              <a:defRPr sz="2000" b="0" i="0" cap="none" spc="0" baseline="0"/>
            </a:lvl1pPr>
          </a:lstStyle>
          <a:p>
            <a:pPr lvl="0"/>
            <a:r>
              <a:rPr lang="en-US" dirty="0"/>
              <a:t>Presentation Date</a:t>
            </a:r>
          </a:p>
        </p:txBody>
      </p:sp>
      <p:sp>
        <p:nvSpPr>
          <p:cNvPr id="3" name="Text Placeholder 9">
            <a:extLst>
              <a:ext uri="{FF2B5EF4-FFF2-40B4-BE49-F238E27FC236}">
                <a16:creationId xmlns:a16="http://schemas.microsoft.com/office/drawing/2014/main" id="{E7B1C3D3-9A7F-D48D-74E1-714762188EEC}"/>
              </a:ext>
            </a:extLst>
          </p:cNvPr>
          <p:cNvSpPr>
            <a:spLocks noGrp="1"/>
          </p:cNvSpPr>
          <p:nvPr>
            <p:ph type="body" sz="quarter" idx="14" hasCustomPrompt="1"/>
          </p:nvPr>
        </p:nvSpPr>
        <p:spPr>
          <a:xfrm>
            <a:off x="4360641" y="4376408"/>
            <a:ext cx="3566160" cy="369332"/>
          </a:xfrm>
        </p:spPr>
        <p:txBody>
          <a:bodyPr wrap="square"/>
          <a:lstStyle>
            <a:lvl1pPr marL="0" indent="0">
              <a:spcAft>
                <a:spcPts val="0"/>
              </a:spcAft>
              <a:buNone/>
              <a:defRPr sz="2000" b="0" i="0" cap="none" spc="0" baseline="0"/>
            </a:lvl1pPr>
          </a:lstStyle>
          <a:p>
            <a:pPr lvl="0"/>
            <a:r>
              <a:rPr lang="en-US" dirty="0"/>
              <a:t>Account SA name</a:t>
            </a:r>
          </a:p>
        </p:txBody>
      </p:sp>
      <p:sp>
        <p:nvSpPr>
          <p:cNvPr id="4" name="Text Placeholder 11">
            <a:extLst>
              <a:ext uri="{FF2B5EF4-FFF2-40B4-BE49-F238E27FC236}">
                <a16:creationId xmlns:a16="http://schemas.microsoft.com/office/drawing/2014/main" id="{52827B58-84BA-55EB-FEDA-1D0DD477ECA3}"/>
              </a:ext>
            </a:extLst>
          </p:cNvPr>
          <p:cNvSpPr>
            <a:spLocks noGrp="1"/>
          </p:cNvSpPr>
          <p:nvPr>
            <p:ph type="body" sz="quarter" idx="15" hasCustomPrompt="1"/>
          </p:nvPr>
        </p:nvSpPr>
        <p:spPr>
          <a:xfrm>
            <a:off x="4360641" y="4789196"/>
            <a:ext cx="3566160" cy="535531"/>
          </a:xfrm>
        </p:spPr>
        <p:txBody>
          <a:bodyPr wrap="square"/>
          <a:lstStyle>
            <a:lvl1pPr marL="0" indent="0">
              <a:spcAft>
                <a:spcPts val="300"/>
              </a:spcAft>
              <a:buNone/>
              <a:defRPr sz="1600"/>
            </a:lvl1pPr>
          </a:lstStyle>
          <a:p>
            <a:pPr lvl="0"/>
            <a:r>
              <a:rPr lang="en-US" dirty="0"/>
              <a:t>SA job title</a:t>
            </a:r>
            <a:br>
              <a:rPr lang="en-US" dirty="0"/>
            </a:br>
            <a:r>
              <a:rPr lang="en-US" dirty="0"/>
              <a:t>SA email address</a:t>
            </a:r>
          </a:p>
        </p:txBody>
      </p:sp>
      <p:sp>
        <p:nvSpPr>
          <p:cNvPr id="5" name="Text Placeholder 9">
            <a:extLst>
              <a:ext uri="{FF2B5EF4-FFF2-40B4-BE49-F238E27FC236}">
                <a16:creationId xmlns:a16="http://schemas.microsoft.com/office/drawing/2014/main" id="{BD841C8E-E312-4CA5-1D84-D3142C397071}"/>
              </a:ext>
            </a:extLst>
          </p:cNvPr>
          <p:cNvSpPr>
            <a:spLocks noGrp="1"/>
          </p:cNvSpPr>
          <p:nvPr>
            <p:ph type="body" sz="quarter" idx="16" hasCustomPrompt="1"/>
          </p:nvPr>
        </p:nvSpPr>
        <p:spPr>
          <a:xfrm>
            <a:off x="8111685" y="4376408"/>
            <a:ext cx="3566160" cy="369332"/>
          </a:xfrm>
        </p:spPr>
        <p:txBody>
          <a:bodyPr wrap="square"/>
          <a:lstStyle>
            <a:lvl1pPr marL="0" indent="0">
              <a:spcAft>
                <a:spcPts val="0"/>
              </a:spcAft>
              <a:buNone/>
              <a:defRPr sz="2000" b="0" i="0" cap="none" spc="0" baseline="0"/>
            </a:lvl1pPr>
          </a:lstStyle>
          <a:p>
            <a:pPr lvl="0"/>
            <a:r>
              <a:rPr lang="en-US" dirty="0"/>
              <a:t>Account Manager name</a:t>
            </a:r>
          </a:p>
        </p:txBody>
      </p:sp>
      <p:sp>
        <p:nvSpPr>
          <p:cNvPr id="6" name="Text Placeholder 11">
            <a:extLst>
              <a:ext uri="{FF2B5EF4-FFF2-40B4-BE49-F238E27FC236}">
                <a16:creationId xmlns:a16="http://schemas.microsoft.com/office/drawing/2014/main" id="{41F7F90E-E7F1-01C5-B1D0-DD9D4E8DF565}"/>
              </a:ext>
            </a:extLst>
          </p:cNvPr>
          <p:cNvSpPr>
            <a:spLocks noGrp="1"/>
          </p:cNvSpPr>
          <p:nvPr>
            <p:ph type="body" sz="quarter" idx="17" hasCustomPrompt="1"/>
          </p:nvPr>
        </p:nvSpPr>
        <p:spPr>
          <a:xfrm>
            <a:off x="8111685" y="4789196"/>
            <a:ext cx="3566160" cy="535531"/>
          </a:xfrm>
        </p:spPr>
        <p:txBody>
          <a:bodyPr wrap="square"/>
          <a:lstStyle>
            <a:lvl1pPr marL="0" indent="0">
              <a:spcAft>
                <a:spcPts val="300"/>
              </a:spcAft>
              <a:buNone/>
              <a:defRPr sz="1600"/>
            </a:lvl1pPr>
          </a:lstStyle>
          <a:p>
            <a:pPr lvl="0"/>
            <a:r>
              <a:rPr lang="en-US" dirty="0"/>
              <a:t>AM title</a:t>
            </a:r>
            <a:br>
              <a:rPr lang="en-US" dirty="0"/>
            </a:br>
            <a:r>
              <a:rPr lang="en-US" dirty="0"/>
              <a:t>AM email address</a:t>
            </a:r>
          </a:p>
        </p:txBody>
      </p:sp>
    </p:spTree>
    <p:extLst>
      <p:ext uri="{BB962C8B-B14F-4D97-AF65-F5344CB8AC3E}">
        <p14:creationId xmlns:p14="http://schemas.microsoft.com/office/powerpoint/2010/main" val="121607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4A377E-0538-EDAD-619B-15A49742AAAF}"/>
              </a:ext>
            </a:extLst>
          </p:cNvPr>
          <p:cNvSpPr>
            <a:spLocks noGrp="1"/>
          </p:cNvSpPr>
          <p:nvPr>
            <p:ph type="sldNum" sz="quarter" idx="10"/>
          </p:nvPr>
        </p:nvSpPr>
        <p:spPr/>
        <p:txBody>
          <a:bodyPr/>
          <a:lstStyle/>
          <a:p>
            <a:fld id="{EB4B8DE2-A4E8-46E4-8BBF-D75455EFF32C}" type="slidenum">
              <a:rPr lang="en-US" smtClean="0"/>
              <a:pPr/>
              <a:t>‹#›</a:t>
            </a:fld>
            <a:endParaRPr lang="en-US"/>
          </a:p>
        </p:txBody>
      </p:sp>
      <p:graphicFrame>
        <p:nvGraphicFramePr>
          <p:cNvPr id="7" name="manual_investivation_note">
            <a:extLst>
              <a:ext uri="{FF2B5EF4-FFF2-40B4-BE49-F238E27FC236}">
                <a16:creationId xmlns:a16="http://schemas.microsoft.com/office/drawing/2014/main" id="{46B3CE02-F935-E016-4A7D-407B82172229}"/>
              </a:ext>
            </a:extLst>
          </p:cNvPr>
          <p:cNvGraphicFramePr>
            <a:graphicFrameLocks noGrp="1"/>
          </p:cNvGraphicFramePr>
          <p:nvPr userDrawn="1">
            <p:extLst>
              <p:ext uri="{D42A27DB-BD31-4B8C-83A1-F6EECF244321}">
                <p14:modId xmlns:p14="http://schemas.microsoft.com/office/powerpoint/2010/main" val="976775468"/>
              </p:ext>
            </p:extLst>
          </p:nvPr>
        </p:nvGraphicFramePr>
        <p:xfrm>
          <a:off x="8869680" y="340811"/>
          <a:ext cx="2462415" cy="370840"/>
        </p:xfrm>
        <a:graphic>
          <a:graphicData uri="http://schemas.openxmlformats.org/drawingml/2006/table">
            <a:tbl>
              <a:tblPr firstRow="1" bandRow="1">
                <a:tableStyleId>{69012ECD-51FC-41F1-AA8D-1B2483CD663E}</a:tableStyleId>
              </a:tblPr>
              <a:tblGrid>
                <a:gridCol w="2462415">
                  <a:extLst>
                    <a:ext uri="{9D8B030D-6E8A-4147-A177-3AD203B41FA5}">
                      <a16:colId xmlns:a16="http://schemas.microsoft.com/office/drawing/2014/main" val="2376014634"/>
                    </a:ext>
                  </a:extLst>
                </a:gridCol>
              </a:tblGrid>
              <a:tr h="370840">
                <a:tc>
                  <a:txBody>
                    <a:bodyPr/>
                    <a:lstStyle/>
                    <a:p>
                      <a:pPr algn="ctr"/>
                      <a:r>
                        <a:rPr lang="en-US" dirty="0">
                          <a:solidFill>
                            <a:schemeClr val="tx1"/>
                          </a:solidFill>
                        </a:rPr>
                        <a:t>Manual Investigation</a:t>
                      </a:r>
                    </a:p>
                  </a:txBody>
                  <a:tcPr anchor="ctr"/>
                </a:tc>
                <a:extLst>
                  <a:ext uri="{0D108BD9-81ED-4DB2-BD59-A6C34878D82A}">
                    <a16:rowId xmlns:a16="http://schemas.microsoft.com/office/drawing/2014/main" val="2995468475"/>
                  </a:ext>
                </a:extLst>
              </a:tr>
            </a:tbl>
          </a:graphicData>
        </a:graphic>
      </p:graphicFrame>
      <p:sp>
        <p:nvSpPr>
          <p:cNvPr id="9" name="Title 1">
            <a:extLst>
              <a:ext uri="{FF2B5EF4-FFF2-40B4-BE49-F238E27FC236}">
                <a16:creationId xmlns:a16="http://schemas.microsoft.com/office/drawing/2014/main" id="{E6ABDD72-63F9-6D18-D6B8-D8509AB6B58C}"/>
              </a:ext>
            </a:extLst>
          </p:cNvPr>
          <p:cNvSpPr>
            <a:spLocks noGrp="1"/>
          </p:cNvSpPr>
          <p:nvPr>
            <p:ph type="title" hasCustomPrompt="1"/>
          </p:nvPr>
        </p:nvSpPr>
        <p:spPr>
          <a:xfrm>
            <a:off x="345440" y="258465"/>
            <a:ext cx="10972800" cy="535531"/>
          </a:xfrm>
        </p:spPr>
        <p:txBody>
          <a:bodyPr/>
          <a:lstStyle>
            <a:lvl1pPr>
              <a:defRPr/>
            </a:lvl1pPr>
          </a:lstStyle>
          <a:p>
            <a:r>
              <a:rPr lang="en-US" dirty="0"/>
              <a:t>Title only layout</a:t>
            </a:r>
          </a:p>
        </p:txBody>
      </p:sp>
      <p:sp>
        <p:nvSpPr>
          <p:cNvPr id="11" name="Text Placeholder 10">
            <a:extLst>
              <a:ext uri="{FF2B5EF4-FFF2-40B4-BE49-F238E27FC236}">
                <a16:creationId xmlns:a16="http://schemas.microsoft.com/office/drawing/2014/main" id="{F30599B1-5BC8-8E95-4187-A23F990BEC76}"/>
              </a:ext>
            </a:extLst>
          </p:cNvPr>
          <p:cNvSpPr>
            <a:spLocks noGrp="1"/>
          </p:cNvSpPr>
          <p:nvPr>
            <p:ph type="body" sz="quarter" idx="11"/>
          </p:nvPr>
        </p:nvSpPr>
        <p:spPr>
          <a:xfrm>
            <a:off x="346075" y="1042416"/>
            <a:ext cx="8101583" cy="49286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A3D1374B-44AF-BDD5-F401-1AC6A3B1EF52}"/>
              </a:ext>
            </a:extLst>
          </p:cNvPr>
          <p:cNvSpPr>
            <a:spLocks noGrp="1"/>
          </p:cNvSpPr>
          <p:nvPr>
            <p:ph sz="quarter" idx="12"/>
          </p:nvPr>
        </p:nvSpPr>
        <p:spPr>
          <a:xfrm>
            <a:off x="8865192" y="1042416"/>
            <a:ext cx="2807208" cy="30815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737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5830B55-5063-9E41-8E56-26A5FA5A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DFD3234B-AC5F-D143-8F1C-A3ED8AE54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FBE32A45-4DD7-834F-B55D-F4C7CF75929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142EF6B-C5A8-1846-AA27-86A32C76020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2" name="TextBox 1">
            <a:extLst>
              <a:ext uri="{FF2B5EF4-FFF2-40B4-BE49-F238E27FC236}">
                <a16:creationId xmlns:a16="http://schemas.microsoft.com/office/drawing/2014/main" id="{40C3D805-60FD-53EC-88E3-7CD578B1D8AD}"/>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spTree>
    <p:extLst>
      <p:ext uri="{BB962C8B-B14F-4D97-AF65-F5344CB8AC3E}">
        <p14:creationId xmlns:p14="http://schemas.microsoft.com/office/powerpoint/2010/main" val="223873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1AF21E-E504-A249-9478-ADC5CA04A6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AC5FED71-3CDF-8046-9533-89B5A4F5A92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7A051FF-3791-0E44-B650-E20905BB834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330522C6-DD22-BE44-90FC-AE83DA2641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spTree>
    <p:extLst>
      <p:ext uri="{BB962C8B-B14F-4D97-AF65-F5344CB8AC3E}">
        <p14:creationId xmlns:p14="http://schemas.microsoft.com/office/powerpoint/2010/main" val="54485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B98663-C594-E24A-9471-B9E63CA354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D233416-0B02-4443-8A4B-F72AB5B86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7849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AB58269-151D-AA4F-B684-E0931AE0F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FCF4614B-EB21-A142-A283-D899B14AF1E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CBAEA41-6F1E-1545-8ECD-173541D7B082}"/>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20226BB-DEAD-9D41-8D21-5B271B3FFC5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spTree>
    <p:extLst>
      <p:ext uri="{BB962C8B-B14F-4D97-AF65-F5344CB8AC3E}">
        <p14:creationId xmlns:p14="http://schemas.microsoft.com/office/powerpoint/2010/main" val="277391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69D89F-43BC-9C46-92A8-7CE20CA4D8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7896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Option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930489-A60D-124F-90F7-0722F4F27B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145470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Option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55624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Option 6">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Option 7">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Option 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t>© 2023, Amazon Web Services, Inc. or its affiliates. All rights reserved. Amazon Confidential and Trademark.</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sp>
        <p:nvSpPr>
          <p:cNvPr id="13" name="Title 1">
            <a:extLst>
              <a:ext uri="{FF2B5EF4-FFF2-40B4-BE49-F238E27FC236}">
                <a16:creationId xmlns:a16="http://schemas.microsoft.com/office/drawing/2014/main" id="{8A869746-DA43-3149-9ABD-91A3433D23F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4" name="Subtitle 2">
            <a:extLst>
              <a:ext uri="{FF2B5EF4-FFF2-40B4-BE49-F238E27FC236}">
                <a16:creationId xmlns:a16="http://schemas.microsoft.com/office/drawing/2014/main" id="{95E46ABA-5844-9F4F-9D90-698BEA2C2E6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5" name="Text Placeholder 7">
            <a:extLst>
              <a:ext uri="{FF2B5EF4-FFF2-40B4-BE49-F238E27FC236}">
                <a16:creationId xmlns:a16="http://schemas.microsoft.com/office/drawing/2014/main" id="{F09C1942-923C-5945-AFF6-A232C1ED213C}"/>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188403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DB167C2-2A0E-8846-8C05-7763F985A3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63001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1950C10-454D-FE4C-9A5D-664D102CB7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7837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683C566-26CB-9C4F-B284-C7CD737CE5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41168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EDE91B4-4462-2246-8DF5-3687FF455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183264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182581B-2B1E-1A4E-80B2-7B8C9A42A5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Tree>
    <p:extLst>
      <p:ext uri="{BB962C8B-B14F-4D97-AF65-F5344CB8AC3E}">
        <p14:creationId xmlns:p14="http://schemas.microsoft.com/office/powerpoint/2010/main" val="22534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07C2939-AAA1-AA45-897D-5E953E1F9E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F6C234-214B-8E45-A8C4-1B5635B3F2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BB96F7E5-CEF7-F94F-807E-725EFBF7DC31}"/>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9F02685D-2D0B-0647-B990-BED1A5FB2D1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D522E963-54F4-AF43-9481-C52EC63504FA}"/>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9A699E-B4B3-1840-979A-7213DB9862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Option 1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Option 13">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Option 14">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Option 1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Option 16">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2023,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6E455010-7B35-9742-B50E-A6B67454064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2A1C31DD-7D86-6C4C-99E0-7D46330512AA}"/>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00053B94-E105-D042-9913-F855569405C3}"/>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Divider_Slide">
    <p:bg>
      <p:bgRef idx="1001">
        <a:schemeClr val="bg2"/>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2710232147"/>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4085446277"/>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9199399"/>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9" y="289514"/>
            <a:ext cx="11652356" cy="738664"/>
          </a:xfrm>
        </p:spPr>
        <p:txBody>
          <a:bodyPr lIns="182880" tIns="146304" rIns="182880" bIns="146304"/>
          <a:lstStyle>
            <a:lvl1pPr>
              <a:defRPr/>
            </a:lvl1pPr>
          </a:lstStyle>
          <a:p>
            <a:r>
              <a:rPr lang="en-US" dirty="0"/>
              <a:t>Click to edit master title style</a:t>
            </a:r>
          </a:p>
        </p:txBody>
      </p:sp>
      <p:sp>
        <p:nvSpPr>
          <p:cNvPr id="3" name="Footer Placeholder 4">
            <a:extLst>
              <a:ext uri="{FF2B5EF4-FFF2-40B4-BE49-F238E27FC236}">
                <a16:creationId xmlns:a16="http://schemas.microsoft.com/office/drawing/2014/main" id="{0031D10E-875E-6F49-B8CB-B8C41914D6BD}"/>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p>
        </p:txBody>
      </p:sp>
    </p:spTree>
    <p:extLst>
      <p:ext uri="{BB962C8B-B14F-4D97-AF65-F5344CB8AC3E}">
        <p14:creationId xmlns:p14="http://schemas.microsoft.com/office/powerpoint/2010/main" val="4035814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69877" y="289513"/>
            <a:ext cx="11652356" cy="899665"/>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7" y="1189181"/>
            <a:ext cx="11652356" cy="2150332"/>
          </a:xfrm>
          <a:prstGeom prst="rect">
            <a:avLst/>
          </a:prstGeom>
        </p:spPr>
        <p:txBody>
          <a:bodyPr vert="horz" wrap="square" lIns="182880" tIns="146304" rIns="182880" bIns="146304" rtlCol="0">
            <a:spAutoFit/>
          </a:bodyPr>
          <a:lstStyle>
            <a:lvl1pPr>
              <a:spcAft>
                <a:spcPts val="667"/>
              </a:spcAft>
              <a:defRPr/>
            </a:lvl1pPr>
            <a:lvl2pPr>
              <a:spcAft>
                <a:spcPts val="667"/>
              </a:spcAft>
              <a:defRPr/>
            </a:lvl2pPr>
            <a:lvl3pPr>
              <a:spcAft>
                <a:spcPts val="667"/>
              </a:spcAft>
              <a:defRPr/>
            </a:lvl3pPr>
            <a:lvl4pPr>
              <a:spcAft>
                <a:spcPts val="667"/>
              </a:spcAft>
              <a:defRPr/>
            </a:lvl4pPr>
            <a:lvl5pPr>
              <a:spcAft>
                <a:spcPts val="667"/>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8C380D7C-7A92-3D48-A131-098C5E3C819C}"/>
              </a:ext>
            </a:extLst>
          </p:cNvPr>
          <p:cNvSpPr>
            <a:spLocks noGrp="1"/>
          </p:cNvSpPr>
          <p:nvPr>
            <p:ph type="ftr" sz="quarter" idx="3"/>
          </p:nvPr>
        </p:nvSpPr>
        <p:spPr>
          <a:xfrm>
            <a:off x="329261" y="6297359"/>
            <a:ext cx="7706155" cy="366183"/>
          </a:xfrm>
          <a:prstGeom prst="rect">
            <a:avLst/>
          </a:prstGeom>
        </p:spPr>
        <p:txBody>
          <a:bodyPr vert="horz" lIns="91440" tIns="45720" rIns="91440" bIns="45720" rtlCol="0" anchor="ctr"/>
          <a:lstStyle>
            <a:lvl1pPr marL="0" marR="0" indent="0" algn="l" defTabSz="609576" rtl="0" eaLnBrk="1" fontAlgn="auto" latinLnBrk="0" hangingPunct="1">
              <a:lnSpc>
                <a:spcPct val="100000"/>
              </a:lnSpc>
              <a:spcBef>
                <a:spcPts val="0"/>
              </a:spcBef>
              <a:spcAft>
                <a:spcPts val="0"/>
              </a:spcAft>
              <a:buClrTx/>
              <a:buSzTx/>
              <a:buFontTx/>
              <a:buNone/>
              <a:tabLst/>
              <a:defRPr sz="933">
                <a:solidFill>
                  <a:schemeClr val="tx1">
                    <a:tint val="75000"/>
                  </a:schemeClr>
                </a:solidFill>
              </a:defRPr>
            </a:lvl1pPr>
          </a:lstStyle>
          <a:p>
            <a:pPr>
              <a:defRPr/>
            </a:pPr>
            <a:r>
              <a:rPr lang="en-US">
                <a:solidFill>
                  <a:srgbClr val="FFFFFF">
                    <a:lumMod val="50000"/>
                  </a:srgb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All rights reserved. Amazon Confidential and Trademark</a:t>
            </a:r>
          </a:p>
        </p:txBody>
      </p:sp>
    </p:spTree>
    <p:extLst>
      <p:ext uri="{BB962C8B-B14F-4D97-AF65-F5344CB8AC3E}">
        <p14:creationId xmlns:p14="http://schemas.microsoft.com/office/powerpoint/2010/main" val="434468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53553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0024" y="1348723"/>
            <a:ext cx="10939433" cy="4525963"/>
          </a:xfrm>
          <a:prstGeom prst="rect">
            <a:avLst/>
          </a:prstGeo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848032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0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E098FD60-D441-FD1A-A645-B4DB2F868462}"/>
              </a:ext>
            </a:extLst>
          </p:cNvPr>
          <p:cNvSpPr>
            <a:spLocks noGrp="1"/>
          </p:cNvSpPr>
          <p:nvPr>
            <p:ph type="sldNum" sz="quarter" idx="4"/>
          </p:nvPr>
        </p:nvSpPr>
        <p:spPr>
          <a:xfrm>
            <a:off x="9105901" y="6364586"/>
            <a:ext cx="2743200" cy="296591"/>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3829046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9" name="Slide Number Placeholder 8">
            <a:extLst>
              <a:ext uri="{FF2B5EF4-FFF2-40B4-BE49-F238E27FC236}">
                <a16:creationId xmlns:a16="http://schemas.microsoft.com/office/drawing/2014/main" id="{ECC38147-269C-DA4E-4F55-AC6F73DE90D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1" name="Content Placeholder 10">
            <a:extLst>
              <a:ext uri="{FF2B5EF4-FFF2-40B4-BE49-F238E27FC236}">
                <a16:creationId xmlns:a16="http://schemas.microsoft.com/office/drawing/2014/main" id="{5D83F9C9-4CA3-2D10-B04D-37BC85B0BDB8}"/>
              </a:ext>
            </a:extLst>
          </p:cNvPr>
          <p:cNvSpPr>
            <a:spLocks noGrp="1"/>
          </p:cNvSpPr>
          <p:nvPr>
            <p:ph sz="quarter" idx="13" hasCustomPrompt="1"/>
          </p:nvPr>
        </p:nvSpPr>
        <p:spPr>
          <a:xfrm>
            <a:off x="419100" y="1380744"/>
            <a:ext cx="11430001" cy="4736594"/>
          </a:xfrm>
        </p:spPr>
        <p:txBody>
          <a:bodyPr>
            <a:noAutofit/>
          </a:bodyPr>
          <a:lstStyle/>
          <a:p>
            <a:pPr lvl="0"/>
            <a:r>
              <a:rPr lang="en-US"/>
              <a:t>Click to add text or select icon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5605251"/>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8">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D0496D7F-8811-9C40-8AD9-1215D49C648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E4E46639-F61D-9F4E-968F-2A5A6E6F3EA0}"/>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B0110855-9386-BD40-9094-B241BE8F6CF1}"/>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9" name="Slide Number Placeholder 8">
            <a:extLst>
              <a:ext uri="{FF2B5EF4-FFF2-40B4-BE49-F238E27FC236}">
                <a16:creationId xmlns:a16="http://schemas.microsoft.com/office/drawing/2014/main" id="{ECC38147-269C-DA4E-4F55-AC6F73DE90D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1" name="Content Placeholder 10">
            <a:extLst>
              <a:ext uri="{FF2B5EF4-FFF2-40B4-BE49-F238E27FC236}">
                <a16:creationId xmlns:a16="http://schemas.microsoft.com/office/drawing/2014/main" id="{5D83F9C9-4CA3-2D10-B04D-37BC85B0BDB8}"/>
              </a:ext>
            </a:extLst>
          </p:cNvPr>
          <p:cNvSpPr>
            <a:spLocks noGrp="1"/>
          </p:cNvSpPr>
          <p:nvPr>
            <p:ph sz="quarter" idx="13" hasCustomPrompt="1"/>
          </p:nvPr>
        </p:nvSpPr>
        <p:spPr>
          <a:xfrm>
            <a:off x="419100" y="1380744"/>
            <a:ext cx="11430001" cy="4736594"/>
          </a:xfrm>
        </p:spPr>
        <p:txBody>
          <a:bodyPr>
            <a:noAutofit/>
          </a:bodyPr>
          <a:lstStyle/>
          <a:p>
            <a:pPr lvl="0"/>
            <a:r>
              <a:rPr lang="en-US"/>
              <a:t>Click to add text or select icon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326578"/>
      </p:ext>
    </p:extLst>
  </p:cSld>
  <p:clrMapOvr>
    <a:masterClrMapping/>
  </p:clrMapOvr>
  <p:transition>
    <p:fade/>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a:xfrm>
            <a:off x="269875" y="289511"/>
            <a:ext cx="11652538" cy="899665"/>
          </a:xfrm>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5" y="1189179"/>
            <a:ext cx="11652538" cy="2059025"/>
          </a:xfrm>
          <a:prstGeom prst="rect">
            <a:avLst/>
          </a:prstGeom>
        </p:spPr>
        <p:txBody>
          <a:bodyPr vert="horz" wrap="square" lIns="182880" tIns="146304" rIns="182880" bIns="146304" rtlCol="0">
            <a:spAutoFit/>
          </a:bodyPr>
          <a:lstStyle>
            <a:lvl1pPr marL="380985" indent="-380985">
              <a:buFont typeface="Arial" panose="020B0604020202020204" pitchFamily="34" charset="0"/>
              <a:buChar char="•"/>
              <a:defRPr/>
            </a:lvl1pPr>
            <a:lvl2pPr marL="621882" indent="-285739">
              <a:buFont typeface="Arial" panose="020B0604020202020204" pitchFamily="34" charset="0"/>
              <a:buChar char="•"/>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713178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ulleted List Slide">
    <p:spTree>
      <p:nvGrpSpPr>
        <p:cNvPr id="1" name=""/>
        <p:cNvGrpSpPr/>
        <p:nvPr/>
      </p:nvGrpSpPr>
      <p:grpSpPr>
        <a:xfrm>
          <a:off x="0" y="0"/>
          <a:ext cx="0" cy="0"/>
          <a:chOff x="0" y="0"/>
          <a:chExt cx="0" cy="0"/>
        </a:xfrm>
      </p:grpSpPr>
      <p:sp>
        <p:nvSpPr>
          <p:cNvPr id="4" name="Content Placeholder 2"/>
          <p:cNvSpPr>
            <a:spLocks noGrp="1"/>
          </p:cNvSpPr>
          <p:nvPr>
            <p:ph idx="1"/>
          </p:nvPr>
        </p:nvSpPr>
        <p:spPr>
          <a:xfrm>
            <a:off x="711205" y="1493837"/>
            <a:ext cx="11074399" cy="2203680"/>
          </a:xfrm>
        </p:spPr>
        <p:txBody>
          <a:bodyPr/>
          <a:lstStyle>
            <a:lvl1pPr>
              <a:defRPr>
                <a:solidFill>
                  <a:schemeClr val="bg1"/>
                </a:solidFill>
                <a:latin typeface="Calibri" pitchFamily="34" charset="0"/>
              </a:defRPr>
            </a:lvl1pPr>
            <a:lvl2pPr>
              <a:defRPr>
                <a:solidFill>
                  <a:srgbClr val="FCC351"/>
                </a:solidFill>
                <a:latin typeface="Calibri" pitchFamily="34" charset="0"/>
              </a:defRPr>
            </a:lvl2pPr>
            <a:lvl3pPr>
              <a:defRPr>
                <a:solidFill>
                  <a:schemeClr val="bg1"/>
                </a:solidFill>
                <a:latin typeface="Calibri" pitchFamily="34" charset="0"/>
              </a:defRPr>
            </a:lvl3pPr>
            <a:lvl4pPr>
              <a:defRPr>
                <a:solidFill>
                  <a:srgbClr val="FCC351"/>
                </a:solidFill>
                <a:latin typeface="Calibri" pitchFamily="34" charset="0"/>
              </a:defRPr>
            </a:lvl4pPr>
            <a:lvl5pPr>
              <a:defRPr>
                <a:solidFill>
                  <a:schemeClr val="bg1"/>
                </a:solidFill>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2"/>
          <p:cNvSpPr>
            <a:spLocks noGrp="1" noChangeArrowheads="1"/>
          </p:cNvSpPr>
          <p:nvPr>
            <p:ph type="title"/>
          </p:nvPr>
        </p:nvSpPr>
        <p:spPr bwMode="auto">
          <a:xfrm>
            <a:off x="711200" y="406400"/>
            <a:ext cx="11074400" cy="535531"/>
          </a:xfrm>
          <a:prstGeom prst="rect">
            <a:avLst/>
          </a:prstGeom>
          <a:noFill/>
          <a:ln w="9525">
            <a:noFill/>
            <a:miter lim="800000"/>
            <a:headEnd/>
            <a:tailEnd/>
          </a:ln>
          <a:effectLst/>
        </p:spPr>
        <p:txBody>
          <a:bodyPr/>
          <a:lstStyle/>
          <a:p>
            <a:pPr lvl="0"/>
            <a:r>
              <a:rPr lang="en-US"/>
              <a:t>Click to edit Master title style</a:t>
            </a:r>
            <a:endParaRPr lang="ru-RU" dirty="0"/>
          </a:p>
        </p:txBody>
      </p:sp>
    </p:spTree>
    <p:extLst>
      <p:ext uri="{BB962C8B-B14F-4D97-AF65-F5344CB8AC3E}">
        <p14:creationId xmlns:p14="http://schemas.microsoft.com/office/powerpoint/2010/main" val="6190492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Section Header - Color set 4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B72749-FB8E-0158-4416-BAB4F4D5EA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51" y="0"/>
            <a:ext cx="12185647" cy="686157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p:nvSpPr>
        <p:spPr>
          <a:xfrm>
            <a:off x="1141084" y="6389813"/>
            <a:ext cx="1988045" cy="184666"/>
          </a:xfrm>
          <a:prstGeom prst="rect">
            <a:avLst/>
          </a:prstGeom>
          <a:noFill/>
        </p:spPr>
        <p:txBody>
          <a:bodyPr wrap="none" rtlCol="0">
            <a:spAutoFit/>
          </a:bodyPr>
          <a:lstStyle/>
          <a:p>
            <a:pPr algn="l"/>
            <a:r>
              <a:rPr lang="en-US" sz="600" dirty="0"/>
              <a:t>© </a:t>
            </a:r>
            <a:fld id="{4AA80B2A-FD76-C344-9CBC-705DCB26468E}" type="datetimeyyyy">
              <a:rPr lang="en-US" sz="600" smtClean="0"/>
              <a:t>2024</a:t>
            </a:fld>
            <a:r>
              <a:rPr lang="en-US" sz="600" dirty="0"/>
              <a:t>, Amazon Web Services, Inc. or its affiliates.  </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225451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ption 9">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 Amazon Confidential and Trademark.</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itle 1">
            <a:extLst>
              <a:ext uri="{FF2B5EF4-FFF2-40B4-BE49-F238E27FC236}">
                <a16:creationId xmlns:a16="http://schemas.microsoft.com/office/drawing/2014/main" id="{4ED0A9D8-59DF-E64A-890C-A6D60159A66C}"/>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139E3358-D530-E04F-9A88-6C2403D3A7C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C97EDE61-6AC1-604A-8F9B-2FF45A758628}"/>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C6F1CF42-1C9C-47C2-AE41-78BE145251DB}"/>
              </a:ext>
            </a:extLst>
          </p:cNvPr>
          <p:cNvSpPr txBox="1"/>
          <p:nvPr userDrawn="1"/>
        </p:nvSpPr>
        <p:spPr>
          <a:xfrm>
            <a:off x="1141084" y="6389813"/>
            <a:ext cx="2618024" cy="184666"/>
          </a:xfrm>
          <a:prstGeom prst="rect">
            <a:avLst/>
          </a:prstGeom>
          <a:noFill/>
        </p:spPr>
        <p:txBody>
          <a:bodyPr wrap="none" rtlCol="0">
            <a:spAutoFit/>
          </a:bodyPr>
          <a:lstStyle/>
          <a:p>
            <a:pPr algn="l"/>
            <a:r>
              <a:rPr lang="en-US" sz="600" dirty="0"/>
              <a:t>© 2024, Amazon Web Services, Inc. or its affiliates. All rights reserved.</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85">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12" r:id="rId2"/>
    <p:sldLayoutId id="2147483711" r:id="rId3"/>
    <p:sldLayoutId id="2147483710" r:id="rId4"/>
    <p:sldLayoutId id="2147483709" r:id="rId5"/>
    <p:sldLayoutId id="2147483679" r:id="rId6"/>
    <p:sldLayoutId id="2147483680" r:id="rId7"/>
    <p:sldLayoutId id="2147483681" r:id="rId8"/>
    <p:sldLayoutId id="2147483682" r:id="rId9"/>
    <p:sldLayoutId id="2147483683" r:id="rId10"/>
    <p:sldLayoutId id="2147483684" r:id="rId11"/>
    <p:sldLayoutId id="2147483685" r:id="rId12"/>
    <p:sldLayoutId id="2147483738" r:id="rId13"/>
    <p:sldLayoutId id="2147483661" r:id="rId14"/>
    <p:sldLayoutId id="2147483739" r:id="rId15"/>
    <p:sldLayoutId id="2147483654" r:id="rId16"/>
    <p:sldLayoutId id="2147483662" r:id="rId17"/>
    <p:sldLayoutId id="2147483663" r:id="rId18"/>
    <p:sldLayoutId id="2147483655" r:id="rId19"/>
    <p:sldLayoutId id="2147483650" r:id="rId20"/>
    <p:sldLayoutId id="2147483664" r:id="rId21"/>
    <p:sldLayoutId id="2147483666" r:id="rId22"/>
    <p:sldLayoutId id="2147483667" r:id="rId23"/>
    <p:sldLayoutId id="2147483665" r:id="rId24"/>
    <p:sldLayoutId id="2147483668" r:id="rId25"/>
    <p:sldLayoutId id="2147483653" r:id="rId26"/>
    <p:sldLayoutId id="2147483689" r:id="rId27"/>
    <p:sldLayoutId id="2147483691" r:id="rId28"/>
    <p:sldLayoutId id="2147483690" r:id="rId29"/>
    <p:sldLayoutId id="2147483657" r:id="rId30"/>
    <p:sldLayoutId id="2147483692" r:id="rId31"/>
    <p:sldLayoutId id="2147483694" r:id="rId32"/>
    <p:sldLayoutId id="2147483693" r:id="rId33"/>
    <p:sldLayoutId id="2147483652" r:id="rId34"/>
    <p:sldLayoutId id="2147483669" r:id="rId35"/>
    <p:sldLayoutId id="2147483670" r:id="rId36"/>
    <p:sldLayoutId id="2147483673" r:id="rId37"/>
    <p:sldLayoutId id="2147483651" r:id="rId38"/>
    <p:sldLayoutId id="2147483715" r:id="rId39"/>
    <p:sldLayoutId id="2147483714" r:id="rId40"/>
    <p:sldLayoutId id="2147483713" r:id="rId41"/>
    <p:sldLayoutId id="2147483716" r:id="rId42"/>
    <p:sldLayoutId id="2147483686" r:id="rId43"/>
    <p:sldLayoutId id="2147483687" r:id="rId44"/>
    <p:sldLayoutId id="2147483688" r:id="rId45"/>
    <p:sldLayoutId id="2147483671" r:id="rId46"/>
    <p:sldLayoutId id="2147483672" r:id="rId47"/>
    <p:sldLayoutId id="2147483695" r:id="rId48"/>
    <p:sldLayoutId id="2147483674" r:id="rId49"/>
    <p:sldLayoutId id="2147483675" r:id="rId50"/>
    <p:sldLayoutId id="2147483656" r:id="rId51"/>
    <p:sldLayoutId id="2147483676" r:id="rId52"/>
    <p:sldLayoutId id="2147483719" r:id="rId53"/>
    <p:sldLayoutId id="2147483720" r:id="rId54"/>
    <p:sldLayoutId id="2147483718" r:id="rId55"/>
    <p:sldLayoutId id="2147483717" r:id="rId56"/>
    <p:sldLayoutId id="2147483721" r:id="rId57"/>
    <p:sldLayoutId id="2147483696" r:id="rId58"/>
    <p:sldLayoutId id="2147483697" r:id="rId59"/>
    <p:sldLayoutId id="2147483698" r:id="rId60"/>
    <p:sldLayoutId id="2147483699" r:id="rId61"/>
    <p:sldLayoutId id="2147483700" r:id="rId62"/>
    <p:sldLayoutId id="2147483701" r:id="rId63"/>
    <p:sldLayoutId id="2147483702" r:id="rId64"/>
    <p:sldLayoutId id="2147483703" r:id="rId65"/>
    <p:sldLayoutId id="2147483704" r:id="rId66"/>
    <p:sldLayoutId id="2147483705" r:id="rId67"/>
    <p:sldLayoutId id="2147483706" r:id="rId68"/>
    <p:sldLayoutId id="2147483707" r:id="rId69"/>
    <p:sldLayoutId id="2147483708" r:id="rId70"/>
    <p:sldLayoutId id="2147483678" r:id="rId71"/>
    <p:sldLayoutId id="2147483722" r:id="rId72"/>
    <p:sldLayoutId id="2147483723" r:id="rId73"/>
    <p:sldLayoutId id="2147483726" r:id="rId74"/>
    <p:sldLayoutId id="2147483728" r:id="rId75"/>
    <p:sldLayoutId id="2147483729" r:id="rId76"/>
    <p:sldLayoutId id="2147483734" r:id="rId77"/>
    <p:sldLayoutId id="2147483740" r:id="rId78"/>
    <p:sldLayoutId id="2147483741" r:id="rId79"/>
    <p:sldLayoutId id="2147483742" r:id="rId80"/>
    <p:sldLayoutId id="2147483743" r:id="rId81"/>
    <p:sldLayoutId id="2147483744" r:id="rId82"/>
    <p:sldLayoutId id="2147483745" r:id="rId8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config/"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hyperlink" Target="https://aws.amazon.com/blogs/security/how-to-monitor-aws-account-configuration-changes-and-api-calls-to-amazon-ec2-security-groups/" TargetMode="External"/><Relationship Id="rId4" Type="http://schemas.openxmlformats.org/officeDocument/2006/relationships/hyperlink" Target="https://aws.amazon.com/firewall-manager/"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ocs.aws.amazon.com/AmazonS3/latest/userguide/access-analyzer.html"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hyperlink" Target="Block%20public%20access%20at%20the%20account%20level:%20https:/docs.aws.amazon.com/AmazonS3/latest/userguide/access-control-block-public-access.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aws.amazon.com/awscloudtrail/latest/userguide/creating-trail-organization.html"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hyperlink" Target="https://aws.amazon.com/iam/features/analyze-access/"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hyperlink" Target="https://aws.amazon.com/blogs/security/continuously-monitor-unused-iam-roles-aws-confi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ws.amazon.com/blogs/security/how-get-started-security-response-automation-aws/"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hyperlink" Target="https://docs.aws.amazon.com/guardduty/latest/ug/guardduty_accounts.html" TargetMode="External"/><Relationship Id="rId4" Type="http://schemas.openxmlformats.org/officeDocument/2006/relationships/hyperlink" Target="https://aws.amazon.com/guarddut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ws.amazon.com/blogs/security/how-get-started-security-response-automation-aws/"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s://aws.amazon.com/guarddut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aws.amazon.com/general/latest/gr/aws-access-keys-best-practices.html"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hyperlink" Target="https://aws.amazon.com/blogs/mt/managing-aged-access-keys-through-aws-config-remediations/" TargetMode="External"/><Relationship Id="rId4" Type="http://schemas.openxmlformats.org/officeDocument/2006/relationships/hyperlink" Target="https://docs.aws.amazon.com/IAM/latest/UserGuide/id_roles_providers_enable-console-saml.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1.awsstatic.com/executive-insights/en_US/ebook-cultivating-security-leadership.pdf"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hyperlink" Target="https://github.com/awslabs/threat-composer" TargetMode="External"/><Relationship Id="rId4" Type="http://schemas.openxmlformats.org/officeDocument/2006/relationships/hyperlink" Target="https://aws.amazon.com/blogs/security/how-aws-built-the-security-guardians-program-a-mechanism-to-distribute-security-ownership/"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aws.amazon.com/IAM/latest/UserGuide/id_credentials_passwords_account-policy.html"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docs.aws.amazon.com/organizations/latest/userguide/services-that-can-integrate-config.html"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hyperlink" Target="https://aws.amazon.com/blogs/mt/org-aggregator-delegated-adm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docs.aws.amazon.com/lambda/latest/dg/runtimes-update.html"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aws.amazon.com/elasticloadbalancing/latest/classic/elb-ssl-security-policy.html"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21" Type="http://schemas.openxmlformats.org/officeDocument/2006/relationships/image" Target="../media/image54.sv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20.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75.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jpeg"/><Relationship Id="rId26" Type="http://schemas.openxmlformats.org/officeDocument/2006/relationships/image" Target="../media/image97.png"/><Relationship Id="rId3" Type="http://schemas.openxmlformats.org/officeDocument/2006/relationships/image" Target="../media/image72.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2" Type="http://schemas.openxmlformats.org/officeDocument/2006/relationships/notesSlide" Target="../notesSlides/notesSlide27.xml"/><Relationship Id="rId16" Type="http://schemas.openxmlformats.org/officeDocument/2006/relationships/image" Target="../media/image87.png"/><Relationship Id="rId20" Type="http://schemas.openxmlformats.org/officeDocument/2006/relationships/image" Target="../media/image91.png"/><Relationship Id="rId29" Type="http://schemas.openxmlformats.org/officeDocument/2006/relationships/image" Target="../media/image100.png"/><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jpe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102.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8"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7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blogs/security/top-10-security-items-to-improve-in-your-aws-account/"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7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37.png"/><Relationship Id="rId3" Type="http://schemas.openxmlformats.org/officeDocument/2006/relationships/image" Target="../media/image116.svg"/><Relationship Id="rId21" Type="http://schemas.openxmlformats.org/officeDocument/2006/relationships/image" Target="../media/image133.svg"/><Relationship Id="rId34" Type="http://schemas.openxmlformats.org/officeDocument/2006/relationships/image" Target="../media/image145.png"/><Relationship Id="rId7" Type="http://schemas.openxmlformats.org/officeDocument/2006/relationships/image" Target="../media/image119.svg"/><Relationship Id="rId12" Type="http://schemas.openxmlformats.org/officeDocument/2006/relationships/image" Target="../media/image124.png"/><Relationship Id="rId17" Type="http://schemas.openxmlformats.org/officeDocument/2006/relationships/image" Target="../media/image129.svg"/><Relationship Id="rId25" Type="http://schemas.openxmlformats.org/officeDocument/2006/relationships/image" Target="../media/image62.png"/><Relationship Id="rId33" Type="http://schemas.openxmlformats.org/officeDocument/2006/relationships/image" Target="../media/image144.png"/><Relationship Id="rId2" Type="http://schemas.openxmlformats.org/officeDocument/2006/relationships/image" Target="../media/image115.png"/><Relationship Id="rId16" Type="http://schemas.openxmlformats.org/officeDocument/2006/relationships/image" Target="../media/image128.png"/><Relationship Id="rId20" Type="http://schemas.openxmlformats.org/officeDocument/2006/relationships/image" Target="../media/image132.png"/><Relationship Id="rId29" Type="http://schemas.openxmlformats.org/officeDocument/2006/relationships/image" Target="../media/image140.svg"/><Relationship Id="rId1" Type="http://schemas.openxmlformats.org/officeDocument/2006/relationships/slideLayout" Target="../slideLayouts/slideLayout16.xml"/><Relationship Id="rId6" Type="http://schemas.openxmlformats.org/officeDocument/2006/relationships/image" Target="../media/image118.png"/><Relationship Id="rId11" Type="http://schemas.openxmlformats.org/officeDocument/2006/relationships/image" Target="../media/image123.png"/><Relationship Id="rId24" Type="http://schemas.openxmlformats.org/officeDocument/2006/relationships/image" Target="../media/image136.png"/><Relationship Id="rId32" Type="http://schemas.openxmlformats.org/officeDocument/2006/relationships/image" Target="../media/image143.png"/><Relationship Id="rId5" Type="http://schemas.openxmlformats.org/officeDocument/2006/relationships/image" Target="../media/image117.png"/><Relationship Id="rId15" Type="http://schemas.openxmlformats.org/officeDocument/2006/relationships/image" Target="../media/image127.svg"/><Relationship Id="rId23" Type="http://schemas.openxmlformats.org/officeDocument/2006/relationships/image" Target="../media/image135.svg"/><Relationship Id="rId28" Type="http://schemas.openxmlformats.org/officeDocument/2006/relationships/image" Target="../media/image139.png"/><Relationship Id="rId10" Type="http://schemas.openxmlformats.org/officeDocument/2006/relationships/image" Target="../media/image122.png"/><Relationship Id="rId19" Type="http://schemas.openxmlformats.org/officeDocument/2006/relationships/image" Target="../media/image131.svg"/><Relationship Id="rId31" Type="http://schemas.openxmlformats.org/officeDocument/2006/relationships/image" Target="../media/image142.png"/><Relationship Id="rId4" Type="http://schemas.openxmlformats.org/officeDocument/2006/relationships/image" Target="../media/image28.png"/><Relationship Id="rId9" Type="http://schemas.openxmlformats.org/officeDocument/2006/relationships/image" Target="../media/image121.svg"/><Relationship Id="rId14" Type="http://schemas.openxmlformats.org/officeDocument/2006/relationships/image" Target="../media/image126.png"/><Relationship Id="rId22" Type="http://schemas.openxmlformats.org/officeDocument/2006/relationships/image" Target="../media/image134.png"/><Relationship Id="rId27" Type="http://schemas.openxmlformats.org/officeDocument/2006/relationships/image" Target="../media/image138.svg"/><Relationship Id="rId30" Type="http://schemas.openxmlformats.org/officeDocument/2006/relationships/image" Target="../media/image141.png"/><Relationship Id="rId35" Type="http://schemas.openxmlformats.org/officeDocument/2006/relationships/image" Target="../media/image146.png"/><Relationship Id="rId8" Type="http://schemas.openxmlformats.org/officeDocument/2006/relationships/image" Target="../media/image120.png"/></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74.xml"/><Relationship Id="rId6" Type="http://schemas.openxmlformats.org/officeDocument/2006/relationships/image" Target="../media/image28.png"/><Relationship Id="rId5" Type="http://schemas.openxmlformats.org/officeDocument/2006/relationships/image" Target="../media/image148.png"/><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7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76.xml"/></Relationships>
</file>

<file path=ppt/slides/_rels/slide45.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13.png"/><Relationship Id="rId2" Type="http://schemas.openxmlformats.org/officeDocument/2006/relationships/notesSlide" Target="../notesSlides/notesSlide35.xml"/><Relationship Id="rId1" Type="http://schemas.openxmlformats.org/officeDocument/2006/relationships/slideLayout" Target="../slideLayouts/slideLayout76.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54.svg"/><Relationship Id="rId9" Type="http://schemas.openxmlformats.org/officeDocument/2006/relationships/image" Target="../media/image15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81.xml"/></Relationships>
</file>

<file path=ppt/slides/_rels/slide49.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svg"/><Relationship Id="rId3" Type="http://schemas.openxmlformats.org/officeDocument/2006/relationships/hyperlink" Target="https://aws.amazon.com/kms/pricing/" TargetMode="External"/><Relationship Id="rId7" Type="http://schemas.openxmlformats.org/officeDocument/2006/relationships/image" Target="../media/image164.gif"/><Relationship Id="rId12" Type="http://schemas.openxmlformats.org/officeDocument/2006/relationships/image" Target="../media/image169.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163.gif"/><Relationship Id="rId11" Type="http://schemas.openxmlformats.org/officeDocument/2006/relationships/image" Target="../media/image168.svg"/><Relationship Id="rId5" Type="http://schemas.openxmlformats.org/officeDocument/2006/relationships/image" Target="../media/image162.sv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svg"/><Relationship Id="rId14" Type="http://schemas.openxmlformats.org/officeDocument/2006/relationships/image" Target="../media/image17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2.png"/><Relationship Id="rId7"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53.xml.rels><?xml version="1.0" encoding="UTF-8" standalone="yes"?>
<Relationships xmlns="http://schemas.openxmlformats.org/package/2006/relationships"><Relationship Id="rId8" Type="http://schemas.openxmlformats.org/officeDocument/2006/relationships/image" Target="../media/image182.svg"/><Relationship Id="rId13" Type="http://schemas.openxmlformats.org/officeDocument/2006/relationships/image" Target="../media/image187.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svg"/><Relationship Id="rId2" Type="http://schemas.openxmlformats.org/officeDocument/2006/relationships/notesSlide" Target="../notesSlides/notesSlide40.xml"/><Relationship Id="rId16" Type="http://schemas.openxmlformats.org/officeDocument/2006/relationships/image" Target="../media/image190.png"/><Relationship Id="rId1" Type="http://schemas.openxmlformats.org/officeDocument/2006/relationships/slideLayout" Target="../slideLayouts/slideLayout16.xml"/><Relationship Id="rId6" Type="http://schemas.openxmlformats.org/officeDocument/2006/relationships/image" Target="../media/image180.sv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svg"/><Relationship Id="rId4" Type="http://schemas.openxmlformats.org/officeDocument/2006/relationships/image" Target="../media/image178.svg"/><Relationship Id="rId9" Type="http://schemas.openxmlformats.org/officeDocument/2006/relationships/image" Target="../media/image183.png"/><Relationship Id="rId14" Type="http://schemas.openxmlformats.org/officeDocument/2006/relationships/image" Target="../media/image188.svg"/></Relationships>
</file>

<file path=ppt/slides/_rels/slide5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1.xml"/><Relationship Id="rId1" Type="http://schemas.openxmlformats.org/officeDocument/2006/relationships/slideLayout" Target="../slideLayouts/slideLayout7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5.xml"/></Relationships>
</file>

<file path=ppt/slides/_rels/slide5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3.xml"/><Relationship Id="rId1" Type="http://schemas.openxmlformats.org/officeDocument/2006/relationships/slideLayout" Target="../slideLayouts/slideLayout14.xml"/><Relationship Id="rId5" Type="http://schemas.openxmlformats.org/officeDocument/2006/relationships/image" Target="../media/image194.png"/><Relationship Id="rId4" Type="http://schemas.openxmlformats.org/officeDocument/2006/relationships/image" Target="../media/image193.png"/></Relationships>
</file>

<file path=ppt/slides/_rels/slide5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197.png"/><Relationship Id="rId4" Type="http://schemas.openxmlformats.org/officeDocument/2006/relationships/image" Target="../media/image196.png"/></Relationships>
</file>

<file path=ppt/slides/_rels/slide5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81.xml"/></Relationships>
</file>

<file path=ppt/slides/_rels/slide5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1.xml.rels><?xml version="1.0" encoding="UTF-8" standalone="yes"?>
<Relationships xmlns="http://schemas.openxmlformats.org/package/2006/relationships"><Relationship Id="rId8" Type="http://schemas.openxmlformats.org/officeDocument/2006/relationships/hyperlink" Target="https://aws.amazon.com/controltower/" TargetMode="External"/><Relationship Id="rId3" Type="http://schemas.openxmlformats.org/officeDocument/2006/relationships/hyperlink" Target="https://aws.amazon.com/events/sfid-2024" TargetMode="External"/><Relationship Id="rId7" Type="http://schemas.openxmlformats.org/officeDocument/2006/relationships/hyperlink" Target="https://docs.aws.amazon.com/prescriptive-guidance/latest/security-reference-architecture/welcome.html" TargetMode="External"/><Relationship Id="rId12" Type="http://schemas.openxmlformats.org/officeDocument/2006/relationships/hyperlink" Target="https://aws.amazon.com/professional-services/"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hyperlink" Target="https://aws.amazon.com/security-hub/pricing/" TargetMode="External"/><Relationship Id="rId11" Type="http://schemas.openxmlformats.org/officeDocument/2006/relationships/hyperlink" Target="https://aws.amazon.com/security/partner-solutions/" TargetMode="External"/><Relationship Id="rId5" Type="http://schemas.openxmlformats.org/officeDocument/2006/relationships/hyperlink" Target="https://docs.aws.amazon.com/awssupport/latest/user/trusted-advisor-engage.html#request-engagement" TargetMode="External"/><Relationship Id="rId10" Type="http://schemas.openxmlformats.org/officeDocument/2006/relationships/hyperlink" Target="https://aws.amazon.com/mssp/partner-solutions/" TargetMode="External"/><Relationship Id="rId4" Type="http://schemas.openxmlformats.org/officeDocument/2006/relationships/hyperlink" Target="https://awsactivationdays.splashthat.com/" TargetMode="External"/><Relationship Id="rId9" Type="http://schemas.openxmlformats.org/officeDocument/2006/relationships/hyperlink" Target="https://aws.amazon.com/controltower/pricin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answers/security/aws-secure-account-setup/"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hyperlink" Target="mailto:abuse@amazon.com" TargetMode="External"/><Relationship Id="rId4" Type="http://schemas.openxmlformats.org/officeDocument/2006/relationships/hyperlink" Target="https://docs.aws.amazon.com/awsaccountbilling/latest/aboutv2/manage-account-payment.html#manage-account-payment-alternate-contact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aws.amazon.com/IAM/latest/UserGuide/id_credentials_mfa.html"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blogs/security/how-to-rotate-access-keys-for-iam-users/"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97C0D1D-E9D6-1EEE-2797-BF5CCA54A335}"/>
              </a:ext>
            </a:extLst>
          </p:cNvPr>
          <p:cNvSpPr>
            <a:spLocks noGrp="1"/>
          </p:cNvSpPr>
          <p:nvPr>
            <p:ph type="body" sz="quarter" idx="11"/>
          </p:nvPr>
        </p:nvSpPr>
        <p:spPr/>
        <p:txBody>
          <a:bodyPr/>
          <a:lstStyle/>
          <a:p>
            <a:endParaRPr lang="en-US"/>
          </a:p>
        </p:txBody>
      </p:sp>
      <p:sp>
        <p:nvSpPr>
          <p:cNvPr id="11" name="Text Placeholder 10">
            <a:extLst>
              <a:ext uri="{FF2B5EF4-FFF2-40B4-BE49-F238E27FC236}">
                <a16:creationId xmlns:a16="http://schemas.microsoft.com/office/drawing/2014/main" id="{5DF4C6F6-DBA3-8293-AB17-032292B07AD0}"/>
              </a:ext>
            </a:extLst>
          </p:cNvPr>
          <p:cNvSpPr>
            <a:spLocks noGrp="1"/>
          </p:cNvSpPr>
          <p:nvPr>
            <p:ph type="body" sz="quarter" idx="12"/>
          </p:nvPr>
        </p:nvSpPr>
        <p:spPr/>
        <p:txBody>
          <a:bodyPr/>
          <a:lstStyle/>
          <a:p>
            <a:endParaRPr lang="en-US"/>
          </a:p>
        </p:txBody>
      </p:sp>
      <p:sp>
        <p:nvSpPr>
          <p:cNvPr id="2" name="Title 1">
            <a:extLst>
              <a:ext uri="{FF2B5EF4-FFF2-40B4-BE49-F238E27FC236}">
                <a16:creationId xmlns:a16="http://schemas.microsoft.com/office/drawing/2014/main" id="{EEBBE8D2-6973-9166-CCEE-EE3B50A4333E}"/>
              </a:ext>
            </a:extLst>
          </p:cNvPr>
          <p:cNvSpPr>
            <a:spLocks noGrp="1"/>
          </p:cNvSpPr>
          <p:nvPr>
            <p:ph type="ctrTitle"/>
          </p:nvPr>
        </p:nvSpPr>
        <p:spPr/>
        <p:txBody>
          <a:bodyPr/>
          <a:lstStyle/>
          <a:p>
            <a:r>
              <a:rPr lang="en-US" dirty="0"/>
              <a:t>Security Health Improvement Program (SHIP) HealthCheck</a:t>
            </a:r>
          </a:p>
        </p:txBody>
      </p:sp>
      <p:sp>
        <p:nvSpPr>
          <p:cNvPr id="9" name="Subtitle 8">
            <a:extLst>
              <a:ext uri="{FF2B5EF4-FFF2-40B4-BE49-F238E27FC236}">
                <a16:creationId xmlns:a16="http://schemas.microsoft.com/office/drawing/2014/main" id="{E7739C64-8B1C-D1A4-C9E4-611E1C58F66D}"/>
              </a:ext>
            </a:extLst>
          </p:cNvPr>
          <p:cNvSpPr>
            <a:spLocks noGrp="1"/>
          </p:cNvSpPr>
          <p:nvPr>
            <p:ph type="subTitle" idx="1"/>
          </p:nvPr>
        </p:nvSpPr>
        <p:spPr/>
        <p:txBody>
          <a:bodyPr/>
          <a:lstStyle/>
          <a:p>
            <a:endParaRPr lang="en-US"/>
          </a:p>
        </p:txBody>
      </p:sp>
      <p:sp>
        <p:nvSpPr>
          <p:cNvPr id="12" name="Text Placeholder 11">
            <a:extLst>
              <a:ext uri="{FF2B5EF4-FFF2-40B4-BE49-F238E27FC236}">
                <a16:creationId xmlns:a16="http://schemas.microsoft.com/office/drawing/2014/main" id="{178EE6F9-1430-7716-2043-94D79791D95F}"/>
              </a:ext>
            </a:extLst>
          </p:cNvPr>
          <p:cNvSpPr>
            <a:spLocks noGrp="1"/>
          </p:cNvSpPr>
          <p:nvPr>
            <p:ph type="body" sz="quarter" idx="13"/>
          </p:nvPr>
        </p:nvSpPr>
        <p:spPr/>
        <p:txBody>
          <a:bodyPr/>
          <a:lstStyle/>
          <a:p>
            <a:endParaRPr lang="en-US"/>
          </a:p>
        </p:txBody>
      </p:sp>
      <p:sp>
        <p:nvSpPr>
          <p:cNvPr id="13" name="Text Placeholder 12">
            <a:extLst>
              <a:ext uri="{FF2B5EF4-FFF2-40B4-BE49-F238E27FC236}">
                <a16:creationId xmlns:a16="http://schemas.microsoft.com/office/drawing/2014/main" id="{0C2FD44B-9AD0-D73E-7355-E5AFF8416ED4}"/>
              </a:ext>
            </a:extLst>
          </p:cNvPr>
          <p:cNvSpPr>
            <a:spLocks noGrp="1"/>
          </p:cNvSpPr>
          <p:nvPr>
            <p:ph type="body" sz="quarter" idx="14"/>
          </p:nvPr>
        </p:nvSpPr>
        <p:spPr/>
        <p:txBody>
          <a:bodyPr/>
          <a:lstStyle/>
          <a:p>
            <a:endParaRPr lang="en-US"/>
          </a:p>
        </p:txBody>
      </p:sp>
      <p:sp>
        <p:nvSpPr>
          <p:cNvPr id="14" name="Text Placeholder 13">
            <a:extLst>
              <a:ext uri="{FF2B5EF4-FFF2-40B4-BE49-F238E27FC236}">
                <a16:creationId xmlns:a16="http://schemas.microsoft.com/office/drawing/2014/main" id="{8E83F2B0-AC44-BE08-D2A4-B1C6757A6888}"/>
              </a:ext>
            </a:extLst>
          </p:cNvPr>
          <p:cNvSpPr>
            <a:spLocks noGrp="1"/>
          </p:cNvSpPr>
          <p:nvPr>
            <p:ph type="body" sz="quarter" idx="15"/>
          </p:nvPr>
        </p:nvSpPr>
        <p:spPr/>
        <p:txBody>
          <a:bodyPr/>
          <a:lstStyle/>
          <a:p>
            <a:endParaRPr lang="en-US"/>
          </a:p>
        </p:txBody>
      </p:sp>
      <p:sp>
        <p:nvSpPr>
          <p:cNvPr id="15" name="Text Placeholder 14">
            <a:extLst>
              <a:ext uri="{FF2B5EF4-FFF2-40B4-BE49-F238E27FC236}">
                <a16:creationId xmlns:a16="http://schemas.microsoft.com/office/drawing/2014/main" id="{9040DADE-79E6-B26E-15E6-83F24867E198}"/>
              </a:ext>
            </a:extLst>
          </p:cNvPr>
          <p:cNvSpPr>
            <a:spLocks noGrp="1"/>
          </p:cNvSpPr>
          <p:nvPr>
            <p:ph type="body" sz="quarter" idx="16"/>
          </p:nvPr>
        </p:nvSpPr>
        <p:spPr/>
        <p:txBody>
          <a:bodyPr/>
          <a:lstStyle/>
          <a:p>
            <a:endParaRPr lang="en-US"/>
          </a:p>
        </p:txBody>
      </p:sp>
      <p:sp>
        <p:nvSpPr>
          <p:cNvPr id="16" name="Text Placeholder 15">
            <a:extLst>
              <a:ext uri="{FF2B5EF4-FFF2-40B4-BE49-F238E27FC236}">
                <a16:creationId xmlns:a16="http://schemas.microsoft.com/office/drawing/2014/main" id="{66AA16C9-D8B4-D989-4CED-960015FCB11F}"/>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45490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9A2-3485-C59E-8442-033F290680A1}"/>
              </a:ext>
            </a:extLst>
          </p:cNvPr>
          <p:cNvSpPr>
            <a:spLocks noGrp="1"/>
          </p:cNvSpPr>
          <p:nvPr>
            <p:ph type="title"/>
          </p:nvPr>
        </p:nvSpPr>
        <p:spPr>
          <a:xfrm>
            <a:off x="347472" y="256032"/>
            <a:ext cx="10972800" cy="535531"/>
          </a:xfrm>
        </p:spPr>
        <p:txBody>
          <a:bodyPr/>
          <a:lstStyle/>
          <a:p>
            <a:r>
              <a:rPr lang="en-US" dirty="0"/>
              <a:t>Security Groups – Unrestricted Access</a:t>
            </a:r>
          </a:p>
        </p:txBody>
      </p:sp>
      <p:sp>
        <p:nvSpPr>
          <p:cNvPr id="3" name="Slide Number Placeholder 2">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fld id="{EB4B8DE2-A4E8-46E4-8BBF-D75455EFF32C}" type="slidenum">
              <a:rPr lang="en-US" smtClean="0"/>
              <a:pPr/>
              <a:t>10</a:t>
            </a:fld>
            <a:endParaRPr lang="en-US" dirty="0"/>
          </a:p>
        </p:txBody>
      </p:sp>
      <p:sp>
        <p:nvSpPr>
          <p:cNvPr id="7" name="TextBox 6">
            <a:extLst>
              <a:ext uri="{FF2B5EF4-FFF2-40B4-BE49-F238E27FC236}">
                <a16:creationId xmlns:a16="http://schemas.microsoft.com/office/drawing/2014/main" id="{77C882C8-D021-87CC-C197-773C7B357C04}"/>
              </a:ext>
            </a:extLst>
          </p:cNvPr>
          <p:cNvSpPr txBox="1"/>
          <p:nvPr/>
        </p:nvSpPr>
        <p:spPr>
          <a:xfrm>
            <a:off x="347472" y="1041129"/>
            <a:ext cx="8085513" cy="3600986"/>
          </a:xfrm>
          <a:prstGeom prst="rect">
            <a:avLst/>
          </a:prstGeom>
          <a:solidFill>
            <a:srgbClr val="232F3E"/>
          </a:solidFill>
        </p:spPr>
        <p:txBody>
          <a:bodyPr wrap="square" lIns="0" rIns="0" rtlCol="0">
            <a:spAutoFit/>
          </a:bodyPr>
          <a:lstStyle/>
          <a:p>
            <a:pPr algn="l"/>
            <a:r>
              <a:rPr lang="en-US" b="1" dirty="0"/>
              <a:t>Description</a:t>
            </a:r>
            <a:endParaRPr lang="en-US" sz="1600" dirty="0"/>
          </a:p>
          <a:p>
            <a:pPr lvl="1"/>
            <a:r>
              <a:rPr lang="en-US" sz="1600" dirty="0"/>
              <a:t>Unrestricted access increases opportunities for </a:t>
            </a:r>
            <a:r>
              <a:rPr lang="en-US" sz="1600" dirty="0">
                <a:solidFill>
                  <a:schemeClr val="accent1"/>
                </a:solidFill>
              </a:rPr>
              <a:t>malicious activity </a:t>
            </a:r>
            <a:r>
              <a:rPr lang="en-US" sz="1600" dirty="0"/>
              <a:t>(hacking, denial-of-service attacks, loss of data).</a:t>
            </a:r>
          </a:p>
          <a:p>
            <a:pPr algn="l"/>
            <a:endParaRPr lang="en-US" sz="1600" dirty="0"/>
          </a:p>
          <a:p>
            <a:pPr algn="l"/>
            <a:r>
              <a:rPr lang="en-US" b="1" dirty="0"/>
              <a:t>Risk</a:t>
            </a:r>
          </a:p>
          <a:p>
            <a:pPr lvl="1"/>
            <a:r>
              <a:rPr lang="en-US" sz="1600" dirty="0"/>
              <a:t>Security Groups with 0.0.0.0/0 or ::/0 configuration allows </a:t>
            </a:r>
            <a:r>
              <a:rPr lang="en-US" sz="1600" dirty="0">
                <a:solidFill>
                  <a:schemeClr val="accent1"/>
                </a:solidFill>
              </a:rPr>
              <a:t>any traffic to reach the AWS resource</a:t>
            </a:r>
            <a:r>
              <a:rPr lang="en-US" sz="1600" dirty="0"/>
              <a:t>. This is effectively </a:t>
            </a:r>
            <a:r>
              <a:rPr lang="en-US" sz="1600" dirty="0">
                <a:solidFill>
                  <a:schemeClr val="accent1"/>
                </a:solidFill>
              </a:rPr>
              <a:t>turning off the firewall</a:t>
            </a:r>
            <a:r>
              <a:rPr lang="en-US" sz="1600" dirty="0"/>
              <a:t>. Such a configuration could allow network reachability from any resource that can route to it.</a:t>
            </a:r>
          </a:p>
          <a:p>
            <a:pPr algn="l"/>
            <a:endParaRPr lang="en-US" sz="1600" dirty="0"/>
          </a:p>
          <a:p>
            <a:pPr algn="l"/>
            <a:r>
              <a:rPr lang="en-US" b="1" dirty="0"/>
              <a:t>Recommendation</a:t>
            </a:r>
            <a:endParaRPr lang="en-US" sz="1600" dirty="0"/>
          </a:p>
          <a:p>
            <a:pPr lvl="1"/>
            <a:r>
              <a:rPr lang="en-US" sz="1600" dirty="0">
                <a:solidFill>
                  <a:schemeClr val="accent1"/>
                </a:solidFill>
              </a:rPr>
              <a:t>Restrict access </a:t>
            </a:r>
            <a:r>
              <a:rPr lang="en-US" sz="1600" dirty="0"/>
              <a:t>to only those IP addresses and security groups that require it. Be sure to </a:t>
            </a:r>
            <a:r>
              <a:rPr lang="en-US" sz="1600" dirty="0">
                <a:solidFill>
                  <a:schemeClr val="accent1"/>
                </a:solidFill>
              </a:rPr>
              <a:t>delete overly permissive rules</a:t>
            </a:r>
            <a:r>
              <a:rPr lang="en-US" sz="1600" dirty="0"/>
              <a:t> after creating rules that are more restrictive. You can also use SSM Session Manager to allow SSH access to machines without needing to keep port 22 open.</a:t>
            </a:r>
          </a:p>
        </p:txBody>
      </p:sp>
      <p:sp>
        <p:nvSpPr>
          <p:cNvPr id="9" name="TextBox 8">
            <a:extLst>
              <a:ext uri="{FF2B5EF4-FFF2-40B4-BE49-F238E27FC236}">
                <a16:creationId xmlns:a16="http://schemas.microsoft.com/office/drawing/2014/main" id="{3CEBCC64-FB76-5CDE-B4AD-F530F9EAA4B0}"/>
              </a:ext>
            </a:extLst>
          </p:cNvPr>
          <p:cNvSpPr txBox="1"/>
          <p:nvPr/>
        </p:nvSpPr>
        <p:spPr>
          <a:xfrm>
            <a:off x="8869680" y="1041129"/>
            <a:ext cx="2802720" cy="5016758"/>
          </a:xfrm>
          <a:prstGeom prst="rect">
            <a:avLst/>
          </a:prstGeom>
          <a:noFill/>
        </p:spPr>
        <p:txBody>
          <a:bodyPr wrap="square" lIns="0" rIns="0" rtlCol="0">
            <a:spAutoFit/>
          </a:bodyPr>
          <a:lstStyle/>
          <a:p>
            <a:pPr algn="l"/>
            <a:r>
              <a:rPr lang="en-US" sz="1600" dirty="0"/>
              <a:t>AWS Top 10 Alignment: </a:t>
            </a:r>
            <a:r>
              <a:rPr lang="en-US" sz="1600" b="1" dirty="0">
                <a:solidFill>
                  <a:schemeClr val="accent1"/>
                </a:solidFill>
              </a:rPr>
              <a:t>4</a:t>
            </a:r>
          </a:p>
          <a:p>
            <a:pPr algn="l"/>
            <a:r>
              <a:rPr lang="en-US" sz="1600" dirty="0"/>
              <a:t>Level of Effort: </a:t>
            </a:r>
            <a:r>
              <a:rPr lang="en-US" sz="1600" b="1" dirty="0">
                <a:solidFill>
                  <a:schemeClr val="accent1"/>
                </a:solidFill>
              </a:rPr>
              <a:t>Medium</a:t>
            </a:r>
          </a:p>
          <a:p>
            <a:pPr algn="l"/>
            <a:r>
              <a:rPr lang="en-US" sz="1600" dirty="0"/>
              <a:t>AWS Service: </a:t>
            </a:r>
            <a:r>
              <a:rPr lang="en-US" sz="1600" b="1" dirty="0">
                <a:solidFill>
                  <a:schemeClr val="accent1"/>
                </a:solidFill>
              </a:rPr>
              <a:t>EC2</a:t>
            </a:r>
          </a:p>
          <a:p>
            <a:pPr algn="l"/>
            <a:endParaRPr lang="en-US" sz="1600" dirty="0"/>
          </a:p>
          <a:p>
            <a:pPr algn="l"/>
            <a:r>
              <a:rPr lang="en-US" sz="1600" dirty="0"/>
              <a:t>AWS Documentation</a:t>
            </a:r>
          </a:p>
          <a:p>
            <a:pPr marL="285750" indent="-285750" algn="l">
              <a:buFont typeface="Arial" panose="020B0604020202020204" pitchFamily="34" charset="0"/>
              <a:buChar char="•"/>
            </a:pPr>
            <a:r>
              <a:rPr lang="en-US" sz="1400" dirty="0">
                <a:hlinkClick r:id="rId3"/>
              </a:rPr>
              <a:t>AWS Config</a:t>
            </a:r>
            <a:endParaRPr lang="en-US" sz="1400" dirty="0"/>
          </a:p>
          <a:p>
            <a:pPr marL="285750" indent="-285750" algn="l">
              <a:buFont typeface="Arial" panose="020B0604020202020204" pitchFamily="34" charset="0"/>
              <a:buChar char="•"/>
            </a:pPr>
            <a:r>
              <a:rPr lang="en-US" sz="1400" dirty="0">
                <a:hlinkClick r:id="rId4"/>
              </a:rPr>
              <a:t>AWS Firewall Manager</a:t>
            </a:r>
            <a:endParaRPr lang="en-US" sz="1400" dirty="0"/>
          </a:p>
          <a:p>
            <a:pPr marL="285750" indent="-285750" algn="l">
              <a:buFont typeface="Arial" panose="020B0604020202020204" pitchFamily="34" charset="0"/>
              <a:buChar char="•"/>
            </a:pPr>
            <a:r>
              <a:rPr lang="en-US" sz="1400" dirty="0">
                <a:hlinkClick r:id="rId5"/>
              </a:rPr>
              <a:t>Monitoring Changes and Calls to Security Groups</a:t>
            </a:r>
            <a:endParaRPr lang="en-US" sz="1400" dirty="0"/>
          </a:p>
          <a:p>
            <a:pPr algn="l"/>
            <a:endParaRPr lang="en-US" sz="1600" dirty="0"/>
          </a:p>
          <a:p>
            <a:pPr algn="l"/>
            <a:r>
              <a:rPr lang="en-US" sz="1400" b="1" dirty="0"/>
              <a:t>Steps to Manually Verify Finding:</a:t>
            </a:r>
          </a:p>
          <a:p>
            <a:pPr marL="342900" indent="-342900" algn="l">
              <a:buFont typeface="+mj-lt"/>
              <a:buAutoNum type="arabicPeriod"/>
            </a:pPr>
            <a:r>
              <a:rPr lang="en-US" sz="1400" dirty="0"/>
              <a:t>Login AWS Console</a:t>
            </a:r>
          </a:p>
          <a:p>
            <a:pPr marL="342900" indent="-342900" algn="l">
              <a:buFont typeface="+mj-lt"/>
              <a:buAutoNum type="arabicPeriod"/>
            </a:pPr>
            <a:r>
              <a:rPr lang="en-US" sz="1400" dirty="0"/>
              <a:t>Search for Trusted Advisor and open</a:t>
            </a:r>
          </a:p>
          <a:p>
            <a:pPr marL="342900" indent="-342900" algn="l">
              <a:buFont typeface="+mj-lt"/>
              <a:buAutoNum type="arabicPeriod"/>
            </a:pPr>
            <a:r>
              <a:rPr lang="en-US" sz="1400" dirty="0"/>
              <a:t>Click on “Security” on the left hand side</a:t>
            </a:r>
          </a:p>
          <a:p>
            <a:pPr marL="342900" indent="-342900" algn="l">
              <a:buFont typeface="+mj-lt"/>
              <a:buAutoNum type="arabicPeriod"/>
            </a:pPr>
            <a:r>
              <a:rPr lang="en-US" sz="1400" dirty="0"/>
              <a:t>Search for the specific assessment</a:t>
            </a:r>
          </a:p>
          <a:p>
            <a:pPr marL="342900" indent="-342900" algn="l">
              <a:buFont typeface="+mj-lt"/>
              <a:buAutoNum type="arabicPeriod"/>
            </a:pPr>
            <a:r>
              <a:rPr lang="en-US" sz="1400" dirty="0"/>
              <a:t>Click on the Assessment Name to expand</a:t>
            </a:r>
          </a:p>
          <a:p>
            <a:pPr marL="342900" indent="-342900" algn="l">
              <a:buFont typeface="+mj-lt"/>
              <a:buAutoNum type="arabicPeriod"/>
            </a:pPr>
            <a:r>
              <a:rPr lang="en-US" sz="1400" dirty="0"/>
              <a:t>A list of all resources and potential causes will be listed</a:t>
            </a:r>
          </a:p>
        </p:txBody>
      </p:sp>
    </p:spTree>
    <p:extLst>
      <p:ext uri="{BB962C8B-B14F-4D97-AF65-F5344CB8AC3E}">
        <p14:creationId xmlns:p14="http://schemas.microsoft.com/office/powerpoint/2010/main" val="7377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_number">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fld id="{EB4B8DE2-A4E8-46E4-8BBF-D75455EFF32C}" type="slidenum">
              <a:rPr lang="en-US" smtClean="0"/>
              <a:pPr/>
              <a:t>11</a:t>
            </a:fld>
            <a:endParaRPr lang="en-US"/>
          </a:p>
        </p:txBody>
      </p:sp>
      <p:sp>
        <p:nvSpPr>
          <p:cNvPr id="9" name="references">
            <a:extLst>
              <a:ext uri="{FF2B5EF4-FFF2-40B4-BE49-F238E27FC236}">
                <a16:creationId xmlns:a16="http://schemas.microsoft.com/office/drawing/2014/main" id="{3CEBCC64-FB76-5CDE-B4AD-F530F9EAA4B0}"/>
              </a:ext>
            </a:extLst>
          </p:cNvPr>
          <p:cNvSpPr txBox="1"/>
          <p:nvPr/>
        </p:nvSpPr>
        <p:spPr>
          <a:xfrm>
            <a:off x="8869680" y="1041129"/>
            <a:ext cx="2802720" cy="4647426"/>
          </a:xfrm>
          <a:prstGeom prst="rect">
            <a:avLst/>
          </a:prstGeom>
          <a:noFill/>
        </p:spPr>
        <p:txBody>
          <a:bodyPr wrap="square" lIns="0" rIns="0" rtlCol="0">
            <a:spAutoFit/>
          </a:bodyPr>
          <a:lstStyle/>
          <a:p>
            <a:pPr algn="l"/>
            <a:r>
              <a:rPr lang="en-US" sz="1600" dirty="0"/>
              <a:t>AWS Top 10 Alignment: </a:t>
            </a:r>
            <a:r>
              <a:rPr lang="en-US" sz="1600" b="1" dirty="0">
                <a:solidFill>
                  <a:schemeClr val="accent1"/>
                </a:solidFill>
              </a:rPr>
              <a:t>5</a:t>
            </a:r>
          </a:p>
          <a:p>
            <a:pPr algn="l"/>
            <a:r>
              <a:rPr lang="en-US" sz="1600" dirty="0"/>
              <a:t>Level of Effort: </a:t>
            </a:r>
            <a:r>
              <a:rPr lang="en-US" sz="1600" b="1" dirty="0">
                <a:solidFill>
                  <a:schemeClr val="accent1"/>
                </a:solidFill>
              </a:rPr>
              <a:t>Low</a:t>
            </a:r>
          </a:p>
          <a:p>
            <a:pPr algn="l"/>
            <a:r>
              <a:rPr lang="en-US" sz="1600" dirty="0"/>
              <a:t>AWS Service: </a:t>
            </a:r>
            <a:r>
              <a:rPr lang="en-US" sz="1600" b="1" dirty="0">
                <a:solidFill>
                  <a:schemeClr val="accent1"/>
                </a:solidFill>
              </a:rPr>
              <a:t>S3</a:t>
            </a:r>
          </a:p>
          <a:p>
            <a:pPr algn="l"/>
            <a:endParaRPr lang="en-US" sz="1600" dirty="0"/>
          </a:p>
          <a:p>
            <a:pPr algn="l"/>
            <a:r>
              <a:rPr lang="en-US" sz="1600" dirty="0"/>
              <a:t>AWS Documentation</a:t>
            </a:r>
          </a:p>
          <a:p>
            <a:pPr marL="285750" indent="-285750" algn="l">
              <a:buFont typeface="Arial" panose="020B0604020202020204" pitchFamily="34" charset="0"/>
              <a:buChar char="•"/>
            </a:pPr>
            <a:r>
              <a:rPr lang="en-US" sz="1400" dirty="0">
                <a:solidFill>
                  <a:srgbClr val="00B0F0"/>
                </a:solidFill>
                <a:hlinkClick r:id="rId3">
                  <a:extLst>
                    <a:ext uri="{A12FA001-AC4F-418D-AE19-62706E023703}">
                      <ahyp:hlinkClr xmlns:ahyp="http://schemas.microsoft.com/office/drawing/2018/hyperlinkcolor" val="tx"/>
                    </a:ext>
                  </a:extLst>
                </a:hlinkClick>
              </a:rPr>
              <a:t>S3 Access Analyzer</a:t>
            </a:r>
            <a:endParaRPr lang="en-US" sz="1400" dirty="0">
              <a:solidFill>
                <a:srgbClr val="00B0F0"/>
              </a:solidFill>
            </a:endParaRPr>
          </a:p>
          <a:p>
            <a:pPr marL="285750" indent="-285750" algn="l">
              <a:buFont typeface="Arial" panose="020B0604020202020204" pitchFamily="34" charset="0"/>
              <a:buChar char="•"/>
            </a:pPr>
            <a:r>
              <a:rPr lang="en-US" sz="1400" dirty="0">
                <a:solidFill>
                  <a:srgbClr val="00B0F0"/>
                </a:solidFill>
                <a:hlinkClick r:id="rId4">
                  <a:extLst>
                    <a:ext uri="{A12FA001-AC4F-418D-AE19-62706E023703}">
                      <ahyp:hlinkClr xmlns:ahyp="http://schemas.microsoft.com/office/drawing/2018/hyperlinkcolor" val="tx"/>
                    </a:ext>
                  </a:extLst>
                </a:hlinkClick>
              </a:rPr>
              <a:t>S3 Block Public Access</a:t>
            </a:r>
            <a:endParaRPr lang="en-US" sz="1400" dirty="0">
              <a:solidFill>
                <a:srgbClr val="00B0F0"/>
              </a:solidFill>
            </a:endParaRPr>
          </a:p>
          <a:p>
            <a:pPr algn="l"/>
            <a:endParaRPr lang="en-US" sz="1600" dirty="0"/>
          </a:p>
          <a:p>
            <a:pPr algn="l"/>
            <a:r>
              <a:rPr lang="en-US" sz="1400" b="1" dirty="0"/>
              <a:t>Steps to Manually Verify Finding:</a:t>
            </a:r>
          </a:p>
          <a:p>
            <a:pPr marL="342900" indent="-342900" algn="l">
              <a:buFont typeface="+mj-lt"/>
              <a:buAutoNum type="arabicPeriod"/>
            </a:pPr>
            <a:r>
              <a:rPr lang="en-US" sz="1400" dirty="0"/>
              <a:t>Login AWS Console</a:t>
            </a:r>
          </a:p>
          <a:p>
            <a:pPr marL="342900" indent="-342900" algn="l">
              <a:buFont typeface="+mj-lt"/>
              <a:buAutoNum type="arabicPeriod"/>
            </a:pPr>
            <a:r>
              <a:rPr lang="en-US" sz="1400" dirty="0"/>
              <a:t>Search for Trusted Advisor and open</a:t>
            </a:r>
          </a:p>
          <a:p>
            <a:pPr marL="342900" indent="-342900" algn="l">
              <a:buFont typeface="+mj-lt"/>
              <a:buAutoNum type="arabicPeriod"/>
            </a:pPr>
            <a:r>
              <a:rPr lang="en-US" sz="1400" dirty="0"/>
              <a:t>Click on “Security” on the left hand side</a:t>
            </a:r>
          </a:p>
          <a:p>
            <a:pPr marL="342900" indent="-342900" algn="l">
              <a:buFont typeface="+mj-lt"/>
              <a:buAutoNum type="arabicPeriod"/>
            </a:pPr>
            <a:r>
              <a:rPr lang="en-US" sz="1400" dirty="0"/>
              <a:t>Search for the specific assessment</a:t>
            </a:r>
          </a:p>
          <a:p>
            <a:pPr marL="342900" indent="-342900" algn="l">
              <a:buFont typeface="+mj-lt"/>
              <a:buAutoNum type="arabicPeriod"/>
            </a:pPr>
            <a:r>
              <a:rPr lang="en-US" sz="1400" dirty="0"/>
              <a:t>Click on the Assessment Name to expand</a:t>
            </a:r>
          </a:p>
          <a:p>
            <a:pPr marL="342900" indent="-342900" algn="l">
              <a:buFont typeface="+mj-lt"/>
              <a:buAutoNum type="arabicPeriod"/>
            </a:pPr>
            <a:r>
              <a:rPr lang="en-US" sz="1400" dirty="0"/>
              <a:t>A list of all resources and potential causes will be listed</a:t>
            </a:r>
          </a:p>
        </p:txBody>
      </p:sp>
      <p:sp>
        <p:nvSpPr>
          <p:cNvPr id="7" name="summary">
            <a:extLst>
              <a:ext uri="{FF2B5EF4-FFF2-40B4-BE49-F238E27FC236}">
                <a16:creationId xmlns:a16="http://schemas.microsoft.com/office/drawing/2014/main" id="{77C882C8-D021-87CC-C197-773C7B357C04}"/>
              </a:ext>
            </a:extLst>
          </p:cNvPr>
          <p:cNvSpPr txBox="1"/>
          <p:nvPr/>
        </p:nvSpPr>
        <p:spPr>
          <a:xfrm>
            <a:off x="345441" y="1041129"/>
            <a:ext cx="8097520" cy="4678204"/>
          </a:xfrm>
          <a:prstGeom prst="rect">
            <a:avLst/>
          </a:prstGeom>
          <a:solidFill>
            <a:srgbClr val="232F3E"/>
          </a:solidFill>
        </p:spPr>
        <p:txBody>
          <a:bodyPr wrap="square" lIns="0" rIns="0" rtlCol="0">
            <a:spAutoFit/>
          </a:bodyPr>
          <a:lstStyle/>
          <a:p>
            <a:pPr algn="l"/>
            <a:r>
              <a:rPr lang="en-US" b="1" dirty="0"/>
              <a:t>Description</a:t>
            </a:r>
          </a:p>
          <a:p>
            <a:pPr lvl="1"/>
            <a:r>
              <a:rPr lang="en-US" sz="1600" dirty="0"/>
              <a:t>Amazon Simple Storage Service (Amazon S3) buckets should not have </a:t>
            </a:r>
            <a:r>
              <a:rPr lang="en-US" sz="1600" dirty="0">
                <a:solidFill>
                  <a:schemeClr val="accent1"/>
                </a:solidFill>
              </a:rPr>
              <a:t>open access permissions</a:t>
            </a:r>
            <a:r>
              <a:rPr lang="en-US" sz="1600" dirty="0"/>
              <a:t>. This check examines explicit bucket permissions and associated bucket policies that might override the bucket permissions.</a:t>
            </a:r>
          </a:p>
          <a:p>
            <a:pPr algn="l"/>
            <a:endParaRPr lang="en-US" sz="1000" dirty="0"/>
          </a:p>
          <a:p>
            <a:pPr algn="l"/>
            <a:r>
              <a:rPr lang="en-US" b="1" dirty="0"/>
              <a:t>Risk</a:t>
            </a:r>
          </a:p>
          <a:p>
            <a:pPr lvl="1"/>
            <a:r>
              <a:rPr lang="en-US" sz="1600" dirty="0"/>
              <a:t>S3 bucket is an object data store which are common targets for </a:t>
            </a:r>
            <a:r>
              <a:rPr lang="en-US" sz="1600" dirty="0">
                <a:solidFill>
                  <a:schemeClr val="accent1"/>
                </a:solidFill>
              </a:rPr>
              <a:t>data exfiltration </a:t>
            </a:r>
            <a:r>
              <a:rPr lang="en-US" sz="1600" dirty="0"/>
              <a:t>or </a:t>
            </a:r>
            <a:r>
              <a:rPr lang="en-US" sz="1600" dirty="0">
                <a:solidFill>
                  <a:schemeClr val="accent1"/>
                </a:solidFill>
              </a:rPr>
              <a:t>ransomware attacks</a:t>
            </a:r>
            <a:r>
              <a:rPr lang="en-US" sz="1600" dirty="0"/>
              <a:t>. Bucket permissions that grant open access to everyone can result in </a:t>
            </a:r>
            <a:r>
              <a:rPr lang="en-US" sz="1600" dirty="0">
                <a:solidFill>
                  <a:schemeClr val="accent1"/>
                </a:solidFill>
              </a:rPr>
              <a:t>higher than expected charges and unintentionally data exposure.</a:t>
            </a:r>
            <a:r>
              <a:rPr lang="en-US" sz="1600" dirty="0"/>
              <a:t> Bucket permissions that grant Upload/Delete access to everyone create </a:t>
            </a:r>
            <a:r>
              <a:rPr lang="en-US" sz="1600" dirty="0">
                <a:solidFill>
                  <a:schemeClr val="accent1"/>
                </a:solidFill>
              </a:rPr>
              <a:t>potential security vulnerabilities </a:t>
            </a:r>
            <a:r>
              <a:rPr lang="en-US" sz="1600" dirty="0"/>
              <a:t>by allowing anyone to add, modify, or remove items in a bucket. </a:t>
            </a:r>
          </a:p>
          <a:p>
            <a:pPr algn="l"/>
            <a:endParaRPr lang="en-US" sz="1000" dirty="0"/>
          </a:p>
          <a:p>
            <a:pPr algn="l"/>
            <a:r>
              <a:rPr lang="en-US" b="1" dirty="0"/>
              <a:t>Recommendation</a:t>
            </a:r>
          </a:p>
          <a:p>
            <a:pPr lvl="1"/>
            <a:r>
              <a:rPr lang="en-US" sz="1600" dirty="0"/>
              <a:t>Use S3 Block Public Access to easily set up centralized controls to </a:t>
            </a:r>
            <a:r>
              <a:rPr lang="en-US" sz="1600" dirty="0">
                <a:solidFill>
                  <a:schemeClr val="accent1"/>
                </a:solidFill>
              </a:rPr>
              <a:t>limit public access </a:t>
            </a:r>
            <a:r>
              <a:rPr lang="en-US" sz="1600" dirty="0"/>
              <a:t>to Amazon S3 resources that are enforced regardless of how the resources are created.</a:t>
            </a:r>
          </a:p>
          <a:p>
            <a:pPr lvl="1"/>
            <a:endParaRPr lang="en-US" sz="1600" dirty="0"/>
          </a:p>
          <a:p>
            <a:pPr lvl="1"/>
            <a:r>
              <a:rPr lang="en-US" sz="1600" dirty="0"/>
              <a:t>Use S3 Access Analyzer to determine if open access is truly needed. If not, update the bucket permissions to </a:t>
            </a:r>
            <a:r>
              <a:rPr lang="en-US" sz="1600" dirty="0">
                <a:solidFill>
                  <a:schemeClr val="accent1"/>
                </a:solidFill>
              </a:rPr>
              <a:t>restrict access </a:t>
            </a:r>
            <a:r>
              <a:rPr lang="en-US" sz="1600" dirty="0"/>
              <a:t>to the owner or specific users.</a:t>
            </a:r>
          </a:p>
        </p:txBody>
      </p:sp>
      <p:sp>
        <p:nvSpPr>
          <p:cNvPr id="4" name="check_type">
            <a:extLst>
              <a:ext uri="{FF2B5EF4-FFF2-40B4-BE49-F238E27FC236}">
                <a16:creationId xmlns:a16="http://schemas.microsoft.com/office/drawing/2014/main" id="{A9C87D59-3A57-1759-01D2-D8B690C32A68}"/>
              </a:ext>
            </a:extLst>
          </p:cNvPr>
          <p:cNvSpPr txBox="1"/>
          <p:nvPr/>
        </p:nvSpPr>
        <p:spPr>
          <a:xfrm flipH="1">
            <a:off x="20470" y="6858000"/>
            <a:ext cx="12151060" cy="261610"/>
          </a:xfrm>
          <a:prstGeom prst="rect">
            <a:avLst/>
          </a:prstGeom>
          <a:noFill/>
        </p:spPr>
        <p:txBody>
          <a:bodyPr wrap="square" lIns="0" rIns="0" rtlCol="0">
            <a:spAutoFit/>
          </a:bodyPr>
          <a:lstStyle/>
          <a:p>
            <a:endParaRPr/>
          </a:p>
        </p:txBody>
      </p:sp>
      <p:sp>
        <p:nvSpPr>
          <p:cNvPr id="2" name="title_check_details_resource">
            <a:extLst>
              <a:ext uri="{FF2B5EF4-FFF2-40B4-BE49-F238E27FC236}">
                <a16:creationId xmlns:a16="http://schemas.microsoft.com/office/drawing/2014/main" id="{5656E9A2-3485-C59E-8442-033F290680A1}"/>
              </a:ext>
            </a:extLst>
          </p:cNvPr>
          <p:cNvSpPr>
            <a:spLocks noGrp="1"/>
          </p:cNvSpPr>
          <p:nvPr>
            <p:ph type="title"/>
          </p:nvPr>
        </p:nvSpPr>
        <p:spPr>
          <a:xfrm>
            <a:off x="345441" y="256032"/>
            <a:ext cx="8500110" cy="535531"/>
          </a:xfrm>
        </p:spPr>
        <p:txBody>
          <a:bodyPr/>
          <a:lstStyle/>
          <a:p>
            <a:r>
              <a:rPr lang="en-US" dirty="0"/>
              <a:t>Amazon S3 Bucket Permissions</a:t>
            </a:r>
          </a:p>
        </p:txBody>
      </p:sp>
    </p:spTree>
    <p:extLst>
      <p:ext uri="{BB962C8B-B14F-4D97-AF65-F5344CB8AC3E}">
        <p14:creationId xmlns:p14="http://schemas.microsoft.com/office/powerpoint/2010/main" val="1791655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9A2-3485-C59E-8442-033F290680A1}"/>
              </a:ext>
            </a:extLst>
          </p:cNvPr>
          <p:cNvSpPr>
            <a:spLocks noGrp="1"/>
          </p:cNvSpPr>
          <p:nvPr>
            <p:ph type="title"/>
          </p:nvPr>
        </p:nvSpPr>
        <p:spPr>
          <a:xfrm>
            <a:off x="347472" y="256032"/>
            <a:ext cx="10972800" cy="535531"/>
          </a:xfrm>
        </p:spPr>
        <p:txBody>
          <a:bodyPr/>
          <a:lstStyle/>
          <a:p>
            <a:r>
              <a:rPr lang="en-US" b="1" dirty="0"/>
              <a:t>Centralize CloudTrail logs</a:t>
            </a:r>
            <a:endParaRPr lang="en-US" dirty="0"/>
          </a:p>
        </p:txBody>
      </p:sp>
      <p:sp>
        <p:nvSpPr>
          <p:cNvPr id="3" name="Slide Number Placeholder 2">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fld id="{EB4B8DE2-A4E8-46E4-8BBF-D75455EFF32C}" type="slidenum">
              <a:rPr lang="en-US" smtClean="0"/>
              <a:pPr/>
              <a:t>12</a:t>
            </a:fld>
            <a:endParaRPr lang="en-US" dirty="0"/>
          </a:p>
        </p:txBody>
      </p:sp>
      <p:sp>
        <p:nvSpPr>
          <p:cNvPr id="7" name="TextBox 6">
            <a:extLst>
              <a:ext uri="{FF2B5EF4-FFF2-40B4-BE49-F238E27FC236}">
                <a16:creationId xmlns:a16="http://schemas.microsoft.com/office/drawing/2014/main" id="{77C882C8-D021-87CC-C197-773C7B357C04}"/>
              </a:ext>
            </a:extLst>
          </p:cNvPr>
          <p:cNvSpPr txBox="1"/>
          <p:nvPr/>
        </p:nvSpPr>
        <p:spPr>
          <a:xfrm>
            <a:off x="347472" y="1041129"/>
            <a:ext cx="8085513" cy="4924425"/>
          </a:xfrm>
          <a:prstGeom prst="rect">
            <a:avLst/>
          </a:prstGeom>
          <a:solidFill>
            <a:srgbClr val="232F3E"/>
          </a:solidFill>
        </p:spPr>
        <p:txBody>
          <a:bodyPr wrap="square" lIns="0" rIns="0" rtlCol="0">
            <a:spAutoFit/>
          </a:bodyPr>
          <a:lstStyle/>
          <a:p>
            <a:pPr algn="l"/>
            <a:r>
              <a:rPr lang="en-US" b="1" dirty="0"/>
              <a:t>Description</a:t>
            </a:r>
          </a:p>
          <a:p>
            <a:pPr lvl="1"/>
            <a:r>
              <a:rPr lang="en-US" sz="1600" dirty="0"/>
              <a:t>CloudTrail provides </a:t>
            </a:r>
            <a:r>
              <a:rPr lang="en-US" sz="1600" dirty="0">
                <a:solidFill>
                  <a:schemeClr val="accent1"/>
                </a:solidFill>
              </a:rPr>
              <a:t>increased visibility into activity in your AWS account</a:t>
            </a:r>
            <a:r>
              <a:rPr lang="en-US" sz="1600" dirty="0"/>
              <a:t> by recording information about AWS API calls made on the account. You can use these logs to determine, for example, what actions a particular user has taken during a specified time period or which users have taken actions on a particular resource during a specified time period. </a:t>
            </a:r>
          </a:p>
          <a:p>
            <a:pPr lvl="1"/>
            <a:endParaRPr lang="en-US" dirty="0"/>
          </a:p>
          <a:p>
            <a:pPr algn="l"/>
            <a:r>
              <a:rPr lang="en-US" b="1" dirty="0"/>
              <a:t>Risk</a:t>
            </a:r>
          </a:p>
          <a:p>
            <a:pPr lvl="1"/>
            <a:r>
              <a:rPr lang="en-US" sz="1600" dirty="0"/>
              <a:t>CloudTrail provides a detailed audit log of API calls inside an AWS account. If the logs are not being delivered or CloudTrail is not configured, there will be </a:t>
            </a:r>
            <a:r>
              <a:rPr lang="en-US" sz="1600" dirty="0">
                <a:solidFill>
                  <a:schemeClr val="accent1"/>
                </a:solidFill>
              </a:rPr>
              <a:t>no logs available for auditing purposes or investigations</a:t>
            </a:r>
            <a:r>
              <a:rPr lang="en-US" sz="1600" dirty="0"/>
              <a:t>.</a:t>
            </a:r>
          </a:p>
          <a:p>
            <a:pPr algn="l"/>
            <a:endParaRPr lang="en-US" dirty="0"/>
          </a:p>
          <a:p>
            <a:pPr algn="l"/>
            <a:r>
              <a:rPr lang="en-US" b="1" dirty="0"/>
              <a:t>Recommendation</a:t>
            </a:r>
          </a:p>
          <a:p>
            <a:pPr lvl="1"/>
            <a:r>
              <a:rPr lang="en-US" sz="1600" dirty="0"/>
              <a:t>Enable AWS Organizations CloudTrail. Centralized Collection of AWS CloudTrail events allow you to </a:t>
            </a:r>
            <a:r>
              <a:rPr lang="en-US" sz="1600" dirty="0">
                <a:solidFill>
                  <a:schemeClr val="accent1"/>
                </a:solidFill>
              </a:rPr>
              <a:t>understand what is happening in your AWS accounts</a:t>
            </a:r>
            <a:r>
              <a:rPr lang="en-US" sz="1600" dirty="0"/>
              <a:t>.</a:t>
            </a:r>
          </a:p>
          <a:p>
            <a:pPr lvl="1"/>
            <a:endParaRPr lang="en-US" sz="1600" dirty="0"/>
          </a:p>
          <a:p>
            <a:pPr lvl="1"/>
            <a:r>
              <a:rPr lang="en-US" sz="1600" dirty="0"/>
              <a:t>Integrate with Amazon CloudWatch Logs to </a:t>
            </a:r>
            <a:r>
              <a:rPr lang="en-US" sz="1600" dirty="0">
                <a:solidFill>
                  <a:schemeClr val="accent1"/>
                </a:solidFill>
              </a:rPr>
              <a:t>monitor and receive alerts </a:t>
            </a:r>
            <a:r>
              <a:rPr lang="en-US" sz="1600" dirty="0"/>
              <a:t>for specific events captured by CloudTrail. For example, failed AWS Management Console sign-in events or use of Root user.</a:t>
            </a:r>
          </a:p>
        </p:txBody>
      </p:sp>
      <p:sp>
        <p:nvSpPr>
          <p:cNvPr id="9" name="TextBox 8">
            <a:extLst>
              <a:ext uri="{FF2B5EF4-FFF2-40B4-BE49-F238E27FC236}">
                <a16:creationId xmlns:a16="http://schemas.microsoft.com/office/drawing/2014/main" id="{3CEBCC64-FB76-5CDE-B4AD-F530F9EAA4B0}"/>
              </a:ext>
            </a:extLst>
          </p:cNvPr>
          <p:cNvSpPr txBox="1"/>
          <p:nvPr/>
        </p:nvSpPr>
        <p:spPr>
          <a:xfrm>
            <a:off x="8869680" y="1041129"/>
            <a:ext cx="2802720" cy="4370427"/>
          </a:xfrm>
          <a:prstGeom prst="rect">
            <a:avLst/>
          </a:prstGeom>
          <a:noFill/>
        </p:spPr>
        <p:txBody>
          <a:bodyPr wrap="square" lIns="0" rIns="0" rtlCol="0">
            <a:spAutoFit/>
          </a:bodyPr>
          <a:lstStyle/>
          <a:p>
            <a:pPr algn="l"/>
            <a:r>
              <a:rPr lang="en-US" sz="1600" dirty="0"/>
              <a:t>AWS Top 10 Alignment: </a:t>
            </a:r>
            <a:r>
              <a:rPr lang="en-US" sz="1600" b="1" dirty="0">
                <a:solidFill>
                  <a:schemeClr val="accent1"/>
                </a:solidFill>
              </a:rPr>
              <a:t>6</a:t>
            </a:r>
          </a:p>
          <a:p>
            <a:pPr algn="l"/>
            <a:r>
              <a:rPr lang="en-US" sz="1600" dirty="0"/>
              <a:t>Level of Effort: </a:t>
            </a:r>
            <a:r>
              <a:rPr lang="en-US" sz="1600" b="1" dirty="0">
                <a:solidFill>
                  <a:schemeClr val="accent1"/>
                </a:solidFill>
              </a:rPr>
              <a:t>Low</a:t>
            </a:r>
          </a:p>
          <a:p>
            <a:pPr algn="l"/>
            <a:r>
              <a:rPr lang="en-US" sz="1600" dirty="0"/>
              <a:t>AWS Service: </a:t>
            </a:r>
            <a:r>
              <a:rPr lang="en-US" sz="1600" b="1" dirty="0">
                <a:solidFill>
                  <a:schemeClr val="accent1"/>
                </a:solidFill>
              </a:rPr>
              <a:t>CloudTrail</a:t>
            </a:r>
          </a:p>
          <a:p>
            <a:pPr algn="l"/>
            <a:endParaRPr lang="en-US" sz="1600" dirty="0"/>
          </a:p>
          <a:p>
            <a:pPr algn="l"/>
            <a:r>
              <a:rPr lang="en-US" sz="1600" dirty="0"/>
              <a:t>AWS Documentation</a:t>
            </a:r>
          </a:p>
          <a:p>
            <a:pPr marL="285750" indent="-285750" algn="l">
              <a:buFont typeface="Arial" panose="020B0604020202020204" pitchFamily="34" charset="0"/>
              <a:buChar char="•"/>
            </a:pPr>
            <a:r>
              <a:rPr lang="en-US" sz="1400" dirty="0">
                <a:hlinkClick r:id="rId3"/>
              </a:rPr>
              <a:t>Creating Organization Trail</a:t>
            </a:r>
            <a:endParaRPr lang="en-US" sz="1400" dirty="0"/>
          </a:p>
          <a:p>
            <a:pPr algn="l"/>
            <a:endParaRPr lang="en-US" sz="1600" dirty="0"/>
          </a:p>
          <a:p>
            <a:pPr algn="l"/>
            <a:r>
              <a:rPr lang="en-US" sz="1400" b="1" dirty="0"/>
              <a:t>Steps to Manually Verify Finding:</a:t>
            </a:r>
          </a:p>
          <a:p>
            <a:pPr marL="342900" indent="-342900" algn="l">
              <a:buFont typeface="+mj-lt"/>
              <a:buAutoNum type="arabicPeriod"/>
            </a:pPr>
            <a:r>
              <a:rPr lang="en-US" sz="1400" dirty="0"/>
              <a:t>Login AWS Console</a:t>
            </a:r>
          </a:p>
          <a:p>
            <a:pPr marL="342900" indent="-342900" algn="l">
              <a:buFont typeface="+mj-lt"/>
              <a:buAutoNum type="arabicPeriod"/>
            </a:pPr>
            <a:r>
              <a:rPr lang="en-US" sz="1400" dirty="0"/>
              <a:t>Search for Trusted Advisor and open</a:t>
            </a:r>
          </a:p>
          <a:p>
            <a:pPr marL="342900" indent="-342900" algn="l">
              <a:buFont typeface="+mj-lt"/>
              <a:buAutoNum type="arabicPeriod"/>
            </a:pPr>
            <a:r>
              <a:rPr lang="en-US" sz="1400" dirty="0"/>
              <a:t>Click on “Security” on the left hand side</a:t>
            </a:r>
          </a:p>
          <a:p>
            <a:pPr marL="342900" indent="-342900" algn="l">
              <a:buFont typeface="+mj-lt"/>
              <a:buAutoNum type="arabicPeriod"/>
            </a:pPr>
            <a:r>
              <a:rPr lang="en-US" sz="1400" dirty="0"/>
              <a:t>Search for the specific assessment</a:t>
            </a:r>
          </a:p>
          <a:p>
            <a:pPr marL="342900" indent="-342900" algn="l">
              <a:buFont typeface="+mj-lt"/>
              <a:buAutoNum type="arabicPeriod"/>
            </a:pPr>
            <a:r>
              <a:rPr lang="en-US" sz="1400" dirty="0"/>
              <a:t>Click on the Assessment Name to expand</a:t>
            </a:r>
          </a:p>
          <a:p>
            <a:pPr marL="342900" indent="-342900" algn="l">
              <a:buFont typeface="+mj-lt"/>
              <a:buAutoNum type="arabicPeriod"/>
            </a:pPr>
            <a:r>
              <a:rPr lang="en-US" sz="1400" dirty="0"/>
              <a:t>A list of all resources and potential causes will be listed</a:t>
            </a:r>
          </a:p>
        </p:txBody>
      </p:sp>
    </p:spTree>
    <p:extLst>
      <p:ext uri="{BB962C8B-B14F-4D97-AF65-F5344CB8AC3E}">
        <p14:creationId xmlns:p14="http://schemas.microsoft.com/office/powerpoint/2010/main" val="391545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_number">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dirty="0">
              <a:ln>
                <a:noFill/>
              </a:ln>
              <a:solidFill>
                <a:prstClr val="white">
                  <a:tint val="75000"/>
                </a:prstClr>
              </a:solidFill>
              <a:effectLst/>
              <a:uLnTx/>
              <a:uFillTx/>
              <a:latin typeface="Amazon Ember"/>
              <a:ea typeface="+mn-ea"/>
              <a:cs typeface="+mn-cs"/>
            </a:endParaRPr>
          </a:p>
        </p:txBody>
      </p:sp>
      <p:sp>
        <p:nvSpPr>
          <p:cNvPr id="9" name="references">
            <a:extLst>
              <a:ext uri="{FF2B5EF4-FFF2-40B4-BE49-F238E27FC236}">
                <a16:creationId xmlns:a16="http://schemas.microsoft.com/office/drawing/2014/main" id="{3CEBCC64-FB76-5CDE-B4AD-F530F9EAA4B0}"/>
              </a:ext>
            </a:extLst>
          </p:cNvPr>
          <p:cNvSpPr txBox="1"/>
          <p:nvPr/>
        </p:nvSpPr>
        <p:spPr>
          <a:xfrm>
            <a:off x="8869680" y="1041129"/>
            <a:ext cx="2802720" cy="3293209"/>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Top 10 Alignment: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Level of Effort: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Service: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IAM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Documentation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Amazon Ember"/>
                <a:ea typeface="+mn-ea"/>
                <a:cs typeface="+mn-cs"/>
                <a:hlinkClick r:id="rId3">
                  <a:extLst>
                    <a:ext uri="{A12FA001-AC4F-418D-AE19-62706E023703}">
                      <ahyp:hlinkClr xmlns:ahyp="http://schemas.microsoft.com/office/drawing/2018/hyperlinkcolor" val="tx"/>
                    </a:ext>
                  </a:extLst>
                </a:hlinkClick>
              </a:rPr>
              <a:t>IAM Access Analyzer</a:t>
            </a:r>
            <a:endParaRPr kumimoji="0" lang="en-US" sz="1400" b="0" i="0" u="none" strike="noStrike" kern="1200" cap="none" spc="0" normalizeH="0" baseline="0" noProof="0" dirty="0">
              <a:ln>
                <a:noFill/>
              </a:ln>
              <a:solidFill>
                <a:srgbClr val="00B0F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Amazon Ember"/>
                <a:ea typeface="+mn-ea"/>
                <a:cs typeface="+mn-cs"/>
                <a:hlinkClick r:id="rId4">
                  <a:extLst>
                    <a:ext uri="{A12FA001-AC4F-418D-AE19-62706E023703}">
                      <ahyp:hlinkClr xmlns:ahyp="http://schemas.microsoft.com/office/drawing/2018/hyperlinkcolor" val="tx"/>
                    </a:ext>
                  </a:extLst>
                </a:hlinkClick>
              </a:rPr>
              <a:t>Monitoring Unused IAM roles with Config</a:t>
            </a:r>
            <a:endParaRPr kumimoji="0" lang="en-US" sz="1400" b="0" i="0" u="none" strike="noStrike" kern="1200" cap="none" spc="0" normalizeH="0" baseline="0" noProof="0" dirty="0">
              <a:ln>
                <a:noFill/>
              </a:ln>
              <a:solidFill>
                <a:srgbClr val="00B0F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mazon Ember"/>
                <a:ea typeface="+mn-ea"/>
                <a:cs typeface="+mn-cs"/>
              </a:rPr>
              <a:t>Steps to Manually Verify Finding: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Login AWS Console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Search for IAM and open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Open “Credential report”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Look for last login</a:t>
            </a:r>
          </a:p>
        </p:txBody>
      </p:sp>
      <p:sp>
        <p:nvSpPr>
          <p:cNvPr id="7" name="summary">
            <a:extLst>
              <a:ext uri="{FF2B5EF4-FFF2-40B4-BE49-F238E27FC236}">
                <a16:creationId xmlns:a16="http://schemas.microsoft.com/office/drawing/2014/main" id="{77C882C8-D021-87CC-C197-773C7B357C04}"/>
              </a:ext>
            </a:extLst>
          </p:cNvPr>
          <p:cNvSpPr txBox="1"/>
          <p:nvPr/>
        </p:nvSpPr>
        <p:spPr>
          <a:xfrm>
            <a:off x="345440" y="1041129"/>
            <a:ext cx="8097519" cy="3477875"/>
          </a:xfrm>
          <a:prstGeom prst="rect">
            <a:avLst/>
          </a:prstGeom>
          <a:solidFill>
            <a:srgbClr val="232F3E"/>
          </a:solid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Description</a:t>
            </a: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This is a manual check to identify </a:t>
            </a:r>
            <a:r>
              <a:rPr kumimoji="0" lang="en-US" sz="1600" b="0" u="none" strike="noStrike" kern="1200" cap="none" spc="0" normalizeH="0" baseline="0" noProof="0" dirty="0">
                <a:ln>
                  <a:noFill/>
                </a:ln>
                <a:solidFill>
                  <a:srgbClr val="FF8500"/>
                </a:solidFill>
                <a:effectLst/>
                <a:uLnTx/>
                <a:uFillTx/>
                <a:latin typeface="Amazon Ember"/>
                <a:ea typeface="+mn-ea"/>
                <a:cs typeface="+mn-cs"/>
              </a:rPr>
              <a:t>unused IAM resources </a:t>
            </a:r>
            <a:r>
              <a:rPr kumimoji="0" lang="en-US" sz="1600" b="0" u="none" strike="noStrike" kern="1200" cap="none" spc="0" normalizeH="0" baseline="0" noProof="0" dirty="0">
                <a:ln>
                  <a:noFill/>
                </a:ln>
                <a:solidFill>
                  <a:prstClr val="white"/>
                </a:solidFill>
                <a:effectLst/>
                <a:uLnTx/>
                <a:uFillTx/>
                <a:latin typeface="Amazon Ember"/>
                <a:ea typeface="+mn-ea"/>
                <a:cs typeface="+mn-cs"/>
              </a:rPr>
              <a:t>such as IAM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Risk</a:t>
            </a: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As you operate your AWS accounts to iterate and build capability, you may end up creating multiple IAM roles that you discover later you don’t need. Unused accounts and roles </a:t>
            </a:r>
            <a:r>
              <a:rPr kumimoji="0" lang="en-US" sz="1600" b="0" u="none" strike="noStrike" kern="1200" cap="none" spc="0" normalizeH="0" baseline="0" noProof="0" dirty="0">
                <a:ln>
                  <a:noFill/>
                </a:ln>
                <a:solidFill>
                  <a:srgbClr val="FF8500"/>
                </a:solidFill>
                <a:effectLst/>
                <a:uLnTx/>
                <a:uFillTx/>
                <a:latin typeface="Amazon Ember"/>
                <a:ea typeface="+mn-ea"/>
                <a:cs typeface="+mn-cs"/>
              </a:rPr>
              <a:t>increase the attack surface area</a:t>
            </a:r>
            <a:r>
              <a:rPr kumimoji="0" lang="en-US" sz="1600" b="0" u="none" strike="noStrike" kern="1200" cap="none" spc="0" normalizeH="0" baseline="0" noProof="0" dirty="0">
                <a:ln>
                  <a:noFill/>
                </a:ln>
                <a:solidFill>
                  <a:prstClr val="white"/>
                </a:solidFill>
                <a:effectLst/>
                <a:uLnTx/>
                <a:uFillTx/>
                <a:latin typeface="Amazon Ember"/>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Recommendation</a:t>
            </a: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Use AWS IAM Access Analyzer to </a:t>
            </a:r>
            <a:r>
              <a:rPr kumimoji="0" lang="en-US" sz="1600" b="0" u="none" strike="noStrike" kern="1200" cap="none" spc="0" normalizeH="0" baseline="0" noProof="0" dirty="0">
                <a:ln>
                  <a:noFill/>
                </a:ln>
                <a:solidFill>
                  <a:srgbClr val="FF8500"/>
                </a:solidFill>
                <a:effectLst/>
                <a:uLnTx/>
                <a:uFillTx/>
                <a:latin typeface="Amazon Ember"/>
                <a:ea typeface="+mn-ea"/>
                <a:cs typeface="+mn-cs"/>
              </a:rPr>
              <a:t>review access </a:t>
            </a:r>
            <a:r>
              <a:rPr kumimoji="0" lang="en-US" sz="1600" b="0" u="none" strike="noStrike" kern="1200" cap="none" spc="0" normalizeH="0" baseline="0" noProof="0" dirty="0">
                <a:ln>
                  <a:noFill/>
                </a:ln>
                <a:solidFill>
                  <a:prstClr val="white"/>
                </a:solidFill>
                <a:effectLst/>
                <a:uLnTx/>
                <a:uFillTx/>
                <a:latin typeface="Amazon Ember"/>
                <a:ea typeface="+mn-ea"/>
                <a:cs typeface="+mn-cs"/>
              </a:rPr>
              <a:t>to your internal AWS resources and determine where you have shared access outside your AWS accounts.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600" dirty="0">
              <a:solidFill>
                <a:prstClr val="white"/>
              </a:solidFill>
              <a:latin typeface="Amazon Ember"/>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Continuously monitor unused IAM roles with AWS Config.</a:t>
            </a:r>
            <a:endParaRPr kumimoji="0" lang="en-US" sz="1800" b="0" u="none" strike="noStrike" kern="1200" cap="none" spc="0" normalizeH="0" baseline="0" noProof="0" dirty="0">
              <a:ln>
                <a:noFill/>
              </a:ln>
              <a:solidFill>
                <a:prstClr val="white"/>
              </a:solidFill>
              <a:effectLst/>
              <a:uLnTx/>
              <a:uFillTx/>
              <a:latin typeface="Amazon Ember"/>
              <a:ea typeface="+mn-ea"/>
              <a:cs typeface="+mn-cs"/>
            </a:endParaRPr>
          </a:p>
        </p:txBody>
      </p:sp>
      <p:graphicFrame>
        <p:nvGraphicFramePr>
          <p:cNvPr id="5" name="manual_investivation_note">
            <a:extLst>
              <a:ext uri="{FF2B5EF4-FFF2-40B4-BE49-F238E27FC236}">
                <a16:creationId xmlns:a16="http://schemas.microsoft.com/office/drawing/2014/main" id="{C906DBCF-B674-AE56-5531-BC42B270CDB0}"/>
              </a:ext>
            </a:extLst>
          </p:cNvPr>
          <p:cNvGraphicFramePr>
            <a:graphicFrameLocks noGrp="1"/>
          </p:cNvGraphicFramePr>
          <p:nvPr>
            <p:extLst>
              <p:ext uri="{D42A27DB-BD31-4B8C-83A1-F6EECF244321}">
                <p14:modId xmlns:p14="http://schemas.microsoft.com/office/powerpoint/2010/main" val="101402941"/>
              </p:ext>
            </p:extLst>
          </p:nvPr>
        </p:nvGraphicFramePr>
        <p:xfrm>
          <a:off x="8849360" y="340811"/>
          <a:ext cx="2462415" cy="370840"/>
        </p:xfrm>
        <a:graphic>
          <a:graphicData uri="http://schemas.openxmlformats.org/drawingml/2006/table">
            <a:tbl>
              <a:tblPr firstRow="1" bandRow="1">
                <a:tableStyleId>{69012ECD-51FC-41F1-AA8D-1B2483CD663E}</a:tableStyleId>
              </a:tblPr>
              <a:tblGrid>
                <a:gridCol w="2462415">
                  <a:extLst>
                    <a:ext uri="{9D8B030D-6E8A-4147-A177-3AD203B41FA5}">
                      <a16:colId xmlns:a16="http://schemas.microsoft.com/office/drawing/2014/main" val="2376014634"/>
                    </a:ext>
                  </a:extLst>
                </a:gridCol>
              </a:tblGrid>
              <a:tr h="370840">
                <a:tc>
                  <a:txBody>
                    <a:bodyPr/>
                    <a:lstStyle/>
                    <a:p>
                      <a:pPr algn="ctr"/>
                      <a:r>
                        <a:rPr lang="en-US" dirty="0">
                          <a:solidFill>
                            <a:schemeClr val="tx1"/>
                          </a:solidFill>
                        </a:rPr>
                        <a:t>Manual Investigation</a:t>
                      </a:r>
                    </a:p>
                  </a:txBody>
                  <a:tcPr anchor="ctr"/>
                </a:tc>
                <a:extLst>
                  <a:ext uri="{0D108BD9-81ED-4DB2-BD59-A6C34878D82A}">
                    <a16:rowId xmlns:a16="http://schemas.microsoft.com/office/drawing/2014/main" val="2995468475"/>
                  </a:ext>
                </a:extLst>
              </a:tr>
            </a:tbl>
          </a:graphicData>
        </a:graphic>
      </p:graphicFrame>
      <p:sp>
        <p:nvSpPr>
          <p:cNvPr id="2" name="title_check_details_resource_manual">
            <a:extLst>
              <a:ext uri="{FF2B5EF4-FFF2-40B4-BE49-F238E27FC236}">
                <a16:creationId xmlns:a16="http://schemas.microsoft.com/office/drawing/2014/main" id="{5656E9A2-3485-C59E-8442-033F290680A1}"/>
              </a:ext>
            </a:extLst>
          </p:cNvPr>
          <p:cNvSpPr>
            <a:spLocks noGrp="1"/>
          </p:cNvSpPr>
          <p:nvPr>
            <p:ph type="title"/>
          </p:nvPr>
        </p:nvSpPr>
        <p:spPr>
          <a:xfrm>
            <a:off x="345440" y="258466"/>
            <a:ext cx="8503920" cy="535531"/>
          </a:xfrm>
        </p:spPr>
        <p:txBody>
          <a:bodyPr/>
          <a:lstStyle/>
          <a:p>
            <a:r>
              <a:rPr lang="en-US" dirty="0"/>
              <a:t>Validate IAM Roles</a:t>
            </a:r>
          </a:p>
        </p:txBody>
      </p:sp>
    </p:spTree>
    <p:extLst>
      <p:ext uri="{BB962C8B-B14F-4D97-AF65-F5344CB8AC3E}">
        <p14:creationId xmlns:p14="http://schemas.microsoft.com/office/powerpoint/2010/main" val="2066988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_number">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prstClr val="white">
                  <a:tint val="75000"/>
                </a:prstClr>
              </a:solidFill>
              <a:effectLst/>
              <a:uLnTx/>
              <a:uFillTx/>
              <a:latin typeface="Amazon Ember"/>
              <a:ea typeface="+mn-ea"/>
              <a:cs typeface="+mn-cs"/>
            </a:endParaRPr>
          </a:p>
        </p:txBody>
      </p:sp>
      <p:sp>
        <p:nvSpPr>
          <p:cNvPr id="7" name="summary">
            <a:extLst>
              <a:ext uri="{FF2B5EF4-FFF2-40B4-BE49-F238E27FC236}">
                <a16:creationId xmlns:a16="http://schemas.microsoft.com/office/drawing/2014/main" id="{77C882C8-D021-87CC-C197-773C7B357C04}"/>
              </a:ext>
            </a:extLst>
          </p:cNvPr>
          <p:cNvSpPr txBox="1"/>
          <p:nvPr/>
        </p:nvSpPr>
        <p:spPr>
          <a:xfrm>
            <a:off x="345440" y="1041129"/>
            <a:ext cx="8097519" cy="5339923"/>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Description</a:t>
            </a: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500" b="0" u="none" strike="noStrike" kern="1200" cap="none" spc="0" normalizeH="0" baseline="0" noProof="0" dirty="0">
                <a:ln>
                  <a:noFill/>
                </a:ln>
                <a:solidFill>
                  <a:prstClr val="white"/>
                </a:solidFill>
                <a:effectLst/>
                <a:uLnTx/>
                <a:uFillTx/>
                <a:latin typeface="Amazon Ember"/>
                <a:ea typeface="+mn-ea"/>
                <a:cs typeface="+mn-cs"/>
              </a:rPr>
              <a:t>Amazon GuardDuty is a </a:t>
            </a:r>
            <a:r>
              <a:rPr kumimoji="0" lang="en-US" sz="1500" b="0" u="none" strike="noStrike" kern="1200" cap="none" spc="0" normalizeH="0" baseline="0" noProof="0" dirty="0">
                <a:ln>
                  <a:noFill/>
                </a:ln>
                <a:solidFill>
                  <a:srgbClr val="FF8500"/>
                </a:solidFill>
                <a:effectLst/>
                <a:uLnTx/>
                <a:uFillTx/>
                <a:latin typeface="Amazon Ember"/>
                <a:ea typeface="+mn-ea"/>
                <a:cs typeface="+mn-cs"/>
              </a:rPr>
              <a:t>threat detection service</a:t>
            </a:r>
            <a:r>
              <a:rPr kumimoji="0" lang="en-US" sz="1500" b="0" u="none" strike="noStrike" kern="1200" cap="none" spc="0" normalizeH="0" baseline="0" noProof="0" dirty="0">
                <a:ln>
                  <a:noFill/>
                </a:ln>
                <a:solidFill>
                  <a:prstClr val="white"/>
                </a:solidFill>
                <a:effectLst/>
                <a:uLnTx/>
                <a:uFillTx/>
                <a:latin typeface="Amazon Ember"/>
                <a:ea typeface="+mn-ea"/>
                <a:cs typeface="+mn-cs"/>
              </a:rPr>
              <a:t> that continuously monitors your AWS accounts and workloads for </a:t>
            </a:r>
            <a:r>
              <a:rPr kumimoji="0" lang="en-US" sz="1500" b="0" u="none" strike="noStrike" kern="1200" cap="none" spc="0" normalizeH="0" baseline="0" noProof="0" dirty="0">
                <a:ln>
                  <a:noFill/>
                </a:ln>
                <a:solidFill>
                  <a:srgbClr val="FF8500"/>
                </a:solidFill>
                <a:effectLst/>
                <a:uLnTx/>
                <a:uFillTx/>
                <a:latin typeface="Amazon Ember"/>
                <a:ea typeface="+mn-ea"/>
                <a:cs typeface="+mn-cs"/>
              </a:rPr>
              <a:t>malicious activity</a:t>
            </a:r>
            <a:r>
              <a:rPr kumimoji="0" lang="en-US" sz="1500" b="0" u="none" strike="noStrike" kern="1200" cap="none" spc="0" normalizeH="0" baseline="0" noProof="0" dirty="0">
                <a:ln>
                  <a:noFill/>
                </a:ln>
                <a:solidFill>
                  <a:prstClr val="white"/>
                </a:solidFill>
                <a:effectLst/>
                <a:uLnTx/>
                <a:uFillTx/>
                <a:latin typeface="Amazon Ember"/>
                <a:ea typeface="+mn-ea"/>
                <a:cs typeface="+mn-cs"/>
              </a:rPr>
              <a:t> and delivers detailed </a:t>
            </a:r>
            <a:r>
              <a:rPr kumimoji="0" lang="en-US" sz="1500" b="0" u="none" strike="noStrike" kern="1200" cap="none" spc="0" normalizeH="0" baseline="0" noProof="0" dirty="0">
                <a:ln>
                  <a:noFill/>
                </a:ln>
                <a:solidFill>
                  <a:srgbClr val="FF8500"/>
                </a:solidFill>
                <a:effectLst/>
                <a:uLnTx/>
                <a:uFillTx/>
                <a:latin typeface="Amazon Ember"/>
                <a:ea typeface="+mn-ea"/>
                <a:cs typeface="+mn-cs"/>
              </a:rPr>
              <a:t>security findings</a:t>
            </a:r>
            <a:r>
              <a:rPr kumimoji="0" lang="en-US" sz="1500" b="0" u="none" strike="noStrike" kern="1200" cap="none" spc="0" normalizeH="0" baseline="0" noProof="0" dirty="0">
                <a:ln>
                  <a:noFill/>
                </a:ln>
                <a:solidFill>
                  <a:prstClr val="white"/>
                </a:solidFill>
                <a:effectLst/>
                <a:uLnTx/>
                <a:uFillTx/>
                <a:latin typeface="Amazon Ember"/>
                <a:ea typeface="+mn-ea"/>
                <a:cs typeface="+mn-cs"/>
              </a:rPr>
              <a:t> for </a:t>
            </a:r>
            <a:r>
              <a:rPr kumimoji="0" lang="en-US" sz="1500" b="0" u="none" strike="noStrike" kern="1200" cap="none" spc="0" normalizeH="0" baseline="0" noProof="0" dirty="0">
                <a:ln>
                  <a:noFill/>
                </a:ln>
                <a:solidFill>
                  <a:srgbClr val="FF8500"/>
                </a:solidFill>
                <a:effectLst/>
                <a:uLnTx/>
                <a:uFillTx/>
                <a:latin typeface="Amazon Ember"/>
                <a:ea typeface="+mn-ea"/>
                <a:cs typeface="+mn-cs"/>
              </a:rPr>
              <a:t>visibility</a:t>
            </a:r>
            <a:r>
              <a:rPr kumimoji="0" lang="en-US" sz="1500" b="0" u="none" strike="noStrike" kern="1200" cap="none" spc="0" normalizeH="0" baseline="0" noProof="0" dirty="0">
                <a:ln>
                  <a:noFill/>
                </a:ln>
                <a:solidFill>
                  <a:prstClr val="white"/>
                </a:solidFill>
                <a:effectLst/>
                <a:uLnTx/>
                <a:uFillTx/>
                <a:latin typeface="Amazon Ember"/>
                <a:ea typeface="+mn-ea"/>
                <a:cs typeface="+mn-cs"/>
              </a:rPr>
              <a:t> and </a:t>
            </a:r>
            <a:r>
              <a:rPr kumimoji="0" lang="en-US" sz="1500" b="0" u="none" strike="noStrike" kern="1200" cap="none" spc="0" normalizeH="0" baseline="0" noProof="0" dirty="0">
                <a:ln>
                  <a:noFill/>
                </a:ln>
                <a:solidFill>
                  <a:srgbClr val="FF8500"/>
                </a:solidFill>
                <a:effectLst/>
                <a:uLnTx/>
                <a:uFillTx/>
                <a:latin typeface="Amazon Ember"/>
                <a:ea typeface="+mn-ea"/>
                <a:cs typeface="+mn-cs"/>
              </a:rPr>
              <a:t>remediation</a:t>
            </a:r>
            <a:r>
              <a:rPr kumimoji="0" lang="en-US" sz="1500" b="0" u="none" strike="noStrike" kern="1200" cap="none" spc="0" normalizeH="0" baseline="0" noProof="0" dirty="0">
                <a:ln>
                  <a:noFill/>
                </a:ln>
                <a:solidFill>
                  <a:prstClr val="white"/>
                </a:solidFill>
                <a:effectLst/>
                <a:uLnTx/>
                <a:uFillTx/>
                <a:latin typeface="Amazon Ember"/>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Risk</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prstClr val="white"/>
                </a:solidFill>
                <a:effectLst/>
                <a:uLnTx/>
                <a:uFillTx/>
                <a:latin typeface="Amazon Ember"/>
                <a:ea typeface="+mn-ea"/>
                <a:cs typeface="+mn-cs"/>
              </a:rPr>
              <a:t>GuardDuty Protection Plans: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u="none" strike="noStrike" kern="1200" cap="none" spc="0" normalizeH="0" baseline="0" noProof="0" dirty="0">
                <a:ln>
                  <a:noFill/>
                </a:ln>
                <a:solidFill>
                  <a:schemeClr val="accent1"/>
                </a:solidFill>
                <a:effectLst/>
                <a:uLnTx/>
                <a:uFillTx/>
                <a:latin typeface="Amazon Ember"/>
                <a:ea typeface="+mn-ea"/>
                <a:cs typeface="+mn-cs"/>
              </a:rPr>
              <a:t>Account and Instance compromise: </a:t>
            </a:r>
            <a:r>
              <a:rPr kumimoji="0" lang="en-US" sz="1400" b="0" u="none" strike="noStrike" kern="1200" cap="none" spc="0" normalizeH="0" baseline="0" noProof="0" dirty="0">
                <a:ln>
                  <a:noFill/>
                </a:ln>
                <a:effectLst/>
                <a:uLnTx/>
                <a:uFillTx/>
                <a:latin typeface="Amazon Ember"/>
                <a:ea typeface="+mn-ea"/>
                <a:cs typeface="+mn-cs"/>
              </a:rPr>
              <a:t>Detect known and unknown threats like cryptocurrency mining, crypto-malware, unusual API calls.</a:t>
            </a:r>
            <a:endParaRPr lang="en-US" sz="1400" dirty="0">
              <a:latin typeface="Amazon Ember"/>
            </a:endParaRPr>
          </a:p>
          <a:p>
            <a:pPr marL="742950" lvl="1" indent="-285750">
              <a:buFont typeface="Arial" panose="020B0604020202020204" pitchFamily="34" charset="0"/>
              <a:buChar char="•"/>
              <a:defRPr/>
            </a:pPr>
            <a:r>
              <a:rPr kumimoji="0" lang="en-US" sz="1400" b="0" u="none" strike="noStrike" kern="1200" cap="none" spc="0" normalizeH="0" baseline="0" noProof="0" dirty="0">
                <a:ln>
                  <a:noFill/>
                </a:ln>
                <a:solidFill>
                  <a:schemeClr val="accent1"/>
                </a:solidFill>
                <a:effectLst/>
                <a:uLnTx/>
                <a:uFillTx/>
                <a:latin typeface="Amazon Ember"/>
                <a:ea typeface="+mn-ea"/>
                <a:cs typeface="+mn-cs"/>
              </a:rPr>
              <a:t>S3 Protection</a:t>
            </a:r>
            <a:r>
              <a:rPr kumimoji="0" lang="en-US" sz="1400" b="0" u="none" strike="noStrike" kern="1200" cap="none" spc="0" normalizeH="0" baseline="0" noProof="0" dirty="0">
                <a:ln>
                  <a:noFill/>
                </a:ln>
                <a:effectLst/>
                <a:uLnTx/>
                <a:uFillTx/>
                <a:latin typeface="Amazon Ember"/>
                <a:ea typeface="+mn-ea"/>
                <a:cs typeface="+mn-cs"/>
              </a:rPr>
              <a:t>: </a:t>
            </a:r>
            <a:r>
              <a:rPr lang="en-US" sz="1400" dirty="0"/>
              <a:t>Identify potential security risks for data within your Amazon S3 buckets.</a:t>
            </a:r>
          </a:p>
          <a:p>
            <a:pPr marL="742950" lvl="1" indent="-285750">
              <a:buFont typeface="Arial" panose="020B0604020202020204" pitchFamily="34" charset="0"/>
              <a:buChar char="•"/>
              <a:defRPr/>
            </a:pPr>
            <a:r>
              <a:rPr kumimoji="0" lang="en-US" sz="1400" b="0" u="none" strike="noStrike" kern="1200" cap="none" spc="0" normalizeH="0" baseline="0" noProof="0" dirty="0">
                <a:ln>
                  <a:noFill/>
                </a:ln>
                <a:solidFill>
                  <a:schemeClr val="accent1"/>
                </a:solidFill>
                <a:effectLst/>
                <a:uLnTx/>
                <a:uFillTx/>
                <a:latin typeface="Amazon Ember"/>
                <a:ea typeface="+mn-ea"/>
                <a:cs typeface="+mn-cs"/>
              </a:rPr>
              <a:t>EKS Protection</a:t>
            </a:r>
            <a:r>
              <a:rPr kumimoji="0" lang="en-US" sz="1400" b="0" u="none" strike="noStrike" kern="1200" cap="none" spc="0" normalizeH="0" baseline="0" noProof="0" dirty="0">
                <a:ln>
                  <a:noFill/>
                </a:ln>
                <a:effectLst/>
                <a:uLnTx/>
                <a:uFillTx/>
                <a:latin typeface="Amazon Ember"/>
                <a:ea typeface="+mn-ea"/>
                <a:cs typeface="+mn-cs"/>
              </a:rPr>
              <a:t>: </a:t>
            </a:r>
            <a:r>
              <a:rPr lang="en-US" sz="1400" dirty="0"/>
              <a:t>Threat detection coverage to help you protect Amazon EKS clusters within your AWS environment.</a:t>
            </a:r>
            <a:endParaRPr lang="en-US" sz="1400" dirty="0">
              <a:latin typeface="Amazon Ember"/>
            </a:endParaRPr>
          </a:p>
          <a:p>
            <a:pPr marL="742950" lvl="1" indent="-285750">
              <a:buFont typeface="Arial" panose="020B0604020202020204" pitchFamily="34" charset="0"/>
              <a:buChar char="•"/>
              <a:defRPr/>
            </a:pPr>
            <a:r>
              <a:rPr kumimoji="0" lang="en-US" sz="1400" b="0" u="none" strike="noStrike" kern="1200" cap="none" spc="0" normalizeH="0" baseline="0" noProof="0" dirty="0">
                <a:ln>
                  <a:noFill/>
                </a:ln>
                <a:solidFill>
                  <a:schemeClr val="accent1"/>
                </a:solidFill>
                <a:effectLst/>
                <a:uLnTx/>
                <a:uFillTx/>
                <a:latin typeface="Amazon Ember"/>
                <a:ea typeface="+mn-ea"/>
                <a:cs typeface="+mn-cs"/>
              </a:rPr>
              <a:t>Malware Protection</a:t>
            </a:r>
            <a:r>
              <a:rPr kumimoji="0" lang="en-US" sz="1400" b="0" u="none" strike="noStrike" kern="1200" cap="none" spc="0" normalizeH="0" baseline="0" noProof="0" dirty="0">
                <a:ln>
                  <a:noFill/>
                </a:ln>
                <a:effectLst/>
                <a:uLnTx/>
                <a:uFillTx/>
                <a:latin typeface="Amazon Ember"/>
                <a:ea typeface="+mn-ea"/>
                <a:cs typeface="+mn-cs"/>
              </a:rPr>
              <a:t>: </a:t>
            </a:r>
            <a:r>
              <a:rPr lang="en-US" sz="1400" dirty="0"/>
              <a:t>Identify your resources compromised by malware, or those resources that are at risk. </a:t>
            </a:r>
          </a:p>
          <a:p>
            <a:pPr marL="742950" lvl="1" indent="-285750">
              <a:buFont typeface="Arial" panose="020B0604020202020204" pitchFamily="34" charset="0"/>
              <a:buChar char="•"/>
              <a:defRPr/>
            </a:pPr>
            <a:r>
              <a:rPr kumimoji="0" lang="en-US" sz="1400" b="0" u="none" strike="noStrike" kern="1200" cap="none" spc="0" normalizeH="0" baseline="0" noProof="0" dirty="0">
                <a:ln>
                  <a:noFill/>
                </a:ln>
                <a:solidFill>
                  <a:schemeClr val="accent1"/>
                </a:solidFill>
                <a:effectLst/>
                <a:uLnTx/>
                <a:uFillTx/>
                <a:latin typeface="Amazon Ember"/>
                <a:ea typeface="+mn-ea"/>
                <a:cs typeface="+mn-cs"/>
              </a:rPr>
              <a:t>RDS Protection: </a:t>
            </a:r>
            <a:r>
              <a:rPr lang="en-US" sz="1400" dirty="0"/>
              <a:t>Analyze and profiles RDS login activity for potential access threats to your Amazon Aurora databases.</a:t>
            </a:r>
          </a:p>
          <a:p>
            <a:pPr marL="742950" lvl="1" indent="-285750">
              <a:buFont typeface="Arial" panose="020B0604020202020204" pitchFamily="34" charset="0"/>
              <a:buChar char="•"/>
              <a:defRPr/>
            </a:pPr>
            <a:r>
              <a:rPr lang="en-US" sz="1400" dirty="0">
                <a:solidFill>
                  <a:schemeClr val="accent1"/>
                </a:solidFill>
              </a:rPr>
              <a:t>Lambda Protection</a:t>
            </a:r>
            <a:r>
              <a:rPr lang="en-US" sz="1400" dirty="0"/>
              <a:t>: Continuously monitor network activity, starting with VPC Flow Logs, to detect threats to AWS Lambda functions.</a:t>
            </a:r>
            <a:br>
              <a:rPr lang="en-US" sz="1600" dirty="0"/>
            </a:br>
            <a:endParaRPr kumimoji="0" lang="en-US" sz="16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Recommendation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500" b="0" u="none" strike="noStrike" kern="1200" cap="none" spc="0" normalizeH="0" baseline="0" noProof="0" dirty="0">
                <a:ln>
                  <a:noFill/>
                </a:ln>
                <a:solidFill>
                  <a:prstClr val="white"/>
                </a:solidFill>
                <a:effectLst/>
                <a:uLnTx/>
                <a:uFillTx/>
                <a:latin typeface="Amazon Ember"/>
                <a:ea typeface="+mn-ea"/>
                <a:cs typeface="+mn-cs"/>
              </a:rPr>
              <a:t>Enable Amazon GuardDuty at the Organization level in each enabled AWS Region. GuardDuty generates findings about unauthorized or unusual activity even in Regions that you are not actively using. </a:t>
            </a:r>
          </a:p>
        </p:txBody>
      </p:sp>
      <p:sp>
        <p:nvSpPr>
          <p:cNvPr id="4" name="check_type">
            <a:extLst>
              <a:ext uri="{FF2B5EF4-FFF2-40B4-BE49-F238E27FC236}">
                <a16:creationId xmlns:a16="http://schemas.microsoft.com/office/drawing/2014/main" id="{B12D1A6E-4D17-C6A1-3F8D-36EE9658588C}"/>
              </a:ext>
            </a:extLst>
          </p:cNvPr>
          <p:cNvSpPr txBox="1"/>
          <p:nvPr/>
        </p:nvSpPr>
        <p:spPr>
          <a:xfrm flipH="1">
            <a:off x="20470" y="6858000"/>
            <a:ext cx="12151060" cy="2616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2" name="title_check_details_resource">
            <a:extLst>
              <a:ext uri="{FF2B5EF4-FFF2-40B4-BE49-F238E27FC236}">
                <a16:creationId xmlns:a16="http://schemas.microsoft.com/office/drawing/2014/main" id="{5656E9A2-3485-C59E-8442-033F290680A1}"/>
              </a:ext>
            </a:extLst>
          </p:cNvPr>
          <p:cNvSpPr>
            <a:spLocks noGrp="1"/>
          </p:cNvSpPr>
          <p:nvPr>
            <p:ph type="title"/>
          </p:nvPr>
        </p:nvSpPr>
        <p:spPr>
          <a:xfrm>
            <a:off x="345440" y="256032"/>
            <a:ext cx="8503920" cy="535531"/>
          </a:xfrm>
        </p:spPr>
        <p:txBody>
          <a:bodyPr/>
          <a:lstStyle/>
          <a:p>
            <a:r>
              <a:rPr lang="en-US" dirty="0"/>
              <a:t>GuardDuty Inactive Accounts/Regions</a:t>
            </a:r>
          </a:p>
        </p:txBody>
      </p:sp>
      <p:sp>
        <p:nvSpPr>
          <p:cNvPr id="11" name="references">
            <a:extLst>
              <a:ext uri="{FF2B5EF4-FFF2-40B4-BE49-F238E27FC236}">
                <a16:creationId xmlns:a16="http://schemas.microsoft.com/office/drawing/2014/main" id="{5345D3E8-4924-4A3D-895E-3F871006B43A}"/>
              </a:ext>
            </a:extLst>
          </p:cNvPr>
          <p:cNvSpPr txBox="1"/>
          <p:nvPr/>
        </p:nvSpPr>
        <p:spPr>
          <a:xfrm>
            <a:off x="8869679" y="1041129"/>
            <a:ext cx="3301851" cy="544764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Top 10 Alignment: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Level of Effort: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Medium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Service: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GuardDuty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Documentation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Amazon Ember"/>
                <a:ea typeface="+mn-ea"/>
                <a:cs typeface="+mn-cs"/>
                <a:hlinkClick r:id="rId3">
                  <a:extLst>
                    <a:ext uri="{A12FA001-AC4F-418D-AE19-62706E023703}">
                      <ahyp:hlinkClr xmlns:ahyp="http://schemas.microsoft.com/office/drawing/2018/hyperlinkcolor" val="tx"/>
                    </a:ext>
                  </a:extLst>
                </a:hlinkClick>
              </a:rPr>
              <a:t>Starting with Security Response Automation</a:t>
            </a:r>
            <a:endParaRPr kumimoji="0" lang="en-US" sz="1400" b="0" i="0" u="none" strike="noStrike" kern="1200" cap="none" spc="0" normalizeH="0" baseline="0" noProof="0" dirty="0">
              <a:ln>
                <a:noFill/>
              </a:ln>
              <a:solidFill>
                <a:srgbClr val="00B0F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Amazon Ember"/>
                <a:ea typeface="+mn-ea"/>
                <a:cs typeface="+mn-cs"/>
                <a:hlinkClick r:id="rId4">
                  <a:extLst>
                    <a:ext uri="{A12FA001-AC4F-418D-AE19-62706E023703}">
                      <ahyp:hlinkClr xmlns:ahyp="http://schemas.microsoft.com/office/drawing/2018/hyperlinkcolor" val="tx"/>
                    </a:ext>
                  </a:extLst>
                </a:hlinkClick>
              </a:rPr>
              <a:t>GuardDuty</a:t>
            </a:r>
            <a:endParaRPr kumimoji="0" lang="en-US" sz="1400" b="0" i="0" u="none" strike="noStrike" kern="1200" cap="none" spc="0" normalizeH="0" baseline="0" noProof="0" dirty="0">
              <a:ln>
                <a:noFill/>
              </a:ln>
              <a:solidFill>
                <a:srgbClr val="00B0F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Amazon Ember"/>
                <a:ea typeface="+mn-ea"/>
                <a:cs typeface="+mn-cs"/>
                <a:hlinkClick r:id="rId5">
                  <a:extLst>
                    <a:ext uri="{A12FA001-AC4F-418D-AE19-62706E023703}">
                      <ahyp:hlinkClr xmlns:ahyp="http://schemas.microsoft.com/office/drawing/2018/hyperlinkcolor" val="tx"/>
                    </a:ext>
                  </a:extLst>
                </a:hlinkClick>
              </a:rPr>
              <a:t>Managing multiple accounts in Amazon GuardDuty</a:t>
            </a:r>
            <a:endParaRPr kumimoji="0" lang="en-US" sz="1400" b="0" i="0" u="none" strike="noStrike" kern="1200" cap="none" spc="0" normalizeH="0" baseline="0" noProof="0" dirty="0">
              <a:ln>
                <a:noFill/>
              </a:ln>
              <a:solidFill>
                <a:srgbClr val="00B0F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mazon Ember"/>
                <a:ea typeface="+mn-ea"/>
                <a:cs typeface="+mn-cs"/>
              </a:rPr>
              <a:t>Steps to Manually Verify Finding: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prstClr val="white"/>
                </a:solidFill>
                <a:effectLst/>
                <a:uLnTx/>
                <a:uFillTx/>
                <a:latin typeface="Amazon Ember"/>
                <a:ea typeface="+mn-ea"/>
                <a:cs typeface="+mn-cs"/>
              </a:rPr>
              <a:t>The Amazon GuardDuty service is a regional service. For each region, follow these steps to confirm it is running.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Login AWS Console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Check the region you are logged into in the upper right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Search for GuardDuty and open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If GuardDuty is not already enabled, you can select Get Started and then designate a GuardDuty delegated administrator on the Welcome to GuardDuty page.</a:t>
            </a:r>
          </a:p>
        </p:txBody>
      </p:sp>
    </p:spTree>
    <p:extLst>
      <p:ext uri="{BB962C8B-B14F-4D97-AF65-F5344CB8AC3E}">
        <p14:creationId xmlns:p14="http://schemas.microsoft.com/office/powerpoint/2010/main" val="29184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_number">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prstClr val="white">
                  <a:tint val="75000"/>
                </a:prstClr>
              </a:solidFill>
              <a:effectLst/>
              <a:uLnTx/>
              <a:uFillTx/>
              <a:latin typeface="Amazon Ember"/>
              <a:ea typeface="+mn-ea"/>
              <a:cs typeface="+mn-cs"/>
            </a:endParaRPr>
          </a:p>
        </p:txBody>
      </p:sp>
      <p:sp>
        <p:nvSpPr>
          <p:cNvPr id="9" name="references">
            <a:extLst>
              <a:ext uri="{FF2B5EF4-FFF2-40B4-BE49-F238E27FC236}">
                <a16:creationId xmlns:a16="http://schemas.microsoft.com/office/drawing/2014/main" id="{3CEBCC64-FB76-5CDE-B4AD-F530F9EAA4B0}"/>
              </a:ext>
            </a:extLst>
          </p:cNvPr>
          <p:cNvSpPr txBox="1"/>
          <p:nvPr/>
        </p:nvSpPr>
        <p:spPr>
          <a:xfrm>
            <a:off x="8869680" y="1041129"/>
            <a:ext cx="2802720" cy="3508653"/>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Top 10 Alignment: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Level of Effort: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Medium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Service: </a:t>
            </a:r>
            <a:r>
              <a:rPr kumimoji="0" lang="en-US" sz="1600" b="1" i="0" u="none" strike="noStrike" kern="1200" cap="none" spc="0" normalizeH="0" baseline="0" noProof="0" dirty="0" err="1">
                <a:ln>
                  <a:noFill/>
                </a:ln>
                <a:solidFill>
                  <a:srgbClr val="FF8500"/>
                </a:solidFill>
                <a:effectLst/>
                <a:uLnTx/>
                <a:uFillTx/>
                <a:latin typeface="Amazon Ember"/>
                <a:ea typeface="+mn-ea"/>
                <a:cs typeface="+mn-cs"/>
              </a:rPr>
              <a:t>GuardDuty</a:t>
            </a:r>
            <a:endParaRPr kumimoji="0" lang="en-US" sz="1600" b="1" i="0" u="none" strike="noStrike" kern="1200" cap="none" spc="0" normalizeH="0" baseline="0" noProof="0" dirty="0">
              <a:ln>
                <a:noFill/>
              </a:ln>
              <a:solidFill>
                <a:srgbClr val="FF850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Documentation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Amazon Ember"/>
                <a:ea typeface="+mn-ea"/>
                <a:cs typeface="+mn-cs"/>
                <a:hlinkClick r:id="rId3">
                  <a:extLst>
                    <a:ext uri="{A12FA001-AC4F-418D-AE19-62706E023703}">
                      <ahyp:hlinkClr xmlns:ahyp="http://schemas.microsoft.com/office/drawing/2018/hyperlinkcolor" val="tx"/>
                    </a:ext>
                  </a:extLst>
                </a:hlinkClick>
              </a:rPr>
              <a:t>Starting with Security Response Automation</a:t>
            </a:r>
            <a:endParaRPr kumimoji="0" lang="en-US" sz="1400" b="0" i="0" u="none" strike="noStrike" kern="1200" cap="none" spc="0" normalizeH="0" baseline="0" noProof="0" dirty="0">
              <a:ln>
                <a:noFill/>
              </a:ln>
              <a:solidFill>
                <a:srgbClr val="00B0F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B0F0"/>
                </a:solidFill>
                <a:effectLst/>
                <a:uLnTx/>
                <a:uFillTx/>
                <a:latin typeface="Amazon Ember"/>
                <a:ea typeface="+mn-ea"/>
                <a:cs typeface="+mn-cs"/>
                <a:hlinkClick r:id="rId4">
                  <a:extLst>
                    <a:ext uri="{A12FA001-AC4F-418D-AE19-62706E023703}">
                      <ahyp:hlinkClr xmlns:ahyp="http://schemas.microsoft.com/office/drawing/2018/hyperlinkcolor" val="tx"/>
                    </a:ext>
                  </a:extLst>
                </a:hlinkClick>
              </a:rPr>
              <a:t>GuardDuty</a:t>
            </a:r>
            <a:endParaRPr kumimoji="0" lang="en-US" sz="1400" b="0" i="0" u="none" strike="noStrike" kern="1200" cap="none" spc="0" normalizeH="0" baseline="0" noProof="0" dirty="0">
              <a:ln>
                <a:noFill/>
              </a:ln>
              <a:solidFill>
                <a:srgbClr val="00B0F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mazon Ember"/>
                <a:ea typeface="+mn-ea"/>
                <a:cs typeface="+mn-cs"/>
              </a:rPr>
              <a:t>Steps to Manually Verify Finding: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Login AWS Console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Search for </a:t>
            </a:r>
            <a:r>
              <a:rPr kumimoji="0" lang="en-US" sz="1400" b="0" i="0" u="none" strike="noStrike" kern="1200" cap="none" spc="0" normalizeH="0" baseline="0" noProof="0" dirty="0" err="1">
                <a:ln>
                  <a:noFill/>
                </a:ln>
                <a:solidFill>
                  <a:prstClr val="white"/>
                </a:solidFill>
                <a:effectLst/>
                <a:uLnTx/>
                <a:uFillTx/>
                <a:latin typeface="Amazon Ember"/>
                <a:ea typeface="+mn-ea"/>
                <a:cs typeface="+mn-cs"/>
              </a:rPr>
              <a:t>GuardDuty</a:t>
            </a:r>
            <a:r>
              <a:rPr kumimoji="0" lang="en-US" sz="1400" b="0" i="0" u="none" strike="noStrike" kern="1200" cap="none" spc="0" normalizeH="0" baseline="0" noProof="0" dirty="0">
                <a:ln>
                  <a:noFill/>
                </a:ln>
                <a:solidFill>
                  <a:prstClr val="white"/>
                </a:solidFill>
                <a:effectLst/>
                <a:uLnTx/>
                <a:uFillTx/>
                <a:latin typeface="Amazon Ember"/>
                <a:ea typeface="+mn-ea"/>
                <a:cs typeface="+mn-cs"/>
              </a:rPr>
              <a:t> and open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You will see a list of findings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Investigate each finding.</a:t>
            </a:r>
          </a:p>
        </p:txBody>
      </p:sp>
      <p:sp>
        <p:nvSpPr>
          <p:cNvPr id="7" name="summary">
            <a:extLst>
              <a:ext uri="{FF2B5EF4-FFF2-40B4-BE49-F238E27FC236}">
                <a16:creationId xmlns:a16="http://schemas.microsoft.com/office/drawing/2014/main" id="{77C882C8-D021-87CC-C197-773C7B357C04}"/>
              </a:ext>
            </a:extLst>
          </p:cNvPr>
          <p:cNvSpPr txBox="1"/>
          <p:nvPr/>
        </p:nvSpPr>
        <p:spPr>
          <a:xfrm>
            <a:off x="345440" y="1041129"/>
            <a:ext cx="8097519" cy="4185761"/>
          </a:xfrm>
          <a:prstGeom prst="rect">
            <a:avLst/>
          </a:prstGeom>
          <a:solidFill>
            <a:srgbClr val="232F3E"/>
          </a:solid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Description</a:t>
            </a: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AWS </a:t>
            </a:r>
            <a:r>
              <a:rPr lang="en-US" sz="1600" dirty="0">
                <a:solidFill>
                  <a:prstClr val="white"/>
                </a:solidFill>
                <a:latin typeface="Amazon Ember"/>
              </a:rPr>
              <a:t>account administrators should c</a:t>
            </a:r>
            <a:r>
              <a:rPr kumimoji="0" lang="en-US" sz="1600" b="0" u="none" strike="noStrike" kern="1200" cap="none" spc="0" normalizeH="0" baseline="0" noProof="0" dirty="0">
                <a:ln>
                  <a:noFill/>
                </a:ln>
                <a:solidFill>
                  <a:prstClr val="white"/>
                </a:solidFill>
                <a:effectLst/>
                <a:uLnTx/>
                <a:uFillTx/>
                <a:latin typeface="Amazon Ember"/>
                <a:ea typeface="+mn-ea"/>
                <a:cs typeface="+mn-cs"/>
              </a:rPr>
              <a:t>heck for the number of high and medium </a:t>
            </a:r>
            <a:r>
              <a:rPr kumimoji="0" lang="en-US" sz="1600" b="0" u="none" strike="noStrike" kern="1200" cap="none" spc="0" normalizeH="0" baseline="0" noProof="0" dirty="0">
                <a:ln>
                  <a:noFill/>
                </a:ln>
                <a:solidFill>
                  <a:srgbClr val="FF8500"/>
                </a:solidFill>
                <a:effectLst/>
                <a:uLnTx/>
                <a:uFillTx/>
                <a:latin typeface="Amazon Ember"/>
                <a:ea typeface="+mn-ea"/>
                <a:cs typeface="+mn-cs"/>
              </a:rPr>
              <a:t>GuardDuty findings </a:t>
            </a:r>
            <a:r>
              <a:rPr kumimoji="0" lang="en-US" sz="1600" b="0" u="none" strike="noStrike" kern="1200" cap="none" spc="0" normalizeH="0" baseline="0" noProof="0" dirty="0">
                <a:ln>
                  <a:noFill/>
                </a:ln>
                <a:effectLst/>
                <a:uLnTx/>
                <a:uFillTx/>
                <a:latin typeface="Amazon Ember"/>
                <a:ea typeface="+mn-ea"/>
                <a:cs typeface="+mn-cs"/>
              </a:rPr>
              <a:t>and prioritize resolving them</a:t>
            </a:r>
            <a:r>
              <a:rPr kumimoji="0" lang="en-US" sz="1600" b="0" u="none" strike="noStrike" kern="1200" cap="none" spc="0" normalizeH="0" baseline="0" noProof="0" dirty="0">
                <a:ln>
                  <a:noFill/>
                </a:ln>
                <a:solidFill>
                  <a:prstClr val="white"/>
                </a:solidFill>
                <a:effectLst/>
                <a:uLnTx/>
                <a:uFillTx/>
                <a:latin typeface="Amazon Ember"/>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Risk</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A GuardDuty finding represents a </a:t>
            </a:r>
            <a:r>
              <a:rPr kumimoji="0" lang="en-US" sz="1600" b="0" u="none" strike="noStrike" kern="1200" cap="none" spc="0" normalizeH="0" baseline="0" noProof="0" dirty="0">
                <a:ln>
                  <a:noFill/>
                </a:ln>
                <a:solidFill>
                  <a:schemeClr val="accent1"/>
                </a:solidFill>
                <a:effectLst/>
                <a:uLnTx/>
                <a:uFillTx/>
                <a:latin typeface="Amazon Ember"/>
                <a:ea typeface="+mn-ea"/>
                <a:cs typeface="+mn-cs"/>
              </a:rPr>
              <a:t>potential security issue</a:t>
            </a:r>
            <a:r>
              <a:rPr kumimoji="0" lang="en-US" sz="1600" b="0" u="none" strike="noStrike" kern="1200" cap="none" spc="0" normalizeH="0" baseline="0" noProof="0" dirty="0">
                <a:ln>
                  <a:noFill/>
                </a:ln>
                <a:solidFill>
                  <a:prstClr val="white"/>
                </a:solidFill>
                <a:effectLst/>
                <a:uLnTx/>
                <a:uFillTx/>
                <a:latin typeface="Amazon Ember"/>
                <a:ea typeface="+mn-ea"/>
                <a:cs typeface="+mn-cs"/>
              </a:rPr>
              <a:t> detected within your network. GuardDuty generates a finding whenever it detects unexpected and potentially </a:t>
            </a:r>
            <a:r>
              <a:rPr kumimoji="0" lang="en-US" sz="1600" b="0" u="none" strike="noStrike" kern="1200" cap="none" spc="0" normalizeH="0" baseline="0" noProof="0" dirty="0">
                <a:ln>
                  <a:noFill/>
                </a:ln>
                <a:solidFill>
                  <a:schemeClr val="accent1"/>
                </a:solidFill>
                <a:effectLst/>
                <a:uLnTx/>
                <a:uFillTx/>
                <a:latin typeface="Amazon Ember"/>
                <a:ea typeface="+mn-ea"/>
                <a:cs typeface="+mn-cs"/>
              </a:rPr>
              <a:t>malicious activity </a:t>
            </a:r>
            <a:r>
              <a:rPr kumimoji="0" lang="en-US" sz="1600" b="0" u="none" strike="noStrike" kern="1200" cap="none" spc="0" normalizeH="0" baseline="0" noProof="0" dirty="0">
                <a:ln>
                  <a:noFill/>
                </a:ln>
                <a:solidFill>
                  <a:prstClr val="white"/>
                </a:solidFill>
                <a:effectLst/>
                <a:uLnTx/>
                <a:uFillTx/>
                <a:latin typeface="Amazon Ember"/>
                <a:ea typeface="+mn-ea"/>
                <a:cs typeface="+mn-cs"/>
              </a:rPr>
              <a:t>in your AWS environment.</a:t>
            </a:r>
            <a:br>
              <a:rPr kumimoji="0" lang="en-US" sz="1600" b="0" u="none" strike="noStrike" kern="1200" cap="none" spc="0" normalizeH="0" baseline="0" noProof="0" dirty="0">
                <a:ln>
                  <a:noFill/>
                </a:ln>
                <a:solidFill>
                  <a:prstClr val="white"/>
                </a:solidFill>
                <a:effectLst/>
                <a:uLnTx/>
                <a:uFillTx/>
                <a:latin typeface="Amazon Ember"/>
                <a:ea typeface="+mn-ea"/>
                <a:cs typeface="+mn-cs"/>
              </a:rPr>
            </a:b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Recommendation</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Amazon Ember"/>
              </a:rPr>
              <a:t>Manage multiple accounts using AWS Organizations. Delegate a single account to become the GuardDuty administrator account. Enable AWS Security Hub to automatically send findings to a central location. Use Security Hub aggregation Region to consolidate findings from multiple Regions into a single view.</a:t>
            </a:r>
            <a:endParaRPr kumimoji="0" lang="en-US" sz="1600" b="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600" i="1" dirty="0">
              <a:solidFill>
                <a:prstClr val="white"/>
              </a:solidFill>
              <a:latin typeface="Amazon Ember"/>
            </a:endParaRPr>
          </a:p>
          <a:p>
            <a:pPr lvl="1">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Create alerts </a:t>
            </a:r>
            <a:r>
              <a:rPr lang="en-US" sz="1600" dirty="0">
                <a:solidFill>
                  <a:prstClr val="white"/>
                </a:solidFill>
                <a:latin typeface="Amazon Ember"/>
              </a:rPr>
              <a:t>for High and Medium GuardDuty findings.</a:t>
            </a:r>
            <a:endParaRPr kumimoji="0" lang="en-US" sz="1600" b="0" u="none" strike="noStrike" kern="1200" cap="none" spc="0" normalizeH="0" baseline="0" noProof="0" dirty="0">
              <a:ln>
                <a:noFill/>
              </a:ln>
              <a:solidFill>
                <a:prstClr val="white"/>
              </a:solidFill>
              <a:effectLst/>
              <a:uLnTx/>
              <a:uFillTx/>
              <a:latin typeface="Amazon Ember"/>
              <a:ea typeface="+mn-ea"/>
              <a:cs typeface="+mn-cs"/>
            </a:endParaRPr>
          </a:p>
        </p:txBody>
      </p:sp>
      <p:sp>
        <p:nvSpPr>
          <p:cNvPr id="4" name="check_type">
            <a:extLst>
              <a:ext uri="{FF2B5EF4-FFF2-40B4-BE49-F238E27FC236}">
                <a16:creationId xmlns:a16="http://schemas.microsoft.com/office/drawing/2014/main" id="{B80421AD-E3FE-86B5-082A-72B50945643D}"/>
              </a:ext>
            </a:extLst>
          </p:cNvPr>
          <p:cNvSpPr txBox="1"/>
          <p:nvPr/>
        </p:nvSpPr>
        <p:spPr>
          <a:xfrm flipH="1">
            <a:off x="20470" y="6858000"/>
            <a:ext cx="12151060" cy="26161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mazon Ember"/>
              <a:ea typeface="+mn-ea"/>
              <a:cs typeface="+mn-cs"/>
            </a:endParaRPr>
          </a:p>
        </p:txBody>
      </p:sp>
      <p:sp>
        <p:nvSpPr>
          <p:cNvPr id="2" name="title_check_details_gd_findings">
            <a:extLst>
              <a:ext uri="{FF2B5EF4-FFF2-40B4-BE49-F238E27FC236}">
                <a16:creationId xmlns:a16="http://schemas.microsoft.com/office/drawing/2014/main" id="{5656E9A2-3485-C59E-8442-033F290680A1}"/>
              </a:ext>
            </a:extLst>
          </p:cNvPr>
          <p:cNvSpPr>
            <a:spLocks noGrp="1"/>
          </p:cNvSpPr>
          <p:nvPr>
            <p:ph type="title"/>
          </p:nvPr>
        </p:nvSpPr>
        <p:spPr>
          <a:xfrm>
            <a:off x="345440" y="256032"/>
            <a:ext cx="8503920" cy="535531"/>
          </a:xfrm>
        </p:spPr>
        <p:txBody>
          <a:bodyPr/>
          <a:lstStyle/>
          <a:p>
            <a:r>
              <a:rPr lang="en-US" dirty="0"/>
              <a:t>GuardDuty Findings</a:t>
            </a:r>
          </a:p>
        </p:txBody>
      </p:sp>
      <p:graphicFrame>
        <p:nvGraphicFramePr>
          <p:cNvPr id="5" name="manual_investivation_note">
            <a:extLst>
              <a:ext uri="{FF2B5EF4-FFF2-40B4-BE49-F238E27FC236}">
                <a16:creationId xmlns:a16="http://schemas.microsoft.com/office/drawing/2014/main" id="{8A81FE34-6D5E-6255-FCA0-2A77B6806C02}"/>
              </a:ext>
            </a:extLst>
          </p:cNvPr>
          <p:cNvGraphicFramePr>
            <a:graphicFrameLocks noGrp="1"/>
          </p:cNvGraphicFramePr>
          <p:nvPr>
            <p:extLst>
              <p:ext uri="{D42A27DB-BD31-4B8C-83A1-F6EECF244321}">
                <p14:modId xmlns:p14="http://schemas.microsoft.com/office/powerpoint/2010/main" val="3123102467"/>
              </p:ext>
            </p:extLst>
          </p:nvPr>
        </p:nvGraphicFramePr>
        <p:xfrm>
          <a:off x="8849360" y="336991"/>
          <a:ext cx="2462415" cy="370840"/>
        </p:xfrm>
        <a:graphic>
          <a:graphicData uri="http://schemas.openxmlformats.org/drawingml/2006/table">
            <a:tbl>
              <a:tblPr firstRow="1" bandRow="1">
                <a:tableStyleId>{69012ECD-51FC-41F1-AA8D-1B2483CD663E}</a:tableStyleId>
              </a:tblPr>
              <a:tblGrid>
                <a:gridCol w="2462415">
                  <a:extLst>
                    <a:ext uri="{9D8B030D-6E8A-4147-A177-3AD203B41FA5}">
                      <a16:colId xmlns:a16="http://schemas.microsoft.com/office/drawing/2014/main" val="2376014634"/>
                    </a:ext>
                  </a:extLst>
                </a:gridCol>
              </a:tblGrid>
              <a:tr h="370840">
                <a:tc>
                  <a:txBody>
                    <a:bodyPr/>
                    <a:lstStyle/>
                    <a:p>
                      <a:pPr algn="ctr"/>
                      <a:r>
                        <a:rPr lang="en-US" dirty="0">
                          <a:solidFill>
                            <a:schemeClr val="tx1"/>
                          </a:solidFill>
                        </a:rPr>
                        <a:t>Manual Investigation</a:t>
                      </a:r>
                    </a:p>
                  </a:txBody>
                  <a:tcPr anchor="ctr"/>
                </a:tc>
                <a:extLst>
                  <a:ext uri="{0D108BD9-81ED-4DB2-BD59-A6C34878D82A}">
                    <a16:rowId xmlns:a16="http://schemas.microsoft.com/office/drawing/2014/main" val="2995468475"/>
                  </a:ext>
                </a:extLst>
              </a:tr>
            </a:tbl>
          </a:graphicData>
        </a:graphic>
      </p:graphicFrame>
    </p:spTree>
    <p:extLst>
      <p:ext uri="{BB962C8B-B14F-4D97-AF65-F5344CB8AC3E}">
        <p14:creationId xmlns:p14="http://schemas.microsoft.com/office/powerpoint/2010/main" val="1140274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9A2-3485-C59E-8442-033F290680A1}"/>
              </a:ext>
            </a:extLst>
          </p:cNvPr>
          <p:cNvSpPr>
            <a:spLocks noGrp="1"/>
          </p:cNvSpPr>
          <p:nvPr>
            <p:ph type="title"/>
          </p:nvPr>
        </p:nvSpPr>
        <p:spPr>
          <a:xfrm>
            <a:off x="347472" y="256032"/>
            <a:ext cx="10972800" cy="535531"/>
          </a:xfrm>
        </p:spPr>
        <p:txBody>
          <a:bodyPr/>
          <a:lstStyle/>
          <a:p>
            <a:r>
              <a:rPr lang="en-US" dirty="0"/>
              <a:t>IAM Access Key Rotation</a:t>
            </a:r>
          </a:p>
        </p:txBody>
      </p:sp>
      <p:sp>
        <p:nvSpPr>
          <p:cNvPr id="3" name="Slide Number Placeholder 2">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fld id="{EB4B8DE2-A4E8-46E4-8BBF-D75455EFF32C}" type="slidenum">
              <a:rPr lang="en-US" smtClean="0"/>
              <a:pPr/>
              <a:t>16</a:t>
            </a:fld>
            <a:endParaRPr lang="en-US" dirty="0"/>
          </a:p>
        </p:txBody>
      </p:sp>
      <p:sp>
        <p:nvSpPr>
          <p:cNvPr id="7" name="TextBox 6">
            <a:extLst>
              <a:ext uri="{FF2B5EF4-FFF2-40B4-BE49-F238E27FC236}">
                <a16:creationId xmlns:a16="http://schemas.microsoft.com/office/drawing/2014/main" id="{77C882C8-D021-87CC-C197-773C7B357C04}"/>
              </a:ext>
            </a:extLst>
          </p:cNvPr>
          <p:cNvSpPr txBox="1"/>
          <p:nvPr/>
        </p:nvSpPr>
        <p:spPr>
          <a:xfrm>
            <a:off x="347472" y="1041129"/>
            <a:ext cx="8085513" cy="4124206"/>
          </a:xfrm>
          <a:prstGeom prst="rect">
            <a:avLst/>
          </a:prstGeom>
          <a:solidFill>
            <a:srgbClr val="232F3E"/>
          </a:solidFill>
        </p:spPr>
        <p:txBody>
          <a:bodyPr wrap="square" lIns="0" rIns="0" rtlCol="0">
            <a:spAutoFit/>
          </a:bodyPr>
          <a:lstStyle/>
          <a:p>
            <a:pPr algn="l"/>
            <a:r>
              <a:rPr lang="en-US" b="1" dirty="0"/>
              <a:t>Description</a:t>
            </a:r>
            <a:endParaRPr lang="en-US" sz="1600" b="1" dirty="0"/>
          </a:p>
          <a:p>
            <a:pPr lvl="1"/>
            <a:r>
              <a:rPr lang="en-US" sz="1600" dirty="0"/>
              <a:t>Check for active IAM access keys that have not been rotated in the last 90 days. When you rotate your access keys regularly, you reduce the chance that a </a:t>
            </a:r>
            <a:r>
              <a:rPr lang="en-US" sz="1600" dirty="0">
                <a:solidFill>
                  <a:schemeClr val="accent1"/>
                </a:solidFill>
              </a:rPr>
              <a:t>compromised key </a:t>
            </a:r>
            <a:r>
              <a:rPr lang="en-US" sz="1600" dirty="0"/>
              <a:t>could be used without your knowledge to access resources. </a:t>
            </a:r>
            <a:br>
              <a:rPr lang="en-US" sz="1600" dirty="0"/>
            </a:br>
            <a:endParaRPr lang="en-US" sz="1600" dirty="0"/>
          </a:p>
          <a:p>
            <a:pPr algn="l"/>
            <a:r>
              <a:rPr lang="en-US" b="1" dirty="0"/>
              <a:t>Risk</a:t>
            </a:r>
          </a:p>
          <a:p>
            <a:pPr lvl="1"/>
            <a:r>
              <a:rPr lang="en-US" sz="1600" dirty="0"/>
              <a:t>Keys that have not been rotated may not be following security requirements to have secrets changed regularly. Keys that are not rotated will have an </a:t>
            </a:r>
            <a:r>
              <a:rPr lang="en-US" sz="1600" dirty="0">
                <a:solidFill>
                  <a:schemeClr val="accent1"/>
                </a:solidFill>
              </a:rPr>
              <a:t>extended window which they can be used</a:t>
            </a:r>
            <a:r>
              <a:rPr lang="en-US" sz="1600" dirty="0"/>
              <a:t>. If they are </a:t>
            </a:r>
            <a:r>
              <a:rPr lang="en-US" sz="1600" dirty="0">
                <a:solidFill>
                  <a:schemeClr val="accent1"/>
                </a:solidFill>
              </a:rPr>
              <a:t>compromised and undetected</a:t>
            </a:r>
            <a:r>
              <a:rPr lang="en-US" sz="1600" dirty="0"/>
              <a:t>, the keys can be </a:t>
            </a:r>
            <a:r>
              <a:rPr lang="en-US" sz="1600" dirty="0">
                <a:solidFill>
                  <a:schemeClr val="accent1"/>
                </a:solidFill>
              </a:rPr>
              <a:t>abused by an unintended actor</a:t>
            </a:r>
            <a:r>
              <a:rPr lang="en-US" sz="1600" dirty="0"/>
              <a:t>.</a:t>
            </a:r>
          </a:p>
          <a:p>
            <a:pPr algn="l"/>
            <a:endParaRPr lang="en-US" sz="1600" dirty="0"/>
          </a:p>
          <a:p>
            <a:pPr algn="l"/>
            <a:r>
              <a:rPr lang="en-US" b="1" dirty="0"/>
              <a:t>Recommendation</a:t>
            </a:r>
          </a:p>
          <a:p>
            <a:pPr marL="800100" lvl="1" indent="-342900">
              <a:buAutoNum type="arabicParenBoth"/>
            </a:pPr>
            <a:r>
              <a:rPr lang="en-US" sz="1600" dirty="0"/>
              <a:t>Use</a:t>
            </a:r>
            <a:r>
              <a:rPr lang="en-US" sz="1600" dirty="0">
                <a:solidFill>
                  <a:schemeClr val="accent1"/>
                </a:solidFill>
              </a:rPr>
              <a:t> AWS IAM Roles instead of Access Keys</a:t>
            </a:r>
            <a:r>
              <a:rPr lang="en-US" sz="1600" dirty="0"/>
              <a:t>. Roles are short term credentials with </a:t>
            </a:r>
            <a:r>
              <a:rPr lang="en-US" sz="1600" dirty="0">
                <a:solidFill>
                  <a:schemeClr val="accent1"/>
                </a:solidFill>
              </a:rPr>
              <a:t>lower security risk</a:t>
            </a:r>
            <a:r>
              <a:rPr lang="en-US" sz="1600" dirty="0"/>
              <a:t>. No need to manage long term key rotations.</a:t>
            </a:r>
          </a:p>
          <a:p>
            <a:pPr marL="800100" lvl="1" indent="-342900">
              <a:buAutoNum type="arabicParenBoth"/>
            </a:pPr>
            <a:r>
              <a:rPr lang="en-US" sz="1600" dirty="0"/>
              <a:t>Retrieve </a:t>
            </a:r>
            <a:r>
              <a:rPr lang="en-US" sz="1600" dirty="0">
                <a:solidFill>
                  <a:schemeClr val="accent1"/>
                </a:solidFill>
              </a:rPr>
              <a:t>short-term</a:t>
            </a:r>
            <a:r>
              <a:rPr lang="en-US" sz="1600" dirty="0"/>
              <a:t> credentials using AWS IAM Identity Center.</a:t>
            </a:r>
          </a:p>
          <a:p>
            <a:pPr marL="800100" lvl="1" indent="-342900">
              <a:buAutoNum type="arabicParenBoth"/>
            </a:pPr>
            <a:r>
              <a:rPr lang="en-US" sz="1600" dirty="0"/>
              <a:t>Automatically</a:t>
            </a:r>
            <a:r>
              <a:rPr lang="en-US" sz="1600" dirty="0">
                <a:solidFill>
                  <a:schemeClr val="accent1"/>
                </a:solidFill>
              </a:rPr>
              <a:t> rotate access keys </a:t>
            </a:r>
            <a:r>
              <a:rPr lang="en-US" sz="1600" dirty="0"/>
              <a:t>using AWS Config.</a:t>
            </a:r>
          </a:p>
        </p:txBody>
      </p:sp>
      <p:sp>
        <p:nvSpPr>
          <p:cNvPr id="9" name="TextBox 8">
            <a:extLst>
              <a:ext uri="{FF2B5EF4-FFF2-40B4-BE49-F238E27FC236}">
                <a16:creationId xmlns:a16="http://schemas.microsoft.com/office/drawing/2014/main" id="{3CEBCC64-FB76-5CDE-B4AD-F530F9EAA4B0}"/>
              </a:ext>
            </a:extLst>
          </p:cNvPr>
          <p:cNvSpPr txBox="1"/>
          <p:nvPr/>
        </p:nvSpPr>
        <p:spPr>
          <a:xfrm>
            <a:off x="8869680" y="1041129"/>
            <a:ext cx="2802720" cy="5016758"/>
          </a:xfrm>
          <a:prstGeom prst="rect">
            <a:avLst/>
          </a:prstGeom>
          <a:noFill/>
        </p:spPr>
        <p:txBody>
          <a:bodyPr wrap="square" lIns="0" rIns="0" rtlCol="0">
            <a:spAutoFit/>
          </a:bodyPr>
          <a:lstStyle/>
          <a:p>
            <a:pPr algn="l"/>
            <a:r>
              <a:rPr lang="en-US" sz="1600" dirty="0"/>
              <a:t>AWS Top 10 Alignment: </a:t>
            </a:r>
            <a:r>
              <a:rPr lang="en-US" sz="1600" b="1" dirty="0">
                <a:solidFill>
                  <a:schemeClr val="accent1"/>
                </a:solidFill>
              </a:rPr>
              <a:t>9</a:t>
            </a:r>
          </a:p>
          <a:p>
            <a:pPr algn="l"/>
            <a:r>
              <a:rPr lang="en-US" sz="1600" dirty="0"/>
              <a:t>Level of Effort: </a:t>
            </a:r>
            <a:r>
              <a:rPr lang="en-US" sz="1600" b="1" dirty="0">
                <a:solidFill>
                  <a:schemeClr val="accent1"/>
                </a:solidFill>
              </a:rPr>
              <a:t>High</a:t>
            </a:r>
          </a:p>
          <a:p>
            <a:pPr algn="l"/>
            <a:r>
              <a:rPr lang="en-US" sz="1600" dirty="0"/>
              <a:t>AWS Service: </a:t>
            </a:r>
            <a:r>
              <a:rPr lang="en-US" sz="1600" b="1" dirty="0">
                <a:solidFill>
                  <a:schemeClr val="accent1"/>
                </a:solidFill>
              </a:rPr>
              <a:t>IAM</a:t>
            </a:r>
          </a:p>
          <a:p>
            <a:pPr algn="l"/>
            <a:endParaRPr lang="en-US" sz="1600" dirty="0"/>
          </a:p>
          <a:p>
            <a:pPr algn="l"/>
            <a:r>
              <a:rPr lang="en-US" sz="1600" dirty="0"/>
              <a:t>AWS Documentation</a:t>
            </a:r>
          </a:p>
          <a:p>
            <a:pPr marL="285750" indent="-285750" algn="l">
              <a:buFont typeface="Arial" panose="020B0604020202020204" pitchFamily="34" charset="0"/>
              <a:buChar char="•"/>
            </a:pPr>
            <a:r>
              <a:rPr lang="en-US" sz="1400" dirty="0">
                <a:hlinkClick r:id="rId3"/>
              </a:rPr>
              <a:t>Access Keys Best Practices</a:t>
            </a:r>
            <a:endParaRPr lang="en-US" sz="1400" dirty="0"/>
          </a:p>
          <a:p>
            <a:pPr marL="285750" indent="-285750" algn="l">
              <a:buFont typeface="Arial" panose="020B0604020202020204" pitchFamily="34" charset="0"/>
              <a:buChar char="•"/>
            </a:pPr>
            <a:r>
              <a:rPr lang="en-US" sz="1400" dirty="0">
                <a:hlinkClick r:id="rId4"/>
              </a:rPr>
              <a:t>SAML 2.0 Federated Access</a:t>
            </a:r>
            <a:endParaRPr lang="en-US" sz="1400" dirty="0"/>
          </a:p>
          <a:p>
            <a:pPr marL="285750" indent="-285750" algn="l">
              <a:buFont typeface="Arial" panose="020B0604020202020204" pitchFamily="34" charset="0"/>
              <a:buChar char="•"/>
            </a:pPr>
            <a:r>
              <a:rPr lang="en-US" sz="1400" dirty="0">
                <a:hlinkClick r:id="rId5"/>
              </a:rPr>
              <a:t>Rotating Access Keys with Config</a:t>
            </a:r>
            <a:endParaRPr lang="en-US" sz="1400" dirty="0"/>
          </a:p>
          <a:p>
            <a:pPr algn="l"/>
            <a:endParaRPr lang="en-US" sz="1600" dirty="0"/>
          </a:p>
          <a:p>
            <a:pPr algn="l"/>
            <a:r>
              <a:rPr lang="en-US" sz="1400" b="1" dirty="0"/>
              <a:t>Steps to Manually Verify Finding:</a:t>
            </a:r>
          </a:p>
          <a:p>
            <a:pPr marL="342900" indent="-342900" algn="l">
              <a:buFont typeface="+mj-lt"/>
              <a:buAutoNum type="arabicPeriod"/>
            </a:pPr>
            <a:r>
              <a:rPr lang="en-US" sz="1400" dirty="0"/>
              <a:t>Login AWS Console</a:t>
            </a:r>
          </a:p>
          <a:p>
            <a:pPr marL="342900" indent="-342900" algn="l">
              <a:buFont typeface="+mj-lt"/>
              <a:buAutoNum type="arabicPeriod"/>
            </a:pPr>
            <a:r>
              <a:rPr lang="en-US" sz="1400" dirty="0"/>
              <a:t>Search for Trusted Advisor and open</a:t>
            </a:r>
          </a:p>
          <a:p>
            <a:pPr marL="342900" indent="-342900" algn="l">
              <a:buFont typeface="+mj-lt"/>
              <a:buAutoNum type="arabicPeriod"/>
            </a:pPr>
            <a:r>
              <a:rPr lang="en-US" sz="1400" dirty="0"/>
              <a:t>Click on “Security” on the left hand side</a:t>
            </a:r>
          </a:p>
          <a:p>
            <a:pPr marL="342900" indent="-342900" algn="l">
              <a:buFont typeface="+mj-lt"/>
              <a:buAutoNum type="arabicPeriod"/>
            </a:pPr>
            <a:r>
              <a:rPr lang="en-US" sz="1400" dirty="0"/>
              <a:t>Search for the specific assessment</a:t>
            </a:r>
          </a:p>
          <a:p>
            <a:pPr marL="342900" indent="-342900" algn="l">
              <a:buFont typeface="+mj-lt"/>
              <a:buAutoNum type="arabicPeriod"/>
            </a:pPr>
            <a:r>
              <a:rPr lang="en-US" sz="1400" dirty="0"/>
              <a:t>Click on the Assessment Name to expand</a:t>
            </a:r>
          </a:p>
          <a:p>
            <a:pPr marL="342900" indent="-342900" algn="l">
              <a:buFont typeface="+mj-lt"/>
              <a:buAutoNum type="arabicPeriod"/>
            </a:pPr>
            <a:r>
              <a:rPr lang="en-US" sz="1400" dirty="0"/>
              <a:t>A list of all resources and potential causes will be listed</a:t>
            </a:r>
          </a:p>
        </p:txBody>
      </p:sp>
    </p:spTree>
    <p:extLst>
      <p:ext uri="{BB962C8B-B14F-4D97-AF65-F5344CB8AC3E}">
        <p14:creationId xmlns:p14="http://schemas.microsoft.com/office/powerpoint/2010/main" val="83817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_number">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prstClr val="white">
                  <a:tint val="75000"/>
                </a:prstClr>
              </a:solidFill>
              <a:effectLst/>
              <a:uLnTx/>
              <a:uFillTx/>
              <a:latin typeface="Amazon Ember"/>
              <a:ea typeface="+mn-ea"/>
              <a:cs typeface="+mn-cs"/>
            </a:endParaRPr>
          </a:p>
        </p:txBody>
      </p:sp>
      <p:sp>
        <p:nvSpPr>
          <p:cNvPr id="9" name="references">
            <a:extLst>
              <a:ext uri="{FF2B5EF4-FFF2-40B4-BE49-F238E27FC236}">
                <a16:creationId xmlns:a16="http://schemas.microsoft.com/office/drawing/2014/main" id="{3CEBCC64-FB76-5CDE-B4AD-F530F9EAA4B0}"/>
              </a:ext>
            </a:extLst>
          </p:cNvPr>
          <p:cNvSpPr txBox="1"/>
          <p:nvPr/>
        </p:nvSpPr>
        <p:spPr>
          <a:xfrm>
            <a:off x="8869680" y="1041129"/>
            <a:ext cx="2802720" cy="3077766"/>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Top 10 Alignment: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Level of Effort: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Service: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Documentation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Amazon Ember"/>
                <a:ea typeface="+mn-ea"/>
                <a:cs typeface="+mn-cs"/>
                <a:hlinkClick r:id="rId3">
                  <a:extLst>
                    <a:ext uri="{A12FA001-AC4F-418D-AE19-62706E023703}">
                      <ahyp:hlinkClr xmlns:ahyp="http://schemas.microsoft.com/office/drawing/2018/hyperlinkcolor" val="tx"/>
                    </a:ext>
                  </a:extLst>
                </a:hlinkClick>
              </a:rPr>
              <a:t>Cultivating Security Leadership</a:t>
            </a:r>
            <a:endParaRPr kumimoji="0" lang="en-US" sz="1400" b="0" i="0" u="none" strike="noStrike" kern="1200" cap="none" spc="0" normalizeH="0" baseline="0" noProof="0" dirty="0">
              <a:ln>
                <a:noFill/>
              </a:ln>
              <a:solidFill>
                <a:srgbClr val="00B0F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0B0F0"/>
                </a:solidFill>
                <a:latin typeface="Amazon Ember"/>
                <a:hlinkClick r:id="rId4"/>
              </a:rPr>
              <a:t>Security Guardians program</a:t>
            </a:r>
            <a:endParaRPr lang="en-US" sz="1400" dirty="0">
              <a:solidFill>
                <a:srgbClr val="00B0F0"/>
              </a:solidFill>
              <a:latin typeface="Amazon Ember"/>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Amazon Ember"/>
                <a:hlinkClick r:id="rId5"/>
              </a:rPr>
              <a:t>Threat Compo</a:t>
            </a:r>
            <a:r>
              <a:rPr lang="en-US" sz="1400" dirty="0">
                <a:solidFill>
                  <a:srgbClr val="00B0F0"/>
                </a:solidFill>
                <a:latin typeface="Amazon Ember"/>
                <a:hlinkClick r:id="rId5"/>
              </a:rPr>
              <a:t>ser</a:t>
            </a:r>
            <a:endParaRPr kumimoji="0" lang="en-US" sz="1400" b="0" i="0" u="none" strike="noStrike" kern="1200" cap="none" spc="0" normalizeH="0" baseline="0" noProof="0" dirty="0">
              <a:ln>
                <a:noFill/>
              </a:ln>
              <a:solidFill>
                <a:srgbClr val="00B0F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mazon Ember"/>
                <a:ea typeface="+mn-ea"/>
                <a:cs typeface="+mn-cs"/>
              </a:rPr>
              <a:t>Steps to Manually Verify Finding: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Run an “Executive Security Simulation” with Professional Services</a:t>
            </a:r>
          </a:p>
        </p:txBody>
      </p:sp>
      <p:sp>
        <p:nvSpPr>
          <p:cNvPr id="7" name="summary">
            <a:extLst>
              <a:ext uri="{FF2B5EF4-FFF2-40B4-BE49-F238E27FC236}">
                <a16:creationId xmlns:a16="http://schemas.microsoft.com/office/drawing/2014/main" id="{77C882C8-D021-87CC-C197-773C7B357C04}"/>
              </a:ext>
            </a:extLst>
          </p:cNvPr>
          <p:cNvSpPr txBox="1"/>
          <p:nvPr/>
        </p:nvSpPr>
        <p:spPr>
          <a:xfrm>
            <a:off x="345440" y="1041129"/>
            <a:ext cx="8097519" cy="4431983"/>
          </a:xfrm>
          <a:prstGeom prst="rect">
            <a:avLst/>
          </a:prstGeom>
          <a:solidFill>
            <a:srgbClr val="232F3E"/>
          </a:solid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Description</a:t>
            </a: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“Be involved in the dev cycle,” is about people, and can be broadly summarized as “</a:t>
            </a:r>
            <a:r>
              <a:rPr kumimoji="0" lang="en-US" sz="1600" b="0" u="none" strike="noStrike" kern="1200" cap="none" spc="0" normalizeH="0" baseline="0" noProof="0" dirty="0">
                <a:ln>
                  <a:noFill/>
                </a:ln>
                <a:solidFill>
                  <a:srgbClr val="FF8500"/>
                </a:solidFill>
                <a:effectLst/>
                <a:uLnTx/>
                <a:uFillTx/>
                <a:latin typeface="Amazon Ember"/>
                <a:ea typeface="+mn-ea"/>
                <a:cs typeface="+mn-cs"/>
              </a:rPr>
              <a:t>raise the security culture of your organization</a:t>
            </a:r>
            <a:r>
              <a:rPr kumimoji="0" lang="en-US" sz="1600" b="0" u="none" strike="noStrike" kern="1200" cap="none" spc="0" normalizeH="0" baseline="0" noProof="0" dirty="0">
                <a:ln>
                  <a:noFill/>
                </a:ln>
                <a:solidFill>
                  <a:prstClr val="white"/>
                </a:solidFill>
                <a:effectLst/>
                <a:uLnTx/>
                <a:uFillTx/>
                <a:latin typeface="Amazon Ember"/>
                <a:ea typeface="+mn-ea"/>
                <a:cs typeface="+mn-cs"/>
              </a:rPr>
              <a:t>.” The role of people in all parts of the organization is to help the business launch their solutions securely. As people focused on security, we can </a:t>
            </a:r>
            <a:r>
              <a:rPr kumimoji="0" lang="en-US" sz="1600" b="0" u="none" strike="noStrike" kern="1200" cap="none" spc="0" normalizeH="0" baseline="0" noProof="0" dirty="0">
                <a:ln>
                  <a:noFill/>
                </a:ln>
                <a:solidFill>
                  <a:srgbClr val="FF8500"/>
                </a:solidFill>
                <a:effectLst/>
                <a:uLnTx/>
                <a:uFillTx/>
                <a:latin typeface="Amazon Ember"/>
                <a:ea typeface="+mn-ea"/>
                <a:cs typeface="+mn-cs"/>
              </a:rPr>
              <a:t>guide and educate the rest of our organization </a:t>
            </a:r>
            <a:r>
              <a:rPr kumimoji="0" lang="en-US" sz="1600" b="0" u="none" strike="noStrike" kern="1200" cap="none" spc="0" normalizeH="0" baseline="0" noProof="0" dirty="0">
                <a:ln>
                  <a:noFill/>
                </a:ln>
                <a:solidFill>
                  <a:prstClr val="white"/>
                </a:solidFill>
                <a:effectLst/>
                <a:uLnTx/>
                <a:uFillTx/>
                <a:latin typeface="Amazon Ember"/>
                <a:ea typeface="+mn-ea"/>
                <a:cs typeface="+mn-cs"/>
              </a:rPr>
              <a:t>to understand what they need to do to raise the bar for security in everything they build. </a:t>
            </a:r>
            <a:r>
              <a:rPr kumimoji="0" lang="en-US" sz="1600" b="0" u="none" strike="noStrike" kern="1200" cap="none" spc="0" normalizeH="0" baseline="0" noProof="0" dirty="0">
                <a:ln>
                  <a:noFill/>
                </a:ln>
                <a:solidFill>
                  <a:srgbClr val="FF8500"/>
                </a:solidFill>
                <a:effectLst/>
                <a:uLnTx/>
                <a:uFillTx/>
                <a:latin typeface="Amazon Ember"/>
                <a:ea typeface="+mn-ea"/>
                <a:cs typeface="+mn-cs"/>
              </a:rPr>
              <a:t>Security is everyone’s job </a:t>
            </a:r>
            <a:r>
              <a:rPr kumimoji="0" lang="en-US" sz="1600" b="0" u="none" strike="noStrike" kern="1200" cap="none" spc="0" normalizeH="0" baseline="0" noProof="0" dirty="0">
                <a:ln>
                  <a:noFill/>
                </a:ln>
                <a:solidFill>
                  <a:prstClr val="white"/>
                </a:solidFill>
                <a:effectLst/>
                <a:uLnTx/>
                <a:uFillTx/>
                <a:latin typeface="Amazon Ember"/>
                <a:ea typeface="+mn-ea"/>
                <a:cs typeface="+mn-cs"/>
              </a:rPr>
              <a:t>— not just for those folks with it in their job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Risk</a:t>
            </a: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Security teams can only scale so much before </a:t>
            </a:r>
            <a:r>
              <a:rPr kumimoji="0" lang="en-US" sz="1600" b="0" u="none" strike="noStrike" kern="1200" cap="none" spc="0" normalizeH="0" baseline="0" noProof="0" dirty="0">
                <a:ln>
                  <a:noFill/>
                </a:ln>
                <a:solidFill>
                  <a:srgbClr val="FF8500"/>
                </a:solidFill>
                <a:effectLst/>
                <a:uLnTx/>
                <a:uFillTx/>
                <a:latin typeface="Amazon Ember"/>
                <a:ea typeface="+mn-ea"/>
                <a:cs typeface="+mn-cs"/>
              </a:rPr>
              <a:t>the business outgrows them</a:t>
            </a:r>
            <a:r>
              <a:rPr kumimoji="0" lang="en-US" sz="1600" b="0" u="none" strike="noStrike" kern="1200" cap="none" spc="0" normalizeH="0" baseline="0" noProof="0" dirty="0">
                <a:ln>
                  <a:noFill/>
                </a:ln>
                <a:solidFill>
                  <a:prstClr val="white"/>
                </a:solidFill>
                <a:effectLst/>
                <a:uLnTx/>
                <a:uFillTx/>
                <a:latin typeface="Amazon Ember"/>
                <a:ea typeface="+mn-ea"/>
                <a:cs typeface="+mn-cs"/>
              </a:rPr>
              <a:t>. Having a strong security culture will help ensure </a:t>
            </a:r>
            <a:r>
              <a:rPr kumimoji="0" lang="en-US" sz="1600" b="0" u="none" strike="noStrike" kern="1200" cap="none" spc="0" normalizeH="0" baseline="0" noProof="0" dirty="0">
                <a:ln>
                  <a:noFill/>
                </a:ln>
                <a:solidFill>
                  <a:srgbClr val="FF8500"/>
                </a:solidFill>
                <a:effectLst/>
                <a:uLnTx/>
                <a:uFillTx/>
                <a:latin typeface="Amazon Ember"/>
                <a:ea typeface="+mn-ea"/>
                <a:cs typeface="+mn-cs"/>
              </a:rPr>
              <a:t>security is part of everyone's job at all levels</a:t>
            </a:r>
            <a:r>
              <a:rPr kumimoji="0" lang="en-US" sz="1600" b="0" u="none" strike="noStrike" kern="1200" cap="none" spc="0" normalizeH="0" baseline="0" noProof="0" dirty="0">
                <a:ln>
                  <a:noFill/>
                </a:ln>
                <a:solidFill>
                  <a:prstClr val="white"/>
                </a:solidFill>
                <a:effectLst/>
                <a:uLnTx/>
                <a:uFillTx/>
                <a:latin typeface="Amazon Ember"/>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Recommendation</a:t>
            </a: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Security should be part of every part of the business, </a:t>
            </a:r>
            <a:r>
              <a:rPr kumimoji="0" lang="en-US" sz="1600" b="0" u="none" strike="noStrike" kern="1200" cap="none" spc="0" normalizeH="0" baseline="0" noProof="0" dirty="0">
                <a:ln>
                  <a:noFill/>
                </a:ln>
                <a:solidFill>
                  <a:srgbClr val="FF8500"/>
                </a:solidFill>
                <a:effectLst/>
                <a:uLnTx/>
                <a:uFillTx/>
                <a:latin typeface="Amazon Ember"/>
                <a:ea typeface="+mn-ea"/>
                <a:cs typeface="+mn-cs"/>
              </a:rPr>
              <a:t>not just an after thought </a:t>
            </a:r>
            <a:r>
              <a:rPr kumimoji="0" lang="en-US" sz="1600" b="0" u="none" strike="noStrike" kern="1200" cap="none" spc="0" normalizeH="0" baseline="0" noProof="0" dirty="0">
                <a:ln>
                  <a:noFill/>
                </a:ln>
                <a:solidFill>
                  <a:prstClr val="white"/>
                </a:solidFill>
                <a:effectLst/>
                <a:uLnTx/>
                <a:uFillTx/>
                <a:latin typeface="Amazon Ember"/>
                <a:ea typeface="+mn-ea"/>
                <a:cs typeface="+mn-cs"/>
              </a:rPr>
              <a:t>or the responsibility of just the "security team". Cultivate an environment where security is just as important as market share or profit.</a:t>
            </a:r>
            <a:endParaRPr kumimoji="0" lang="en-US" sz="1800" b="0" u="none" strike="noStrike" kern="1200" cap="none" spc="0" normalizeH="0" baseline="0" noProof="0" dirty="0">
              <a:ln>
                <a:noFill/>
              </a:ln>
              <a:solidFill>
                <a:prstClr val="white"/>
              </a:solidFill>
              <a:effectLst/>
              <a:uLnTx/>
              <a:uFillTx/>
              <a:latin typeface="Amazon Ember"/>
              <a:ea typeface="+mn-ea"/>
              <a:cs typeface="+mn-cs"/>
            </a:endParaRPr>
          </a:p>
        </p:txBody>
      </p:sp>
      <p:graphicFrame>
        <p:nvGraphicFramePr>
          <p:cNvPr id="4" name="manual_investivation_note">
            <a:extLst>
              <a:ext uri="{FF2B5EF4-FFF2-40B4-BE49-F238E27FC236}">
                <a16:creationId xmlns:a16="http://schemas.microsoft.com/office/drawing/2014/main" id="{DC2050EB-CFE9-EE3C-ED42-94E845C3558F}"/>
              </a:ext>
            </a:extLst>
          </p:cNvPr>
          <p:cNvGraphicFramePr>
            <a:graphicFrameLocks noGrp="1"/>
          </p:cNvGraphicFramePr>
          <p:nvPr>
            <p:extLst>
              <p:ext uri="{D42A27DB-BD31-4B8C-83A1-F6EECF244321}">
                <p14:modId xmlns:p14="http://schemas.microsoft.com/office/powerpoint/2010/main" val="2556884784"/>
              </p:ext>
            </p:extLst>
          </p:nvPr>
        </p:nvGraphicFramePr>
        <p:xfrm>
          <a:off x="8849360" y="340811"/>
          <a:ext cx="2462415" cy="370840"/>
        </p:xfrm>
        <a:graphic>
          <a:graphicData uri="http://schemas.openxmlformats.org/drawingml/2006/table">
            <a:tbl>
              <a:tblPr firstRow="1" bandRow="1">
                <a:tableStyleId>{69012ECD-51FC-41F1-AA8D-1B2483CD663E}</a:tableStyleId>
              </a:tblPr>
              <a:tblGrid>
                <a:gridCol w="2462415">
                  <a:extLst>
                    <a:ext uri="{9D8B030D-6E8A-4147-A177-3AD203B41FA5}">
                      <a16:colId xmlns:a16="http://schemas.microsoft.com/office/drawing/2014/main" val="2376014634"/>
                    </a:ext>
                  </a:extLst>
                </a:gridCol>
              </a:tblGrid>
              <a:tr h="370840">
                <a:tc>
                  <a:txBody>
                    <a:bodyPr/>
                    <a:lstStyle/>
                    <a:p>
                      <a:pPr algn="ctr"/>
                      <a:r>
                        <a:rPr lang="en-US" dirty="0">
                          <a:solidFill>
                            <a:schemeClr val="tx1"/>
                          </a:solidFill>
                        </a:rPr>
                        <a:t>Manual Investigation</a:t>
                      </a:r>
                    </a:p>
                  </a:txBody>
                  <a:tcPr anchor="ctr"/>
                </a:tc>
                <a:extLst>
                  <a:ext uri="{0D108BD9-81ED-4DB2-BD59-A6C34878D82A}">
                    <a16:rowId xmlns:a16="http://schemas.microsoft.com/office/drawing/2014/main" val="2995468475"/>
                  </a:ext>
                </a:extLst>
              </a:tr>
            </a:tbl>
          </a:graphicData>
        </a:graphic>
      </p:graphicFrame>
      <p:sp>
        <p:nvSpPr>
          <p:cNvPr id="2" name="title_check_details_resource_manual">
            <a:extLst>
              <a:ext uri="{FF2B5EF4-FFF2-40B4-BE49-F238E27FC236}">
                <a16:creationId xmlns:a16="http://schemas.microsoft.com/office/drawing/2014/main" id="{5656E9A2-3485-C59E-8442-033F290680A1}"/>
              </a:ext>
            </a:extLst>
          </p:cNvPr>
          <p:cNvSpPr>
            <a:spLocks noGrp="1"/>
          </p:cNvSpPr>
          <p:nvPr>
            <p:ph type="title"/>
          </p:nvPr>
        </p:nvSpPr>
        <p:spPr>
          <a:xfrm>
            <a:off x="345440" y="258466"/>
            <a:ext cx="8503920" cy="535531"/>
          </a:xfrm>
        </p:spPr>
        <p:txBody>
          <a:bodyPr/>
          <a:lstStyle/>
          <a:p>
            <a:r>
              <a:rPr lang="en-US" dirty="0"/>
              <a:t>Be Involved in Development Cycle</a:t>
            </a:r>
          </a:p>
        </p:txBody>
      </p:sp>
    </p:spTree>
    <p:extLst>
      <p:ext uri="{BB962C8B-B14F-4D97-AF65-F5344CB8AC3E}">
        <p14:creationId xmlns:p14="http://schemas.microsoft.com/office/powerpoint/2010/main" val="3479138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9A2-3485-C59E-8442-033F290680A1}"/>
              </a:ext>
            </a:extLst>
          </p:cNvPr>
          <p:cNvSpPr>
            <a:spLocks noGrp="1"/>
          </p:cNvSpPr>
          <p:nvPr>
            <p:ph type="title"/>
          </p:nvPr>
        </p:nvSpPr>
        <p:spPr>
          <a:xfrm>
            <a:off x="347472" y="256032"/>
            <a:ext cx="10972800" cy="535531"/>
          </a:xfrm>
        </p:spPr>
        <p:txBody>
          <a:bodyPr/>
          <a:lstStyle/>
          <a:p>
            <a:r>
              <a:rPr lang="en-US" dirty="0"/>
              <a:t>IAM Password Policy</a:t>
            </a:r>
          </a:p>
        </p:txBody>
      </p:sp>
      <p:sp>
        <p:nvSpPr>
          <p:cNvPr id="3" name="Slide Number Placeholder 2">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fld id="{EB4B8DE2-A4E8-46E4-8BBF-D75455EFF32C}" type="slidenum">
              <a:rPr lang="en-US" smtClean="0"/>
              <a:pPr/>
              <a:t>18</a:t>
            </a:fld>
            <a:endParaRPr lang="en-US" dirty="0"/>
          </a:p>
        </p:txBody>
      </p:sp>
      <p:sp>
        <p:nvSpPr>
          <p:cNvPr id="7" name="TextBox 6">
            <a:extLst>
              <a:ext uri="{FF2B5EF4-FFF2-40B4-BE49-F238E27FC236}">
                <a16:creationId xmlns:a16="http://schemas.microsoft.com/office/drawing/2014/main" id="{77C882C8-D021-87CC-C197-773C7B357C04}"/>
              </a:ext>
            </a:extLst>
          </p:cNvPr>
          <p:cNvSpPr txBox="1"/>
          <p:nvPr/>
        </p:nvSpPr>
        <p:spPr>
          <a:xfrm>
            <a:off x="347472" y="1041129"/>
            <a:ext cx="8085513" cy="5109091"/>
          </a:xfrm>
          <a:prstGeom prst="rect">
            <a:avLst/>
          </a:prstGeom>
          <a:solidFill>
            <a:srgbClr val="232F3E"/>
          </a:solidFill>
        </p:spPr>
        <p:txBody>
          <a:bodyPr wrap="square" lIns="0" rIns="0" rtlCol="0">
            <a:spAutoFit/>
          </a:bodyPr>
          <a:lstStyle/>
          <a:p>
            <a:pPr algn="l"/>
            <a:r>
              <a:rPr lang="en-US" b="1" dirty="0"/>
              <a:t>Description</a:t>
            </a:r>
            <a:endParaRPr lang="en-US" sz="1600" b="1" dirty="0"/>
          </a:p>
          <a:p>
            <a:pPr lvl="1"/>
            <a:r>
              <a:rPr lang="en-US" sz="1600" dirty="0"/>
              <a:t>A password policy should be enabled with password requirements. Password content requirements </a:t>
            </a:r>
            <a:r>
              <a:rPr lang="en-US" sz="1600" dirty="0">
                <a:solidFill>
                  <a:schemeClr val="accent1"/>
                </a:solidFill>
              </a:rPr>
              <a:t>increase the overall security of your AWS environment </a:t>
            </a:r>
            <a:r>
              <a:rPr lang="en-US" sz="1600" dirty="0"/>
              <a:t>by enforcing the creation of </a:t>
            </a:r>
            <a:r>
              <a:rPr lang="en-US" sz="1600" dirty="0">
                <a:solidFill>
                  <a:schemeClr val="accent1"/>
                </a:solidFill>
              </a:rPr>
              <a:t>strong user passwords</a:t>
            </a:r>
            <a:r>
              <a:rPr lang="en-US" sz="1600" dirty="0"/>
              <a:t>. When you create or change a password policy, the change is enforced immediately for new users but does not require existing users to change their passwords.</a:t>
            </a:r>
          </a:p>
          <a:p>
            <a:pPr algn="l"/>
            <a:endParaRPr lang="en-US" sz="1600" dirty="0"/>
          </a:p>
          <a:p>
            <a:pPr algn="l"/>
            <a:r>
              <a:rPr lang="en-US" b="1" dirty="0"/>
              <a:t>Risk</a:t>
            </a:r>
          </a:p>
          <a:p>
            <a:pPr lvl="1"/>
            <a:r>
              <a:rPr lang="en-US" sz="1600" dirty="0"/>
              <a:t>An unconfigured password policy would allow an IAM user to have </a:t>
            </a:r>
            <a:r>
              <a:rPr lang="en-US" sz="1600" dirty="0">
                <a:solidFill>
                  <a:schemeClr val="accent1"/>
                </a:solidFill>
              </a:rPr>
              <a:t>short and simplistic passwords</a:t>
            </a:r>
            <a:r>
              <a:rPr lang="en-US" sz="1600" dirty="0"/>
              <a:t> that can be </a:t>
            </a:r>
            <a:r>
              <a:rPr lang="en-US" sz="1600" dirty="0">
                <a:solidFill>
                  <a:schemeClr val="accent1"/>
                </a:solidFill>
              </a:rPr>
              <a:t>easily guessed or brute forced</a:t>
            </a:r>
            <a:r>
              <a:rPr lang="en-US" sz="1600" dirty="0"/>
              <a:t>.</a:t>
            </a:r>
          </a:p>
          <a:p>
            <a:pPr algn="l"/>
            <a:endParaRPr lang="en-US" sz="1600" dirty="0"/>
          </a:p>
          <a:p>
            <a:pPr algn="l"/>
            <a:r>
              <a:rPr lang="en-US" b="1" dirty="0"/>
              <a:t>Recommendation</a:t>
            </a:r>
          </a:p>
          <a:p>
            <a:pPr lvl="1"/>
            <a:r>
              <a:rPr lang="en-US" sz="1600" dirty="0"/>
              <a:t>IAM Identity Center is the recommended approach for workforce authentication and authorization on AWS for organizations of any size and type. Using IAM Identity Center, you can create and manage user identities in AWS, or connect your existing identity source, including Microsoft Active Directory, Okta, Ping Identity, </a:t>
            </a:r>
            <a:r>
              <a:rPr lang="en-US" sz="1600" dirty="0" err="1"/>
              <a:t>JumpCloud</a:t>
            </a:r>
            <a:r>
              <a:rPr lang="en-US" sz="1600" dirty="0"/>
              <a:t>, Google Workspace, and Azure Active Directory (Azure AD).</a:t>
            </a:r>
          </a:p>
          <a:p>
            <a:pPr lvl="1"/>
            <a:endParaRPr lang="en-US" sz="1600" dirty="0"/>
          </a:p>
          <a:p>
            <a:pPr lvl="1"/>
            <a:r>
              <a:rPr lang="en-US" sz="1600" dirty="0"/>
              <a:t>If no IAM password policy is enabled, create and configure one incase a local user is created in the future.</a:t>
            </a:r>
          </a:p>
        </p:txBody>
      </p:sp>
      <p:sp>
        <p:nvSpPr>
          <p:cNvPr id="9" name="TextBox 8">
            <a:extLst>
              <a:ext uri="{FF2B5EF4-FFF2-40B4-BE49-F238E27FC236}">
                <a16:creationId xmlns:a16="http://schemas.microsoft.com/office/drawing/2014/main" id="{3CEBCC64-FB76-5CDE-B4AD-F530F9EAA4B0}"/>
              </a:ext>
            </a:extLst>
          </p:cNvPr>
          <p:cNvSpPr txBox="1"/>
          <p:nvPr/>
        </p:nvSpPr>
        <p:spPr>
          <a:xfrm>
            <a:off x="8869680" y="1041129"/>
            <a:ext cx="2802720" cy="4370427"/>
          </a:xfrm>
          <a:prstGeom prst="rect">
            <a:avLst/>
          </a:prstGeom>
          <a:noFill/>
        </p:spPr>
        <p:txBody>
          <a:bodyPr wrap="square" lIns="0" rIns="0" rtlCol="0">
            <a:spAutoFit/>
          </a:bodyPr>
          <a:lstStyle/>
          <a:p>
            <a:pPr algn="l"/>
            <a:r>
              <a:rPr lang="en-US" sz="1600" dirty="0"/>
              <a:t>AWS Top 10 Alignment: </a:t>
            </a:r>
            <a:r>
              <a:rPr lang="en-US" sz="1600" b="1" dirty="0">
                <a:solidFill>
                  <a:schemeClr val="accent1"/>
                </a:solidFill>
              </a:rPr>
              <a:t>N/A</a:t>
            </a:r>
          </a:p>
          <a:p>
            <a:pPr algn="l"/>
            <a:r>
              <a:rPr lang="en-US" sz="1600" dirty="0"/>
              <a:t>Level of Effort: </a:t>
            </a:r>
            <a:r>
              <a:rPr lang="en-US" sz="1600" b="1" dirty="0">
                <a:solidFill>
                  <a:schemeClr val="accent1"/>
                </a:solidFill>
              </a:rPr>
              <a:t>Low</a:t>
            </a:r>
          </a:p>
          <a:p>
            <a:pPr algn="l"/>
            <a:r>
              <a:rPr lang="en-US" sz="1600" dirty="0"/>
              <a:t>AWS Service: </a:t>
            </a:r>
            <a:r>
              <a:rPr lang="en-US" sz="1600" b="1" dirty="0">
                <a:solidFill>
                  <a:schemeClr val="accent1"/>
                </a:solidFill>
              </a:rPr>
              <a:t>IAM</a:t>
            </a:r>
          </a:p>
          <a:p>
            <a:pPr algn="l"/>
            <a:endParaRPr lang="en-US" sz="1600" dirty="0"/>
          </a:p>
          <a:p>
            <a:pPr algn="l"/>
            <a:r>
              <a:rPr lang="en-US" sz="1600" dirty="0"/>
              <a:t>AWS Documentation</a:t>
            </a:r>
          </a:p>
          <a:p>
            <a:pPr marL="285750" indent="-285750" algn="l">
              <a:buFont typeface="Arial" panose="020B0604020202020204" pitchFamily="34" charset="0"/>
              <a:buChar char="•"/>
            </a:pPr>
            <a:r>
              <a:rPr lang="en-US" sz="1400" dirty="0">
                <a:hlinkClick r:id="rId3"/>
              </a:rPr>
              <a:t>Setting a Password Policy</a:t>
            </a:r>
            <a:endParaRPr lang="en-US" sz="1400" dirty="0"/>
          </a:p>
          <a:p>
            <a:pPr algn="l"/>
            <a:endParaRPr lang="en-US" sz="1600" dirty="0"/>
          </a:p>
          <a:p>
            <a:pPr algn="l"/>
            <a:r>
              <a:rPr lang="en-US" sz="1400" b="1" dirty="0"/>
              <a:t>Steps to Manually Verify Finding:</a:t>
            </a:r>
          </a:p>
          <a:p>
            <a:pPr marL="342900" indent="-342900" algn="l">
              <a:buFont typeface="+mj-lt"/>
              <a:buAutoNum type="arabicPeriod"/>
            </a:pPr>
            <a:r>
              <a:rPr lang="en-US" sz="1400" dirty="0"/>
              <a:t>Login AWS Console</a:t>
            </a:r>
          </a:p>
          <a:p>
            <a:pPr marL="342900" indent="-342900" algn="l">
              <a:buFont typeface="+mj-lt"/>
              <a:buAutoNum type="arabicPeriod"/>
            </a:pPr>
            <a:r>
              <a:rPr lang="en-US" sz="1400" dirty="0"/>
              <a:t>Search for Trusted Advisor and open</a:t>
            </a:r>
          </a:p>
          <a:p>
            <a:pPr marL="342900" indent="-342900" algn="l">
              <a:buFont typeface="+mj-lt"/>
              <a:buAutoNum type="arabicPeriod"/>
            </a:pPr>
            <a:r>
              <a:rPr lang="en-US" sz="1400" dirty="0"/>
              <a:t>Click on “Security” on the left hand side</a:t>
            </a:r>
          </a:p>
          <a:p>
            <a:pPr marL="342900" indent="-342900" algn="l">
              <a:buFont typeface="+mj-lt"/>
              <a:buAutoNum type="arabicPeriod"/>
            </a:pPr>
            <a:r>
              <a:rPr lang="en-US" sz="1400" dirty="0"/>
              <a:t>Search for the specific assessment</a:t>
            </a:r>
          </a:p>
          <a:p>
            <a:pPr marL="342900" indent="-342900" algn="l">
              <a:buFont typeface="+mj-lt"/>
              <a:buAutoNum type="arabicPeriod"/>
            </a:pPr>
            <a:r>
              <a:rPr lang="en-US" sz="1400" dirty="0"/>
              <a:t>Click on the Assessment Name to expand</a:t>
            </a:r>
          </a:p>
          <a:p>
            <a:pPr marL="342900" indent="-342900" algn="l">
              <a:buFont typeface="+mj-lt"/>
              <a:buAutoNum type="arabicPeriod"/>
            </a:pPr>
            <a:r>
              <a:rPr lang="en-US" sz="1400" dirty="0"/>
              <a:t>A list of all resources and potential causes will be listed</a:t>
            </a:r>
          </a:p>
        </p:txBody>
      </p:sp>
    </p:spTree>
    <p:extLst>
      <p:ext uri="{BB962C8B-B14F-4D97-AF65-F5344CB8AC3E}">
        <p14:creationId xmlns:p14="http://schemas.microsoft.com/office/powerpoint/2010/main" val="35197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_number">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fld id="{EB4B8DE2-A4E8-46E4-8BBF-D75455EFF32C}" type="slidenum">
              <a:rPr lang="en-US" smtClean="0"/>
              <a:pPr/>
              <a:t>19</a:t>
            </a:fld>
            <a:endParaRPr lang="en-US"/>
          </a:p>
        </p:txBody>
      </p:sp>
      <p:sp>
        <p:nvSpPr>
          <p:cNvPr id="9" name="references">
            <a:extLst>
              <a:ext uri="{FF2B5EF4-FFF2-40B4-BE49-F238E27FC236}">
                <a16:creationId xmlns:a16="http://schemas.microsoft.com/office/drawing/2014/main" id="{3CEBCC64-FB76-5CDE-B4AD-F530F9EAA4B0}"/>
              </a:ext>
            </a:extLst>
          </p:cNvPr>
          <p:cNvSpPr txBox="1"/>
          <p:nvPr/>
        </p:nvSpPr>
        <p:spPr>
          <a:xfrm>
            <a:off x="8869680" y="1041129"/>
            <a:ext cx="2802720" cy="5016758"/>
          </a:xfrm>
          <a:prstGeom prst="rect">
            <a:avLst/>
          </a:prstGeom>
          <a:noFill/>
        </p:spPr>
        <p:txBody>
          <a:bodyPr wrap="square" lIns="0" rIns="0" rtlCol="0">
            <a:spAutoFit/>
          </a:bodyPr>
          <a:lstStyle/>
          <a:p>
            <a:pPr algn="l"/>
            <a:r>
              <a:rPr lang="en-US" sz="1600" dirty="0"/>
              <a:t>AWS Top 10 Alignment: </a:t>
            </a:r>
            <a:r>
              <a:rPr lang="en-US" sz="1600" b="1" dirty="0">
                <a:solidFill>
                  <a:schemeClr val="accent1"/>
                </a:solidFill>
              </a:rPr>
              <a:t>N/A</a:t>
            </a:r>
          </a:p>
          <a:p>
            <a:pPr algn="l"/>
            <a:r>
              <a:rPr lang="en-US" sz="1600" dirty="0"/>
              <a:t>Level of Effort: </a:t>
            </a:r>
            <a:r>
              <a:rPr lang="en-US" sz="1600" b="1" dirty="0">
                <a:solidFill>
                  <a:schemeClr val="accent1"/>
                </a:solidFill>
              </a:rPr>
              <a:t>Low</a:t>
            </a:r>
          </a:p>
          <a:p>
            <a:pPr algn="l"/>
            <a:r>
              <a:rPr lang="en-US" sz="1600" dirty="0"/>
              <a:t>AWS Service: </a:t>
            </a:r>
            <a:r>
              <a:rPr lang="en-US" sz="1600" b="1" dirty="0">
                <a:solidFill>
                  <a:schemeClr val="accent1"/>
                </a:solidFill>
              </a:rPr>
              <a:t>Config</a:t>
            </a:r>
          </a:p>
          <a:p>
            <a:pPr algn="l"/>
            <a:endParaRPr lang="en-US" sz="1600" dirty="0"/>
          </a:p>
          <a:p>
            <a:pPr algn="l"/>
            <a:r>
              <a:rPr lang="en-US" sz="1600" dirty="0"/>
              <a:t>AWS Documentation</a:t>
            </a:r>
          </a:p>
          <a:p>
            <a:pPr marL="285750" indent="-285750" algn="l">
              <a:buFont typeface="Arial" panose="020B0604020202020204" pitchFamily="34" charset="0"/>
              <a:buChar char="•"/>
            </a:pPr>
            <a:r>
              <a:rPr lang="en-US" sz="1400" dirty="0">
                <a:solidFill>
                  <a:srgbClr val="00B0F0"/>
                </a:solidFill>
                <a:hlinkClick r:id="rId3">
                  <a:extLst>
                    <a:ext uri="{A12FA001-AC4F-418D-AE19-62706E023703}">
                      <ahyp:hlinkClr xmlns:ahyp="http://schemas.microsoft.com/office/drawing/2018/hyperlinkcolor" val="tx"/>
                    </a:ext>
                  </a:extLst>
                </a:hlinkClick>
              </a:rPr>
              <a:t>Services that Integrate with Config</a:t>
            </a:r>
            <a:endParaRPr lang="en-US" sz="1400" dirty="0">
              <a:solidFill>
                <a:srgbClr val="00B0F0"/>
              </a:solidFill>
            </a:endParaRPr>
          </a:p>
          <a:p>
            <a:pPr marL="285750" indent="-285750" algn="l">
              <a:buFont typeface="Arial" panose="020B0604020202020204" pitchFamily="34" charset="0"/>
              <a:buChar char="•"/>
            </a:pPr>
            <a:r>
              <a:rPr lang="en-US" sz="1400" dirty="0">
                <a:solidFill>
                  <a:srgbClr val="00B0F0"/>
                </a:solidFill>
                <a:hlinkClick r:id="rId4">
                  <a:extLst>
                    <a:ext uri="{A12FA001-AC4F-418D-AE19-62706E023703}">
                      <ahyp:hlinkClr xmlns:ahyp="http://schemas.microsoft.com/office/drawing/2018/hyperlinkcolor" val="tx"/>
                    </a:ext>
                  </a:extLst>
                </a:hlinkClick>
              </a:rPr>
              <a:t>Config at an Org Level</a:t>
            </a:r>
            <a:endParaRPr lang="en-US" sz="1400" dirty="0">
              <a:solidFill>
                <a:srgbClr val="00B0F0"/>
              </a:solidFill>
            </a:endParaRPr>
          </a:p>
          <a:p>
            <a:pPr algn="l"/>
            <a:endParaRPr lang="en-US" sz="1600" dirty="0"/>
          </a:p>
          <a:p>
            <a:pPr algn="l"/>
            <a:r>
              <a:rPr lang="en-US" sz="1400" b="1" dirty="0"/>
              <a:t>Steps to Manually Verify Finding:</a:t>
            </a:r>
          </a:p>
          <a:p>
            <a:pPr algn="l"/>
            <a:r>
              <a:rPr lang="en-US" sz="1400" i="1" dirty="0"/>
              <a:t>The AWS Config services is a regional services. For each region, follow these steps to confirm it is running.</a:t>
            </a:r>
          </a:p>
          <a:p>
            <a:pPr marL="342900" indent="-342900" algn="l">
              <a:buFont typeface="+mj-lt"/>
              <a:buAutoNum type="arabicPeriod"/>
            </a:pPr>
            <a:r>
              <a:rPr lang="en-US" sz="1400" dirty="0"/>
              <a:t>Login AWS Console</a:t>
            </a:r>
          </a:p>
          <a:p>
            <a:pPr marL="342900" indent="-342900" algn="l">
              <a:buFont typeface="+mj-lt"/>
              <a:buAutoNum type="arabicPeriod"/>
            </a:pPr>
            <a:r>
              <a:rPr lang="en-US" sz="1400" dirty="0"/>
              <a:t>Check the region you are logged into in the upper right</a:t>
            </a:r>
          </a:p>
          <a:p>
            <a:pPr marL="342900" indent="-342900" algn="l">
              <a:buFont typeface="+mj-lt"/>
              <a:buAutoNum type="arabicPeriod"/>
            </a:pPr>
            <a:r>
              <a:rPr lang="en-US" sz="1400" dirty="0"/>
              <a:t>Search for Config and open</a:t>
            </a:r>
          </a:p>
          <a:p>
            <a:pPr marL="342900" indent="-342900" algn="l">
              <a:buFont typeface="+mj-lt"/>
              <a:buAutoNum type="arabicPeriod"/>
            </a:pPr>
            <a:r>
              <a:rPr lang="en-US" sz="1400" dirty="0"/>
              <a:t>If the Config services is running, you will see a “Dashboard button. Otherwise you will see “Getting Started”</a:t>
            </a:r>
          </a:p>
        </p:txBody>
      </p:sp>
      <p:sp>
        <p:nvSpPr>
          <p:cNvPr id="7" name="summary">
            <a:extLst>
              <a:ext uri="{FF2B5EF4-FFF2-40B4-BE49-F238E27FC236}">
                <a16:creationId xmlns:a16="http://schemas.microsoft.com/office/drawing/2014/main" id="{77C882C8-D021-87CC-C197-773C7B357C04}"/>
              </a:ext>
            </a:extLst>
          </p:cNvPr>
          <p:cNvSpPr txBox="1"/>
          <p:nvPr/>
        </p:nvSpPr>
        <p:spPr>
          <a:xfrm>
            <a:off x="345440" y="1041129"/>
            <a:ext cx="8097519" cy="4678204"/>
          </a:xfrm>
          <a:prstGeom prst="rect">
            <a:avLst/>
          </a:prstGeom>
          <a:solidFill>
            <a:srgbClr val="232F3E"/>
          </a:solidFill>
        </p:spPr>
        <p:txBody>
          <a:bodyPr wrap="square" lIns="0" rIns="0" rtlCol="0">
            <a:spAutoFit/>
          </a:bodyPr>
          <a:lstStyle/>
          <a:p>
            <a:pPr algn="l"/>
            <a:r>
              <a:rPr lang="en-US" b="1" dirty="0"/>
              <a:t>Description</a:t>
            </a:r>
            <a:endParaRPr lang="en-US" dirty="0"/>
          </a:p>
          <a:p>
            <a:pPr lvl="1"/>
            <a:r>
              <a:rPr lang="en-US" sz="1600" dirty="0"/>
              <a:t>AWS Config provides a record of changes made to the AWS environment. It also has the ability to </a:t>
            </a:r>
            <a:r>
              <a:rPr lang="en-US" sz="1600" dirty="0">
                <a:solidFill>
                  <a:schemeClr val="accent1"/>
                </a:solidFill>
              </a:rPr>
              <a:t>monitor and auto remediate</a:t>
            </a:r>
            <a:r>
              <a:rPr lang="en-US" sz="1600" dirty="0"/>
              <a:t> findings that deviate from the standard configuration.</a:t>
            </a:r>
          </a:p>
          <a:p>
            <a:pPr algn="l"/>
            <a:endParaRPr lang="en-US" dirty="0"/>
          </a:p>
          <a:p>
            <a:pPr algn="l"/>
            <a:r>
              <a:rPr lang="en-US" b="1" dirty="0"/>
              <a:t>Risk</a:t>
            </a:r>
          </a:p>
          <a:p>
            <a:pPr lvl="1"/>
            <a:r>
              <a:rPr lang="en-US" sz="1600" dirty="0"/>
              <a:t>AWS Config is a recording service that provides </a:t>
            </a:r>
            <a:r>
              <a:rPr lang="en-US" sz="1600" dirty="0">
                <a:solidFill>
                  <a:schemeClr val="accent1"/>
                </a:solidFill>
              </a:rPr>
              <a:t>visibility</a:t>
            </a:r>
            <a:r>
              <a:rPr lang="en-US" sz="1600" dirty="0"/>
              <a:t> in the history of configuration changes. Without this service, there is a risk of </a:t>
            </a:r>
            <a:r>
              <a:rPr lang="en-US" sz="1600" dirty="0">
                <a:solidFill>
                  <a:schemeClr val="accent1"/>
                </a:solidFill>
              </a:rPr>
              <a:t>not being able to see configuration changes</a:t>
            </a:r>
            <a:r>
              <a:rPr lang="en-US" sz="1600" dirty="0"/>
              <a:t> and </a:t>
            </a:r>
            <a:r>
              <a:rPr lang="en-US" sz="1600" dirty="0">
                <a:solidFill>
                  <a:schemeClr val="accent1"/>
                </a:solidFill>
              </a:rPr>
              <a:t>not being able to revert back</a:t>
            </a:r>
            <a:r>
              <a:rPr lang="en-US" sz="1600" dirty="0"/>
              <a:t> should something change either accidentally or maliciously.</a:t>
            </a:r>
          </a:p>
          <a:p>
            <a:pPr algn="l"/>
            <a:endParaRPr lang="en-US" dirty="0"/>
          </a:p>
          <a:p>
            <a:pPr algn="l"/>
            <a:r>
              <a:rPr lang="en-US" b="1" dirty="0"/>
              <a:t>Recommendation</a:t>
            </a:r>
          </a:p>
          <a:p>
            <a:pPr lvl="1"/>
            <a:r>
              <a:rPr lang="en-US" sz="1600" dirty="0"/>
              <a:t>Enable AWS Config at the Org level to ensure all accounts have Config running. You should enable AWS Config in each enabled Region.</a:t>
            </a:r>
          </a:p>
          <a:p>
            <a:pPr lvl="1"/>
            <a:endParaRPr lang="en-US" sz="1600" dirty="0"/>
          </a:p>
          <a:p>
            <a:pPr lvl="1"/>
            <a:r>
              <a:rPr lang="en-US" sz="1600" dirty="0"/>
              <a:t>Enable managed Config rules from AWS that matches </a:t>
            </a:r>
            <a:r>
              <a:rPr lang="en-US" sz="1600" dirty="0">
                <a:solidFill>
                  <a:schemeClr val="accent1"/>
                </a:solidFill>
              </a:rPr>
              <a:t>security controls you want to monitor</a:t>
            </a:r>
            <a:r>
              <a:rPr lang="en-US" sz="1600" dirty="0"/>
              <a:t>. Custom config rules can be added as well as </a:t>
            </a:r>
            <a:r>
              <a:rPr lang="en-US" sz="1600" dirty="0">
                <a:solidFill>
                  <a:schemeClr val="accent1"/>
                </a:solidFill>
              </a:rPr>
              <a:t>automated remediation scripts </a:t>
            </a:r>
            <a:r>
              <a:rPr lang="en-US" sz="1600" dirty="0"/>
              <a:t>should any resource is flagged by the service.</a:t>
            </a:r>
          </a:p>
        </p:txBody>
      </p:sp>
      <p:sp>
        <p:nvSpPr>
          <p:cNvPr id="4" name="check_type">
            <a:extLst>
              <a:ext uri="{FF2B5EF4-FFF2-40B4-BE49-F238E27FC236}">
                <a16:creationId xmlns:a16="http://schemas.microsoft.com/office/drawing/2014/main" id="{AC6A8535-7868-2D6F-45F8-3B90B06569D4}"/>
              </a:ext>
            </a:extLst>
          </p:cNvPr>
          <p:cNvSpPr txBox="1"/>
          <p:nvPr/>
        </p:nvSpPr>
        <p:spPr>
          <a:xfrm flipH="1">
            <a:off x="20470" y="6858000"/>
            <a:ext cx="12151060" cy="261610"/>
          </a:xfrm>
          <a:prstGeom prst="rect">
            <a:avLst/>
          </a:prstGeom>
          <a:noFill/>
        </p:spPr>
        <p:txBody>
          <a:bodyPr wrap="square" lIns="0" rIns="0" rtlCol="0">
            <a:spAutoFit/>
          </a:bodyPr>
          <a:lstStyle/>
          <a:p>
            <a:endParaRPr/>
          </a:p>
        </p:txBody>
      </p:sp>
      <p:sp>
        <p:nvSpPr>
          <p:cNvPr id="2" name="title_check_details_resource">
            <a:extLst>
              <a:ext uri="{FF2B5EF4-FFF2-40B4-BE49-F238E27FC236}">
                <a16:creationId xmlns:a16="http://schemas.microsoft.com/office/drawing/2014/main" id="{5656E9A2-3485-C59E-8442-033F290680A1}"/>
              </a:ext>
            </a:extLst>
          </p:cNvPr>
          <p:cNvSpPr>
            <a:spLocks noGrp="1"/>
          </p:cNvSpPr>
          <p:nvPr>
            <p:ph type="title"/>
          </p:nvPr>
        </p:nvSpPr>
        <p:spPr>
          <a:xfrm>
            <a:off x="345440" y="256032"/>
            <a:ext cx="8503920" cy="535531"/>
          </a:xfrm>
        </p:spPr>
        <p:txBody>
          <a:bodyPr/>
          <a:lstStyle/>
          <a:p>
            <a:r>
              <a:rPr lang="en-US" dirty="0"/>
              <a:t>AWS Config Enabled</a:t>
            </a:r>
          </a:p>
        </p:txBody>
      </p:sp>
    </p:spTree>
    <p:extLst>
      <p:ext uri="{BB962C8B-B14F-4D97-AF65-F5344CB8AC3E}">
        <p14:creationId xmlns:p14="http://schemas.microsoft.com/office/powerpoint/2010/main" val="91494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0BA4-E646-AC03-9EF8-B186BA919789}"/>
              </a:ext>
            </a:extLst>
          </p:cNvPr>
          <p:cNvSpPr>
            <a:spLocks noGrp="1"/>
          </p:cNvSpPr>
          <p:nvPr>
            <p:ph type="title"/>
          </p:nvPr>
        </p:nvSpPr>
        <p:spPr>
          <a:xfrm>
            <a:off x="274320" y="292608"/>
            <a:ext cx="10972800" cy="535531"/>
          </a:xfrm>
        </p:spPr>
        <p:txBody>
          <a:bodyPr/>
          <a:lstStyle/>
          <a:p>
            <a:r>
              <a:rPr lang="en-US" dirty="0"/>
              <a:t>Agenda</a:t>
            </a:r>
          </a:p>
        </p:txBody>
      </p:sp>
      <p:sp>
        <p:nvSpPr>
          <p:cNvPr id="3" name="Text Placeholder 2">
            <a:extLst>
              <a:ext uri="{FF2B5EF4-FFF2-40B4-BE49-F238E27FC236}">
                <a16:creationId xmlns:a16="http://schemas.microsoft.com/office/drawing/2014/main" id="{64148342-F549-5C52-8AAD-BC71AC763D8E}"/>
              </a:ext>
            </a:extLst>
          </p:cNvPr>
          <p:cNvSpPr>
            <a:spLocks noGrp="1"/>
          </p:cNvSpPr>
          <p:nvPr>
            <p:ph type="body" sz="quarter" idx="10"/>
          </p:nvPr>
        </p:nvSpPr>
        <p:spPr>
          <a:xfrm>
            <a:off x="274320" y="1098553"/>
            <a:ext cx="10972800" cy="2576090"/>
          </a:xfrm>
        </p:spPr>
        <p:txBody>
          <a:bodyPr/>
          <a:lstStyle/>
          <a:p>
            <a:pPr marL="342900" indent="-342900">
              <a:buFont typeface="Arial" panose="020B0604020202020204" pitchFamily="34" charset="0"/>
              <a:buChar char="•"/>
            </a:pPr>
            <a:r>
              <a:rPr lang="en-US" dirty="0"/>
              <a:t>HealthCheck overview</a:t>
            </a:r>
          </a:p>
          <a:p>
            <a:pPr marL="342900" indent="-342900">
              <a:buFont typeface="Arial" panose="020B0604020202020204" pitchFamily="34" charset="0"/>
              <a:buChar char="•"/>
            </a:pPr>
            <a:r>
              <a:rPr lang="en-US" dirty="0"/>
              <a:t>AWS security best practices</a:t>
            </a:r>
          </a:p>
          <a:p>
            <a:pPr marL="342900" indent="-342900">
              <a:buFont typeface="Arial" panose="020B0604020202020204" pitchFamily="34" charset="0"/>
              <a:buChar char="•"/>
            </a:pPr>
            <a:r>
              <a:rPr lang="en-US" dirty="0"/>
              <a:t>Introduction to core AWS security services</a:t>
            </a:r>
          </a:p>
          <a:p>
            <a:pPr marL="342900" indent="-342900">
              <a:buFont typeface="Arial" panose="020B0604020202020204" pitchFamily="34" charset="0"/>
              <a:buChar char="•"/>
            </a:pPr>
            <a:r>
              <a:rPr lang="en-US" dirty="0"/>
              <a:t>Choosing a path to ongoing improvements</a:t>
            </a:r>
          </a:p>
        </p:txBody>
      </p:sp>
      <p:sp>
        <p:nvSpPr>
          <p:cNvPr id="4" name="Slide Number Placeholder 3">
            <a:extLst>
              <a:ext uri="{FF2B5EF4-FFF2-40B4-BE49-F238E27FC236}">
                <a16:creationId xmlns:a16="http://schemas.microsoft.com/office/drawing/2014/main" id="{34137285-A523-F635-2DE8-652CBC81213C}"/>
              </a:ext>
            </a:extLst>
          </p:cNvPr>
          <p:cNvSpPr>
            <a:spLocks noGrp="1"/>
          </p:cNvSpPr>
          <p:nvPr>
            <p:ph type="sldNum" sz="quarter" idx="13"/>
          </p:nvPr>
        </p:nvSpPr>
        <p:spPr/>
        <p:txBody>
          <a:bodyPr/>
          <a:lstStyle/>
          <a:p>
            <a:fld id="{EB4B8DE2-A4E8-46E4-8BBF-D75455EFF32C}" type="slidenum">
              <a:rPr lang="en-US" smtClean="0"/>
              <a:pPr/>
              <a:t>2</a:t>
            </a:fld>
            <a:endParaRPr lang="en-US"/>
          </a:p>
        </p:txBody>
      </p:sp>
    </p:spTree>
    <p:extLst>
      <p:ext uri="{BB962C8B-B14F-4D97-AF65-F5344CB8AC3E}">
        <p14:creationId xmlns:p14="http://schemas.microsoft.com/office/powerpoint/2010/main" val="340986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_number">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fld id="{EB4B8DE2-A4E8-46E4-8BBF-D75455EFF32C}" type="slidenum">
              <a:rPr lang="en-US" smtClean="0"/>
              <a:pPr/>
              <a:t>20</a:t>
            </a:fld>
            <a:endParaRPr lang="en-US" dirty="0"/>
          </a:p>
        </p:txBody>
      </p:sp>
      <p:sp>
        <p:nvSpPr>
          <p:cNvPr id="9" name="references">
            <a:extLst>
              <a:ext uri="{FF2B5EF4-FFF2-40B4-BE49-F238E27FC236}">
                <a16:creationId xmlns:a16="http://schemas.microsoft.com/office/drawing/2014/main" id="{3CEBCC64-FB76-5CDE-B4AD-F530F9EAA4B0}"/>
              </a:ext>
            </a:extLst>
          </p:cNvPr>
          <p:cNvSpPr txBox="1"/>
          <p:nvPr/>
        </p:nvSpPr>
        <p:spPr>
          <a:xfrm>
            <a:off x="8869680" y="1041129"/>
            <a:ext cx="2802720" cy="4585871"/>
          </a:xfrm>
          <a:prstGeom prst="rect">
            <a:avLst/>
          </a:prstGeom>
          <a:noFill/>
        </p:spPr>
        <p:txBody>
          <a:bodyPr wrap="square" lIns="0" rIns="0" rtlCol="0">
            <a:spAutoFit/>
          </a:bodyPr>
          <a:lstStyle/>
          <a:p>
            <a:pPr algn="l"/>
            <a:r>
              <a:rPr lang="en-US" sz="1600" dirty="0"/>
              <a:t>AWS Top 10 Alignment: </a:t>
            </a:r>
            <a:r>
              <a:rPr lang="en-US" sz="1600" b="1" dirty="0">
                <a:solidFill>
                  <a:schemeClr val="accent1"/>
                </a:solidFill>
              </a:rPr>
              <a:t>N/A</a:t>
            </a:r>
          </a:p>
          <a:p>
            <a:pPr algn="l"/>
            <a:r>
              <a:rPr lang="en-US" sz="1600" dirty="0"/>
              <a:t>Level of Effort: </a:t>
            </a:r>
            <a:r>
              <a:rPr lang="en-US" sz="1600" b="1" dirty="0">
                <a:solidFill>
                  <a:schemeClr val="accent1"/>
                </a:solidFill>
              </a:rPr>
              <a:t>Medium</a:t>
            </a:r>
          </a:p>
          <a:p>
            <a:pPr algn="l"/>
            <a:r>
              <a:rPr lang="en-US" sz="1600" dirty="0"/>
              <a:t>AWS Service: </a:t>
            </a:r>
            <a:r>
              <a:rPr lang="en-US" sz="1600" b="1" dirty="0">
                <a:solidFill>
                  <a:schemeClr val="accent1"/>
                </a:solidFill>
              </a:rPr>
              <a:t>Lambda</a:t>
            </a:r>
          </a:p>
          <a:p>
            <a:pPr algn="l"/>
            <a:endParaRPr lang="en-US" sz="1600" dirty="0"/>
          </a:p>
          <a:p>
            <a:pPr algn="l"/>
            <a:r>
              <a:rPr lang="en-US" sz="1600" dirty="0"/>
              <a:t>AWS Documentation</a:t>
            </a:r>
          </a:p>
          <a:p>
            <a:pPr marL="285750" indent="-285750" algn="l">
              <a:buFont typeface="Arial" panose="020B0604020202020204" pitchFamily="34" charset="0"/>
              <a:buChar char="•"/>
            </a:pPr>
            <a:r>
              <a:rPr lang="en-US" sz="1400" dirty="0">
                <a:solidFill>
                  <a:srgbClr val="00B0F0"/>
                </a:solidFill>
                <a:hlinkClick r:id="rId3"/>
              </a:rPr>
              <a:t>Lambda runtime updates</a:t>
            </a:r>
            <a:endParaRPr lang="en-US" sz="1400" dirty="0">
              <a:solidFill>
                <a:srgbClr val="00B0F0"/>
              </a:solidFill>
              <a:hlinkClick r:id="" action="ppaction://noaction"/>
            </a:endParaRPr>
          </a:p>
          <a:p>
            <a:pPr marL="285750" indent="-285750" algn="l">
              <a:buFont typeface="Arial" panose="020B0604020202020204" pitchFamily="34" charset="0"/>
              <a:buChar char="•"/>
            </a:pPr>
            <a:r>
              <a:rPr lang="en-US" sz="1400" dirty="0">
                <a:solidFill>
                  <a:srgbClr val="00B0F0"/>
                </a:solidFill>
                <a:hlinkClick r:id="" action="ppaction://noaction"/>
              </a:rPr>
              <a:t>Lambda function versions </a:t>
            </a:r>
            <a:endParaRPr lang="en-US" sz="1400" dirty="0">
              <a:solidFill>
                <a:srgbClr val="00B0F0"/>
              </a:solidFill>
            </a:endParaRPr>
          </a:p>
          <a:p>
            <a:pPr algn="l"/>
            <a:endParaRPr lang="en-US" sz="1600" dirty="0"/>
          </a:p>
          <a:p>
            <a:pPr algn="l"/>
            <a:r>
              <a:rPr lang="en-US" sz="1400" b="1" dirty="0"/>
              <a:t>Steps to Manually Verify Finding:</a:t>
            </a:r>
          </a:p>
          <a:p>
            <a:pPr marL="342900" indent="-342900" algn="l">
              <a:buFont typeface="+mj-lt"/>
              <a:buAutoNum type="arabicPeriod"/>
            </a:pPr>
            <a:r>
              <a:rPr lang="en-US" sz="1400" dirty="0"/>
              <a:t>Login AWS Console</a:t>
            </a:r>
          </a:p>
          <a:p>
            <a:pPr marL="342900" indent="-342900" algn="l">
              <a:buFont typeface="+mj-lt"/>
              <a:buAutoNum type="arabicPeriod"/>
            </a:pPr>
            <a:r>
              <a:rPr lang="en-US" sz="1400" dirty="0"/>
              <a:t>Search for Trusted Advisor and open</a:t>
            </a:r>
          </a:p>
          <a:p>
            <a:pPr marL="342900" indent="-342900" algn="l">
              <a:buFont typeface="+mj-lt"/>
              <a:buAutoNum type="arabicPeriod"/>
            </a:pPr>
            <a:r>
              <a:rPr lang="en-US" sz="1400" dirty="0"/>
              <a:t>Click on “Security” on the left hand side</a:t>
            </a:r>
          </a:p>
          <a:p>
            <a:pPr marL="342900" indent="-342900" algn="l">
              <a:buFont typeface="+mj-lt"/>
              <a:buAutoNum type="arabicPeriod"/>
            </a:pPr>
            <a:r>
              <a:rPr lang="en-US" sz="1400" dirty="0"/>
              <a:t>Search for the specific assessment</a:t>
            </a:r>
          </a:p>
          <a:p>
            <a:pPr marL="342900" indent="-342900" algn="l">
              <a:buFont typeface="+mj-lt"/>
              <a:buAutoNum type="arabicPeriod"/>
            </a:pPr>
            <a:r>
              <a:rPr lang="en-US" sz="1400" dirty="0"/>
              <a:t>Click on the Assessment Name to expand</a:t>
            </a:r>
          </a:p>
          <a:p>
            <a:pPr marL="342900" indent="-342900" algn="l">
              <a:buFont typeface="+mj-lt"/>
              <a:buAutoNum type="arabicPeriod"/>
            </a:pPr>
            <a:r>
              <a:rPr lang="en-US" sz="1400" dirty="0"/>
              <a:t>A list of all resources and potential causes will be listed</a:t>
            </a:r>
          </a:p>
        </p:txBody>
      </p:sp>
      <p:sp>
        <p:nvSpPr>
          <p:cNvPr id="7" name="summary">
            <a:extLst>
              <a:ext uri="{FF2B5EF4-FFF2-40B4-BE49-F238E27FC236}">
                <a16:creationId xmlns:a16="http://schemas.microsoft.com/office/drawing/2014/main" id="{77C882C8-D021-87CC-C197-773C7B357C04}"/>
              </a:ext>
            </a:extLst>
          </p:cNvPr>
          <p:cNvSpPr txBox="1"/>
          <p:nvPr/>
        </p:nvSpPr>
        <p:spPr>
          <a:xfrm>
            <a:off x="345440" y="1041129"/>
            <a:ext cx="8097519" cy="4770537"/>
          </a:xfrm>
          <a:prstGeom prst="rect">
            <a:avLst/>
          </a:prstGeom>
          <a:solidFill>
            <a:srgbClr val="232F3E"/>
          </a:solidFill>
        </p:spPr>
        <p:txBody>
          <a:bodyPr wrap="square" lIns="0" rIns="0" rtlCol="0">
            <a:spAutoFit/>
          </a:bodyPr>
          <a:lstStyle/>
          <a:p>
            <a:pPr algn="l"/>
            <a:r>
              <a:rPr lang="en-US" b="1" dirty="0"/>
              <a:t>Description</a:t>
            </a:r>
          </a:p>
          <a:p>
            <a:pPr lvl="1"/>
            <a:r>
              <a:rPr lang="en-US" sz="1600" dirty="0"/>
              <a:t>Lambda functions should be configured to use a </a:t>
            </a:r>
            <a:r>
              <a:rPr lang="en-US" sz="1600" dirty="0">
                <a:solidFill>
                  <a:schemeClr val="accent1"/>
                </a:solidFill>
              </a:rPr>
              <a:t>supported</a:t>
            </a:r>
            <a:r>
              <a:rPr lang="en-US" sz="1600" dirty="0"/>
              <a:t> runtime.</a:t>
            </a:r>
          </a:p>
          <a:p>
            <a:pPr algn="l"/>
            <a:endParaRPr lang="en-US" b="1" dirty="0"/>
          </a:p>
          <a:p>
            <a:pPr algn="l"/>
            <a:r>
              <a:rPr lang="en-US" b="1" dirty="0"/>
              <a:t>Risk</a:t>
            </a:r>
            <a:endParaRPr lang="en-US" sz="1600" b="1" dirty="0"/>
          </a:p>
          <a:p>
            <a:pPr lvl="1"/>
            <a:r>
              <a:rPr lang="en-US" sz="1600" dirty="0"/>
              <a:t>Deprecated runtimes are not eligible for security updates or technical support. You can no longer </a:t>
            </a:r>
            <a:r>
              <a:rPr lang="en-US" sz="1600" dirty="0">
                <a:solidFill>
                  <a:schemeClr val="accent1"/>
                </a:solidFill>
              </a:rPr>
              <a:t>create or update </a:t>
            </a:r>
            <a:r>
              <a:rPr lang="en-US" sz="1600" dirty="0"/>
              <a:t>functions that use a deprecated runtime.</a:t>
            </a:r>
          </a:p>
          <a:p>
            <a:pPr lvl="1"/>
            <a:endParaRPr lang="en-US" sz="1000" dirty="0"/>
          </a:p>
          <a:p>
            <a:pPr algn="l"/>
            <a:r>
              <a:rPr lang="en-US" b="1" dirty="0"/>
              <a:t>Recommendation</a:t>
            </a:r>
          </a:p>
          <a:p>
            <a:pPr lvl="1"/>
            <a:r>
              <a:rPr lang="en-US" sz="1600" dirty="0"/>
              <a:t>Monitor Trusted Advisor and email for Lambda functions using a runtime that is scheduled for end of support in the next 60 days.</a:t>
            </a:r>
          </a:p>
          <a:p>
            <a:pPr lvl="1"/>
            <a:endParaRPr lang="en-US" sz="1600" dirty="0"/>
          </a:p>
          <a:p>
            <a:pPr lvl="1"/>
            <a:r>
              <a:rPr lang="en-US" sz="1600" dirty="0"/>
              <a:t>If you have functions that are running on a runtime that is approaching deprecation, you should </a:t>
            </a:r>
            <a:r>
              <a:rPr lang="en-US" sz="1600" dirty="0">
                <a:solidFill>
                  <a:schemeClr val="accent1"/>
                </a:solidFill>
              </a:rPr>
              <a:t>prepare for migration to a supported runtime</a:t>
            </a:r>
            <a:r>
              <a:rPr lang="en-US" sz="1600" dirty="0"/>
              <a:t>. </a:t>
            </a:r>
          </a:p>
          <a:p>
            <a:pPr lvl="1"/>
            <a:endParaRPr lang="en-US" sz="1600" dirty="0"/>
          </a:p>
          <a:p>
            <a:pPr lvl="1"/>
            <a:r>
              <a:rPr lang="en-US" sz="1600" dirty="0"/>
              <a:t>Also, published Lambda function versions are immutable, which means they can be invoked but not updated. Only the $LATEST version for a Lambda function can be updated. We recommend that you </a:t>
            </a:r>
            <a:r>
              <a:rPr lang="en-US" sz="1600" dirty="0">
                <a:solidFill>
                  <a:schemeClr val="accent1"/>
                </a:solidFill>
              </a:rPr>
              <a:t>delete earlier function versions that you’re no longer using</a:t>
            </a:r>
            <a:r>
              <a:rPr lang="en-US" sz="1600" dirty="0"/>
              <a:t>.</a:t>
            </a:r>
          </a:p>
          <a:p>
            <a:pPr lvl="1"/>
            <a:endParaRPr lang="en-US" sz="1500" dirty="0"/>
          </a:p>
        </p:txBody>
      </p:sp>
      <p:sp>
        <p:nvSpPr>
          <p:cNvPr id="4" name="check_type">
            <a:extLst>
              <a:ext uri="{FF2B5EF4-FFF2-40B4-BE49-F238E27FC236}">
                <a16:creationId xmlns:a16="http://schemas.microsoft.com/office/drawing/2014/main" id="{8EE71373-40F9-9F67-98DE-0BE56D02B85F}"/>
              </a:ext>
            </a:extLst>
          </p:cNvPr>
          <p:cNvSpPr txBox="1"/>
          <p:nvPr/>
        </p:nvSpPr>
        <p:spPr>
          <a:xfrm flipH="1">
            <a:off x="20470" y="6858000"/>
            <a:ext cx="12151060" cy="261610"/>
          </a:xfrm>
          <a:prstGeom prst="rect">
            <a:avLst/>
          </a:prstGeom>
          <a:noFill/>
        </p:spPr>
        <p:txBody>
          <a:bodyPr wrap="square" lIns="0" rIns="0" rtlCol="0">
            <a:spAutoFit/>
          </a:bodyPr>
          <a:lstStyle/>
          <a:p>
            <a:endParaRPr/>
          </a:p>
        </p:txBody>
      </p:sp>
      <p:sp>
        <p:nvSpPr>
          <p:cNvPr id="2" name="title_check_details_resource">
            <a:extLst>
              <a:ext uri="{FF2B5EF4-FFF2-40B4-BE49-F238E27FC236}">
                <a16:creationId xmlns:a16="http://schemas.microsoft.com/office/drawing/2014/main" id="{5656E9A2-3485-C59E-8442-033F290680A1}"/>
              </a:ext>
            </a:extLst>
          </p:cNvPr>
          <p:cNvSpPr>
            <a:spLocks noGrp="1"/>
          </p:cNvSpPr>
          <p:nvPr>
            <p:ph type="title"/>
          </p:nvPr>
        </p:nvSpPr>
        <p:spPr>
          <a:xfrm>
            <a:off x="345440" y="256032"/>
            <a:ext cx="8503920" cy="480131"/>
          </a:xfrm>
        </p:spPr>
        <p:txBody>
          <a:bodyPr/>
          <a:lstStyle/>
          <a:p>
            <a:r>
              <a:rPr lang="en-US" sz="2800" dirty="0"/>
              <a:t>Lambda Functions Using Deprecated Runtimes</a:t>
            </a:r>
          </a:p>
        </p:txBody>
      </p:sp>
    </p:spTree>
    <p:extLst>
      <p:ext uri="{BB962C8B-B14F-4D97-AF65-F5344CB8AC3E}">
        <p14:creationId xmlns:p14="http://schemas.microsoft.com/office/powerpoint/2010/main" val="761754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_number">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fld id="{EB4B8DE2-A4E8-46E4-8BBF-D75455EFF32C}" type="slidenum">
              <a:rPr lang="en-US" smtClean="0"/>
              <a:pPr/>
              <a:t>21</a:t>
            </a:fld>
            <a:endParaRPr lang="en-US" dirty="0"/>
          </a:p>
        </p:txBody>
      </p:sp>
      <p:sp>
        <p:nvSpPr>
          <p:cNvPr id="9" name="references">
            <a:extLst>
              <a:ext uri="{FF2B5EF4-FFF2-40B4-BE49-F238E27FC236}">
                <a16:creationId xmlns:a16="http://schemas.microsoft.com/office/drawing/2014/main" id="{3CEBCC64-FB76-5CDE-B4AD-F530F9EAA4B0}"/>
              </a:ext>
            </a:extLst>
          </p:cNvPr>
          <p:cNvSpPr txBox="1"/>
          <p:nvPr/>
        </p:nvSpPr>
        <p:spPr>
          <a:xfrm>
            <a:off x="8869680" y="1041129"/>
            <a:ext cx="2802720" cy="4370427"/>
          </a:xfrm>
          <a:prstGeom prst="rect">
            <a:avLst/>
          </a:prstGeom>
          <a:noFill/>
        </p:spPr>
        <p:txBody>
          <a:bodyPr wrap="square" lIns="0" rIns="0" rtlCol="0">
            <a:spAutoFit/>
          </a:bodyPr>
          <a:lstStyle/>
          <a:p>
            <a:pPr algn="l"/>
            <a:r>
              <a:rPr lang="en-US" sz="1600" dirty="0"/>
              <a:t>AWS Top 10 Alignment: </a:t>
            </a:r>
            <a:r>
              <a:rPr lang="en-US" sz="1600" b="1" dirty="0">
                <a:solidFill>
                  <a:schemeClr val="accent1"/>
                </a:solidFill>
              </a:rPr>
              <a:t>N/A</a:t>
            </a:r>
          </a:p>
          <a:p>
            <a:pPr algn="l"/>
            <a:r>
              <a:rPr lang="en-US" sz="1600" dirty="0"/>
              <a:t>Level of Effort: </a:t>
            </a:r>
            <a:r>
              <a:rPr lang="en-US" sz="1600" b="1" dirty="0">
                <a:solidFill>
                  <a:schemeClr val="accent1"/>
                </a:solidFill>
              </a:rPr>
              <a:t>Medium</a:t>
            </a:r>
          </a:p>
          <a:p>
            <a:pPr algn="l"/>
            <a:r>
              <a:rPr lang="en-US" sz="1600" dirty="0"/>
              <a:t>AWS Service: </a:t>
            </a:r>
            <a:r>
              <a:rPr lang="en-US" sz="1600" b="1" dirty="0">
                <a:solidFill>
                  <a:schemeClr val="accent1"/>
                </a:solidFill>
              </a:rPr>
              <a:t>EC2</a:t>
            </a:r>
          </a:p>
          <a:p>
            <a:pPr algn="l"/>
            <a:endParaRPr lang="en-US" sz="1600" dirty="0"/>
          </a:p>
          <a:p>
            <a:pPr algn="l"/>
            <a:r>
              <a:rPr lang="en-US" sz="1600" dirty="0"/>
              <a:t>AWS Documentation</a:t>
            </a:r>
          </a:p>
          <a:p>
            <a:pPr marL="285750" indent="-285750" algn="l">
              <a:buFont typeface="Arial" panose="020B0604020202020204" pitchFamily="34" charset="0"/>
              <a:buChar char="•"/>
            </a:pPr>
            <a:r>
              <a:rPr lang="en-US" sz="1400" dirty="0">
                <a:solidFill>
                  <a:srgbClr val="00B0F0"/>
                </a:solidFill>
                <a:hlinkClick r:id="rId3">
                  <a:extLst>
                    <a:ext uri="{A12FA001-AC4F-418D-AE19-62706E023703}">
                      <ahyp:hlinkClr xmlns:ahyp="http://schemas.microsoft.com/office/drawing/2018/hyperlinkcolor" val="tx"/>
                    </a:ext>
                  </a:extLst>
                </a:hlinkClick>
              </a:rPr>
              <a:t>ELB SSL Security Policy</a:t>
            </a:r>
            <a:endParaRPr lang="en-US" sz="1400" dirty="0">
              <a:solidFill>
                <a:srgbClr val="00B0F0"/>
              </a:solidFill>
            </a:endParaRPr>
          </a:p>
          <a:p>
            <a:pPr algn="l"/>
            <a:endParaRPr lang="en-US" sz="1600" dirty="0"/>
          </a:p>
          <a:p>
            <a:pPr algn="l"/>
            <a:r>
              <a:rPr lang="en-US" sz="1400" b="1" dirty="0"/>
              <a:t>Steps to Manually Verify Finding:</a:t>
            </a:r>
          </a:p>
          <a:p>
            <a:pPr marL="342900" indent="-342900" algn="l">
              <a:buFont typeface="+mj-lt"/>
              <a:buAutoNum type="arabicPeriod"/>
            </a:pPr>
            <a:r>
              <a:rPr lang="en-US" sz="1400" dirty="0"/>
              <a:t>Login AWS Console</a:t>
            </a:r>
          </a:p>
          <a:p>
            <a:pPr marL="342900" indent="-342900" algn="l">
              <a:buFont typeface="+mj-lt"/>
              <a:buAutoNum type="arabicPeriod"/>
            </a:pPr>
            <a:r>
              <a:rPr lang="en-US" sz="1400" dirty="0"/>
              <a:t>Search for Trusted Advisor and open</a:t>
            </a:r>
          </a:p>
          <a:p>
            <a:pPr marL="342900" indent="-342900" algn="l">
              <a:buFont typeface="+mj-lt"/>
              <a:buAutoNum type="arabicPeriod"/>
            </a:pPr>
            <a:r>
              <a:rPr lang="en-US" sz="1400" dirty="0"/>
              <a:t>Click on “Security” on the left hand side</a:t>
            </a:r>
          </a:p>
          <a:p>
            <a:pPr marL="342900" indent="-342900" algn="l">
              <a:buFont typeface="+mj-lt"/>
              <a:buAutoNum type="arabicPeriod"/>
            </a:pPr>
            <a:r>
              <a:rPr lang="en-US" sz="1400" dirty="0"/>
              <a:t>Search for the specific assessment</a:t>
            </a:r>
          </a:p>
          <a:p>
            <a:pPr marL="342900" indent="-342900" algn="l">
              <a:buFont typeface="+mj-lt"/>
              <a:buAutoNum type="arabicPeriod"/>
            </a:pPr>
            <a:r>
              <a:rPr lang="en-US" sz="1400" dirty="0"/>
              <a:t>Click on the Assessment Name to expand</a:t>
            </a:r>
          </a:p>
          <a:p>
            <a:pPr marL="342900" indent="-342900" algn="l">
              <a:buFont typeface="+mj-lt"/>
              <a:buAutoNum type="arabicPeriod"/>
            </a:pPr>
            <a:r>
              <a:rPr lang="en-US" sz="1400" dirty="0"/>
              <a:t>A list of all resources and potential causes will be listed</a:t>
            </a:r>
          </a:p>
        </p:txBody>
      </p:sp>
      <p:sp>
        <p:nvSpPr>
          <p:cNvPr id="7" name="summary">
            <a:extLst>
              <a:ext uri="{FF2B5EF4-FFF2-40B4-BE49-F238E27FC236}">
                <a16:creationId xmlns:a16="http://schemas.microsoft.com/office/drawing/2014/main" id="{77C882C8-D021-87CC-C197-773C7B357C04}"/>
              </a:ext>
            </a:extLst>
          </p:cNvPr>
          <p:cNvSpPr txBox="1"/>
          <p:nvPr/>
        </p:nvSpPr>
        <p:spPr>
          <a:xfrm>
            <a:off x="345440" y="1041129"/>
            <a:ext cx="8097519" cy="4924425"/>
          </a:xfrm>
          <a:prstGeom prst="rect">
            <a:avLst/>
          </a:prstGeom>
          <a:solidFill>
            <a:srgbClr val="232F3E"/>
          </a:solidFill>
        </p:spPr>
        <p:txBody>
          <a:bodyPr wrap="square" lIns="0" rIns="0" rtlCol="0">
            <a:spAutoFit/>
          </a:bodyPr>
          <a:lstStyle/>
          <a:p>
            <a:pPr algn="l"/>
            <a:r>
              <a:rPr lang="en-US" b="1" dirty="0"/>
              <a:t>Description</a:t>
            </a:r>
          </a:p>
          <a:p>
            <a:pPr lvl="1"/>
            <a:r>
              <a:rPr lang="en-US" sz="1600" dirty="0"/>
              <a:t>Check for load balancers with listeners that </a:t>
            </a:r>
            <a:r>
              <a:rPr lang="en-US" sz="1600" dirty="0">
                <a:solidFill>
                  <a:schemeClr val="accent1"/>
                </a:solidFill>
              </a:rPr>
              <a:t>do not use recommended security configurations for encrypted communication</a:t>
            </a:r>
            <a:r>
              <a:rPr lang="en-US" sz="1600" dirty="0"/>
              <a:t>. When you use a secure protocol for a front-end connection (client to load balancer), the requests are </a:t>
            </a:r>
            <a:r>
              <a:rPr lang="en-US" sz="1600" dirty="0">
                <a:solidFill>
                  <a:schemeClr val="accent1"/>
                </a:solidFill>
              </a:rPr>
              <a:t>encrypted between your clients and the load balancer</a:t>
            </a:r>
            <a:r>
              <a:rPr lang="en-US" sz="1600" dirty="0"/>
              <a:t>, which is more secure. Elastic Load Balancing provides </a:t>
            </a:r>
            <a:r>
              <a:rPr lang="en-US" sz="1600" dirty="0">
                <a:solidFill>
                  <a:schemeClr val="accent1"/>
                </a:solidFill>
              </a:rPr>
              <a:t>predefined security policies </a:t>
            </a:r>
            <a:r>
              <a:rPr lang="en-US" sz="1600" dirty="0"/>
              <a:t>with ciphers and protocols that adhere to AWS security best practices. New versions of predefined policies are released as new configurations become available. This check currently only checks for Classic Load Balancer type within ELB service. It does not include other ELB types (Application Load Balancer, Network Load Balancer).</a:t>
            </a:r>
          </a:p>
          <a:p>
            <a:pPr algn="l"/>
            <a:endParaRPr lang="en-US" sz="1000" dirty="0"/>
          </a:p>
          <a:p>
            <a:pPr algn="l"/>
            <a:r>
              <a:rPr lang="en-US" b="1" dirty="0"/>
              <a:t>Risk</a:t>
            </a:r>
            <a:endParaRPr lang="en-US" sz="1600" b="1" dirty="0"/>
          </a:p>
          <a:p>
            <a:pPr lvl="1"/>
            <a:r>
              <a:rPr lang="en-US" sz="1600" dirty="0"/>
              <a:t>ELB listeners configured with older and less secure listeners are easier for the payload to be </a:t>
            </a:r>
            <a:r>
              <a:rPr lang="en-US" sz="1600" dirty="0">
                <a:solidFill>
                  <a:schemeClr val="accent1"/>
                </a:solidFill>
              </a:rPr>
              <a:t>decrypted maliciously</a:t>
            </a:r>
            <a:r>
              <a:rPr lang="en-US" sz="1600" dirty="0"/>
              <a:t>.</a:t>
            </a:r>
          </a:p>
          <a:p>
            <a:pPr algn="l"/>
            <a:endParaRPr lang="en-US" sz="1000" dirty="0"/>
          </a:p>
          <a:p>
            <a:pPr algn="l"/>
            <a:r>
              <a:rPr lang="en-US" b="1" dirty="0"/>
              <a:t>Recommendation</a:t>
            </a:r>
          </a:p>
          <a:p>
            <a:pPr lvl="1"/>
            <a:r>
              <a:rPr lang="en-US" sz="1600" dirty="0"/>
              <a:t>It is recommended to enable </a:t>
            </a:r>
            <a:r>
              <a:rPr lang="en-US" sz="1600" dirty="0">
                <a:solidFill>
                  <a:schemeClr val="accent1"/>
                </a:solidFill>
              </a:rPr>
              <a:t>encryption of traffic </a:t>
            </a:r>
            <a:r>
              <a:rPr lang="en-US" sz="1600" dirty="0"/>
              <a:t>for both inbound and outbound traffic. Ensure the latest cipher suites are configured. The configuration should be weighted against the type of data and audience to ensure compatibility. Not all web browsers support the latest SSL/TLS Security policies.</a:t>
            </a:r>
          </a:p>
        </p:txBody>
      </p:sp>
      <p:sp>
        <p:nvSpPr>
          <p:cNvPr id="4" name="check_type">
            <a:extLst>
              <a:ext uri="{FF2B5EF4-FFF2-40B4-BE49-F238E27FC236}">
                <a16:creationId xmlns:a16="http://schemas.microsoft.com/office/drawing/2014/main" id="{8EE71373-40F9-9F67-98DE-0BE56D02B85F}"/>
              </a:ext>
            </a:extLst>
          </p:cNvPr>
          <p:cNvSpPr txBox="1"/>
          <p:nvPr/>
        </p:nvSpPr>
        <p:spPr>
          <a:xfrm flipH="1">
            <a:off x="20470" y="6858000"/>
            <a:ext cx="12151060" cy="261610"/>
          </a:xfrm>
          <a:prstGeom prst="rect">
            <a:avLst/>
          </a:prstGeom>
          <a:noFill/>
        </p:spPr>
        <p:txBody>
          <a:bodyPr wrap="square" lIns="0" rIns="0" rtlCol="0">
            <a:spAutoFit/>
          </a:bodyPr>
          <a:lstStyle/>
          <a:p>
            <a:endParaRPr/>
          </a:p>
        </p:txBody>
      </p:sp>
      <p:sp>
        <p:nvSpPr>
          <p:cNvPr id="2" name="title_check_details_resource">
            <a:extLst>
              <a:ext uri="{FF2B5EF4-FFF2-40B4-BE49-F238E27FC236}">
                <a16:creationId xmlns:a16="http://schemas.microsoft.com/office/drawing/2014/main" id="{5656E9A2-3485-C59E-8442-033F290680A1}"/>
              </a:ext>
            </a:extLst>
          </p:cNvPr>
          <p:cNvSpPr>
            <a:spLocks noGrp="1"/>
          </p:cNvSpPr>
          <p:nvPr>
            <p:ph type="title"/>
          </p:nvPr>
        </p:nvSpPr>
        <p:spPr>
          <a:xfrm>
            <a:off x="345440" y="256032"/>
            <a:ext cx="8503920" cy="535531"/>
          </a:xfrm>
        </p:spPr>
        <p:txBody>
          <a:bodyPr/>
          <a:lstStyle/>
          <a:p>
            <a:r>
              <a:rPr lang="en-US" dirty="0"/>
              <a:t>ELB Listener Security</a:t>
            </a:r>
          </a:p>
        </p:txBody>
      </p:sp>
      <p:graphicFrame>
        <p:nvGraphicFramePr>
          <p:cNvPr id="5" name="manual_investivation_note">
            <a:extLst>
              <a:ext uri="{FF2B5EF4-FFF2-40B4-BE49-F238E27FC236}">
                <a16:creationId xmlns:a16="http://schemas.microsoft.com/office/drawing/2014/main" id="{F01D2644-4651-D71E-3FFF-2CAB687D7934}"/>
              </a:ext>
            </a:extLst>
          </p:cNvPr>
          <p:cNvGraphicFramePr>
            <a:graphicFrameLocks noGrp="1"/>
          </p:cNvGraphicFramePr>
          <p:nvPr>
            <p:extLst>
              <p:ext uri="{D42A27DB-BD31-4B8C-83A1-F6EECF244321}">
                <p14:modId xmlns:p14="http://schemas.microsoft.com/office/powerpoint/2010/main" val="539903674"/>
              </p:ext>
            </p:extLst>
          </p:nvPr>
        </p:nvGraphicFramePr>
        <p:xfrm>
          <a:off x="8849360" y="336991"/>
          <a:ext cx="2750330" cy="370840"/>
        </p:xfrm>
        <a:graphic>
          <a:graphicData uri="http://schemas.openxmlformats.org/drawingml/2006/table">
            <a:tbl>
              <a:tblPr firstRow="1" bandRow="1">
                <a:tableStyleId>{69012ECD-51FC-41F1-AA8D-1B2483CD663E}</a:tableStyleId>
              </a:tblPr>
              <a:tblGrid>
                <a:gridCol w="2750330">
                  <a:extLst>
                    <a:ext uri="{9D8B030D-6E8A-4147-A177-3AD203B41FA5}">
                      <a16:colId xmlns:a16="http://schemas.microsoft.com/office/drawing/2014/main" val="2376014634"/>
                    </a:ext>
                  </a:extLst>
                </a:gridCol>
              </a:tblGrid>
              <a:tr h="370840">
                <a:tc>
                  <a:txBody>
                    <a:bodyPr/>
                    <a:lstStyle/>
                    <a:p>
                      <a:pPr algn="ctr"/>
                      <a:r>
                        <a:rPr lang="en-US" dirty="0">
                          <a:solidFill>
                            <a:schemeClr val="tx1"/>
                          </a:solidFill>
                        </a:rPr>
                        <a:t>Trusted Advisor Check</a:t>
                      </a:r>
                    </a:p>
                  </a:txBody>
                  <a:tcPr anchor="ctr"/>
                </a:tc>
                <a:extLst>
                  <a:ext uri="{0D108BD9-81ED-4DB2-BD59-A6C34878D82A}">
                    <a16:rowId xmlns:a16="http://schemas.microsoft.com/office/drawing/2014/main" val="2995468475"/>
                  </a:ext>
                </a:extLst>
              </a:tr>
            </a:tbl>
          </a:graphicData>
        </a:graphic>
      </p:graphicFrame>
    </p:spTree>
    <p:extLst>
      <p:ext uri="{BB962C8B-B14F-4D97-AF65-F5344CB8AC3E}">
        <p14:creationId xmlns:p14="http://schemas.microsoft.com/office/powerpoint/2010/main" val="1134067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AF6D1-2937-DB48-BC29-540688057EFD}"/>
              </a:ext>
            </a:extLst>
          </p:cNvPr>
          <p:cNvSpPr>
            <a:spLocks noGrp="1"/>
          </p:cNvSpPr>
          <p:nvPr>
            <p:ph type="title"/>
          </p:nvPr>
        </p:nvSpPr>
        <p:spPr>
          <a:xfrm>
            <a:off x="457200" y="2590800"/>
            <a:ext cx="9617384" cy="1240140"/>
          </a:xfrm>
        </p:spPr>
        <p:txBody>
          <a:bodyPr/>
          <a:lstStyle/>
          <a:p>
            <a:r>
              <a:rPr lang="en-US" dirty="0"/>
              <a:t>Enable Amazon GuardDuty for threat detection</a:t>
            </a:r>
          </a:p>
        </p:txBody>
      </p:sp>
    </p:spTree>
    <p:extLst>
      <p:ext uri="{BB962C8B-B14F-4D97-AF65-F5344CB8AC3E}">
        <p14:creationId xmlns:p14="http://schemas.microsoft.com/office/powerpoint/2010/main" val="2393613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BE98CD20-1FE6-EB1F-D785-917C90293FB5}"/>
              </a:ext>
            </a:extLst>
          </p:cNvPr>
          <p:cNvSpPr/>
          <p:nvPr/>
        </p:nvSpPr>
        <p:spPr>
          <a:xfrm>
            <a:off x="10173297" y="1046766"/>
            <a:ext cx="1624850" cy="4607937"/>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1F3F3"/>
              </a:solidFill>
              <a:effectLst/>
              <a:uLnTx/>
              <a:uFillTx/>
              <a:latin typeface="Amazon Ember Display"/>
              <a:ea typeface="+mn-ea"/>
              <a:cs typeface="+mn-cs"/>
            </a:endParaRPr>
          </a:p>
        </p:txBody>
      </p:sp>
      <p:sp>
        <p:nvSpPr>
          <p:cNvPr id="115" name="Rectangle 114">
            <a:extLst>
              <a:ext uri="{FF2B5EF4-FFF2-40B4-BE49-F238E27FC236}">
                <a16:creationId xmlns:a16="http://schemas.microsoft.com/office/drawing/2014/main" id="{FDD65E76-C1F3-E261-4CAF-30462752F6D7}"/>
              </a:ext>
            </a:extLst>
          </p:cNvPr>
          <p:cNvSpPr/>
          <p:nvPr/>
        </p:nvSpPr>
        <p:spPr>
          <a:xfrm>
            <a:off x="10173297" y="1046509"/>
            <a:ext cx="1627632" cy="152331"/>
          </a:xfrm>
          <a:prstGeom prst="rect">
            <a:avLst/>
          </a:prstGeom>
          <a:gradFill flip="none" rotWithShape="1">
            <a:gsLst>
              <a:gs pos="0">
                <a:srgbClr val="005276"/>
              </a:gs>
              <a:gs pos="50000">
                <a:srgbClr val="007FAA"/>
              </a:gs>
              <a:gs pos="100000">
                <a:srgbClr val="38EF7D"/>
              </a:gs>
            </a:gsLst>
            <a:lin ang="0" scaled="1"/>
            <a:tileRect/>
          </a:gra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1F3F3"/>
              </a:solidFill>
              <a:effectLst/>
              <a:uLnTx/>
              <a:uFillTx/>
              <a:latin typeface="Amazon Ember Display"/>
              <a:ea typeface="+mn-ea"/>
              <a:cs typeface="+mn-cs"/>
            </a:endParaRPr>
          </a:p>
        </p:txBody>
      </p:sp>
      <p:sp>
        <p:nvSpPr>
          <p:cNvPr id="116" name="Rectangle 115">
            <a:extLst>
              <a:ext uri="{FF2B5EF4-FFF2-40B4-BE49-F238E27FC236}">
                <a16:creationId xmlns:a16="http://schemas.microsoft.com/office/drawing/2014/main" id="{880382A4-C193-93E3-9FBC-9299B6605486}"/>
              </a:ext>
            </a:extLst>
          </p:cNvPr>
          <p:cNvSpPr/>
          <p:nvPr/>
        </p:nvSpPr>
        <p:spPr>
          <a:xfrm>
            <a:off x="7016064" y="2105111"/>
            <a:ext cx="2573208" cy="2276919"/>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232F3E"/>
              </a:solidFill>
              <a:effectLst/>
              <a:uLnTx/>
              <a:uFillTx/>
              <a:latin typeface="Amazon Ember Display"/>
              <a:ea typeface="+mn-ea"/>
              <a:cs typeface="+mn-cs"/>
            </a:endParaRPr>
          </a:p>
        </p:txBody>
      </p:sp>
      <p:sp>
        <p:nvSpPr>
          <p:cNvPr id="117" name="Rectangle 116">
            <a:extLst>
              <a:ext uri="{FF2B5EF4-FFF2-40B4-BE49-F238E27FC236}">
                <a16:creationId xmlns:a16="http://schemas.microsoft.com/office/drawing/2014/main" id="{9FD78BD5-9BB1-B9F6-55A3-1B3B6821E9B3}"/>
              </a:ext>
            </a:extLst>
          </p:cNvPr>
          <p:cNvSpPr/>
          <p:nvPr/>
        </p:nvSpPr>
        <p:spPr>
          <a:xfrm>
            <a:off x="7016064" y="2095649"/>
            <a:ext cx="2571645" cy="155448"/>
          </a:xfrm>
          <a:prstGeom prst="rect">
            <a:avLst/>
          </a:prstGeom>
          <a:gradFill flip="none" rotWithShape="1">
            <a:gsLst>
              <a:gs pos="0">
                <a:srgbClr val="005276"/>
              </a:gs>
              <a:gs pos="50000">
                <a:srgbClr val="007FAA"/>
              </a:gs>
              <a:gs pos="100000">
                <a:srgbClr val="38EF7D"/>
              </a:gs>
            </a:gsLst>
            <a:lin ang="0" scaled="1"/>
            <a:tileRect/>
          </a:gra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1F3F3"/>
              </a:solidFill>
              <a:effectLst/>
              <a:uLnTx/>
              <a:uFillTx/>
              <a:latin typeface="Amazon Ember Display"/>
              <a:ea typeface="+mn-ea"/>
              <a:cs typeface="+mn-cs"/>
            </a:endParaRPr>
          </a:p>
        </p:txBody>
      </p:sp>
      <p:sp>
        <p:nvSpPr>
          <p:cNvPr id="118" name="Rectangle 117">
            <a:extLst>
              <a:ext uri="{FF2B5EF4-FFF2-40B4-BE49-F238E27FC236}">
                <a16:creationId xmlns:a16="http://schemas.microsoft.com/office/drawing/2014/main" id="{36C218DE-B004-E479-E216-443A180B258C}"/>
              </a:ext>
            </a:extLst>
          </p:cNvPr>
          <p:cNvSpPr/>
          <p:nvPr/>
        </p:nvSpPr>
        <p:spPr>
          <a:xfrm>
            <a:off x="2767573" y="2105111"/>
            <a:ext cx="3650674" cy="2276919"/>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232F3E"/>
              </a:solidFill>
              <a:effectLst/>
              <a:uLnTx/>
              <a:uFillTx/>
              <a:latin typeface="Amazon Ember Display"/>
              <a:ea typeface="+mn-ea"/>
              <a:cs typeface="+mn-cs"/>
            </a:endParaRPr>
          </a:p>
        </p:txBody>
      </p:sp>
      <p:sp>
        <p:nvSpPr>
          <p:cNvPr id="119" name="Rectangle 118">
            <a:extLst>
              <a:ext uri="{FF2B5EF4-FFF2-40B4-BE49-F238E27FC236}">
                <a16:creationId xmlns:a16="http://schemas.microsoft.com/office/drawing/2014/main" id="{265DB38D-9489-733F-A231-4961F04AE9A6}"/>
              </a:ext>
            </a:extLst>
          </p:cNvPr>
          <p:cNvSpPr/>
          <p:nvPr/>
        </p:nvSpPr>
        <p:spPr>
          <a:xfrm>
            <a:off x="548852" y="1063123"/>
            <a:ext cx="1624850" cy="5226377"/>
          </a:xfrm>
          <a:prstGeom prst="rect">
            <a:avLst/>
          </a:prstGeom>
          <a:solidFill>
            <a:schemeClr val="tx1"/>
          </a:solidFill>
          <a:ln w="12700" cap="flat" cmpd="sng" algn="ctr">
            <a:noFill/>
            <a:prstDash val="solid"/>
            <a:miter lim="800000"/>
          </a:ln>
          <a:effectLst>
            <a:outerShdw blurRad="63500" sx="102000" sy="102000" algn="ctr"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1F3F3"/>
              </a:solidFill>
              <a:effectLst/>
              <a:uLnTx/>
              <a:uFillTx/>
              <a:latin typeface="Amazon Ember Display"/>
              <a:ea typeface="+mn-ea"/>
              <a:cs typeface="+mn-cs"/>
            </a:endParaRPr>
          </a:p>
        </p:txBody>
      </p:sp>
      <p:sp>
        <p:nvSpPr>
          <p:cNvPr id="120" name="TextBox 119">
            <a:extLst>
              <a:ext uri="{FF2B5EF4-FFF2-40B4-BE49-F238E27FC236}">
                <a16:creationId xmlns:a16="http://schemas.microsoft.com/office/drawing/2014/main" id="{70E889B1-A965-691E-BF67-27013C475E64}"/>
              </a:ext>
            </a:extLst>
          </p:cNvPr>
          <p:cNvSpPr txBox="1"/>
          <p:nvPr/>
        </p:nvSpPr>
        <p:spPr>
          <a:xfrm>
            <a:off x="609599" y="2079389"/>
            <a:ext cx="1413921" cy="291444"/>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000" dirty="0">
                <a:solidFill>
                  <a:srgbClr val="232F3E"/>
                </a:solidFill>
                <a:latin typeface="Amazon Ember Display"/>
              </a:rPr>
              <a:t>VPC flow logs, DNS logs EKS audit logs</a:t>
            </a:r>
          </a:p>
        </p:txBody>
      </p:sp>
      <p:sp>
        <p:nvSpPr>
          <p:cNvPr id="121" name="TextBox 120">
            <a:extLst>
              <a:ext uri="{FF2B5EF4-FFF2-40B4-BE49-F238E27FC236}">
                <a16:creationId xmlns:a16="http://schemas.microsoft.com/office/drawing/2014/main" id="{41714A2F-55E0-FE4F-35BD-65C9E47A8281}"/>
              </a:ext>
            </a:extLst>
          </p:cNvPr>
          <p:cNvSpPr txBox="1"/>
          <p:nvPr/>
        </p:nvSpPr>
        <p:spPr>
          <a:xfrm>
            <a:off x="366169" y="3690312"/>
            <a:ext cx="1885657" cy="246005"/>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pPr marL="0" marR="0" lvl="0" indent="0" algn="ctr" defTabSz="685758"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32F3E"/>
                </a:solidFill>
                <a:effectLst/>
                <a:uLnTx/>
                <a:uFillTx/>
                <a:ea typeface="Amazon Ember" panose="020B0603020204020204" pitchFamily="34" charset="0"/>
                <a:cs typeface="Amazon Ember" panose="020B0603020204020204" pitchFamily="34" charset="0"/>
              </a:rPr>
              <a:t>CloudTrail events</a:t>
            </a:r>
          </a:p>
        </p:txBody>
      </p:sp>
      <p:sp>
        <p:nvSpPr>
          <p:cNvPr id="122" name="TextBox 121">
            <a:extLst>
              <a:ext uri="{FF2B5EF4-FFF2-40B4-BE49-F238E27FC236}">
                <a16:creationId xmlns:a16="http://schemas.microsoft.com/office/drawing/2014/main" id="{C4007BD6-DC31-910B-1EF7-35ECE872A3D6}"/>
              </a:ext>
            </a:extLst>
          </p:cNvPr>
          <p:cNvSpPr txBox="1"/>
          <p:nvPr/>
        </p:nvSpPr>
        <p:spPr>
          <a:xfrm>
            <a:off x="609599" y="1206494"/>
            <a:ext cx="1479553" cy="338554"/>
          </a:xfrm>
          <a:prstGeom prst="rect">
            <a:avLst/>
          </a:prstGeom>
          <a:solidFill>
            <a:sysClr val="window" lastClr="FFFFFF"/>
          </a:solidFill>
          <a:ln w="12700" cap="flat" cmpd="sng" algn="ctr">
            <a:noFill/>
            <a:prstDash val="solid"/>
            <a:miter lim="800000"/>
          </a:ln>
          <a:effectLst/>
        </p:spPr>
        <p:txBody>
          <a:bodyPr wrap="square" rtlCol="0">
            <a:spAutoFit/>
          </a:bodyPr>
          <a:lstStyle>
            <a:defPPr>
              <a:defRPr lang="en-US"/>
            </a:defPPr>
            <a:lvl1pPr algn="ctr">
              <a:defRPr sz="2100">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ctr" defTabSz="685758"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232F3E"/>
                </a:solidFill>
                <a:effectLst/>
                <a:uLnTx/>
                <a:uFillTx/>
                <a:latin typeface="Amazon Ember Display"/>
                <a:ea typeface="Amazon Ember" panose="020B0603020204020204" pitchFamily="34" charset="0"/>
                <a:cs typeface="Amazon Ember" panose="020B0603020204020204" pitchFamily="34" charset="0"/>
              </a:rPr>
              <a:t>Data sources</a:t>
            </a:r>
          </a:p>
        </p:txBody>
      </p:sp>
      <p:sp>
        <p:nvSpPr>
          <p:cNvPr id="123" name="TextBox 122">
            <a:extLst>
              <a:ext uri="{FF2B5EF4-FFF2-40B4-BE49-F238E27FC236}">
                <a16:creationId xmlns:a16="http://schemas.microsoft.com/office/drawing/2014/main" id="{E4B39999-7CA0-E82A-2789-14E8F2706AF8}"/>
              </a:ext>
            </a:extLst>
          </p:cNvPr>
          <p:cNvSpPr txBox="1"/>
          <p:nvPr/>
        </p:nvSpPr>
        <p:spPr>
          <a:xfrm>
            <a:off x="366169" y="4425129"/>
            <a:ext cx="1885657" cy="246005"/>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pPr marL="0" marR="0" lvl="0" indent="0" algn="ctr" defTabSz="685758"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32F3E"/>
                </a:solidFill>
                <a:effectLst/>
                <a:uLnTx/>
                <a:uFillTx/>
                <a:ea typeface="Amazon Ember" panose="020B0603020204020204" pitchFamily="34" charset="0"/>
                <a:cs typeface="Amazon Ember" panose="020B0603020204020204" pitchFamily="34" charset="0"/>
              </a:rPr>
              <a:t>S3 data plane events</a:t>
            </a:r>
          </a:p>
        </p:txBody>
      </p:sp>
      <p:sp>
        <p:nvSpPr>
          <p:cNvPr id="124" name="AutoShape 2" descr="AWS Elastic Container Service for Kubernetes Optimization">
            <a:extLst>
              <a:ext uri="{FF2B5EF4-FFF2-40B4-BE49-F238E27FC236}">
                <a16:creationId xmlns:a16="http://schemas.microsoft.com/office/drawing/2014/main" id="{EB623DC4-D15D-6735-595E-A39A8481C6C4}"/>
              </a:ext>
            </a:extLst>
          </p:cNvPr>
          <p:cNvSpPr>
            <a:spLocks noChangeAspect="1" noChangeArrowheads="1"/>
          </p:cNvSpPr>
          <p:nvPr/>
        </p:nvSpPr>
        <p:spPr bwMode="auto">
          <a:xfrm>
            <a:off x="8050760" y="104676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1F3F3"/>
              </a:solidFill>
              <a:effectLst/>
              <a:uLnTx/>
              <a:uFillTx/>
            </a:endParaRPr>
          </a:p>
        </p:txBody>
      </p:sp>
      <p:sp>
        <p:nvSpPr>
          <p:cNvPr id="125" name="TextBox 124">
            <a:extLst>
              <a:ext uri="{FF2B5EF4-FFF2-40B4-BE49-F238E27FC236}">
                <a16:creationId xmlns:a16="http://schemas.microsoft.com/office/drawing/2014/main" id="{4135BEDD-E6CF-463F-F3CB-5AFDD0064513}"/>
              </a:ext>
            </a:extLst>
          </p:cNvPr>
          <p:cNvSpPr txBox="1"/>
          <p:nvPr/>
        </p:nvSpPr>
        <p:spPr>
          <a:xfrm>
            <a:off x="593537" y="5612976"/>
            <a:ext cx="1511675" cy="275318"/>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pPr marL="0" marR="0" lvl="0" indent="0" algn="ctr" defTabSz="685758"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32F3E"/>
                </a:solidFill>
                <a:effectLst/>
                <a:uLnTx/>
                <a:uFillTx/>
                <a:ea typeface="Amazon Ember" panose="020B0603020204020204" pitchFamily="34" charset="0"/>
                <a:cs typeface="Amazon Ember" panose="020B0603020204020204" pitchFamily="34" charset="0"/>
              </a:rPr>
              <a:t>Runtime activity in Amazon EKS, and Amazon ECS (AWS Fargate and Amazon EC2)</a:t>
            </a:r>
          </a:p>
        </p:txBody>
      </p:sp>
      <p:sp>
        <p:nvSpPr>
          <p:cNvPr id="126" name="TextBox 125">
            <a:extLst>
              <a:ext uri="{FF2B5EF4-FFF2-40B4-BE49-F238E27FC236}">
                <a16:creationId xmlns:a16="http://schemas.microsoft.com/office/drawing/2014/main" id="{B71691A8-7C40-1152-4EED-741FCA17CD0C}"/>
              </a:ext>
            </a:extLst>
          </p:cNvPr>
          <p:cNvSpPr txBox="1"/>
          <p:nvPr/>
        </p:nvSpPr>
        <p:spPr>
          <a:xfrm>
            <a:off x="2767573" y="2267760"/>
            <a:ext cx="3650675" cy="338554"/>
          </a:xfrm>
          <a:prstGeom prst="rect">
            <a:avLst/>
          </a:prstGeom>
          <a:noFill/>
          <a:ln w="12700" cap="flat" cmpd="sng" algn="ctr">
            <a:noFill/>
            <a:prstDash val="solid"/>
            <a:miter lim="800000"/>
          </a:ln>
          <a:effectLst/>
        </p:spPr>
        <p:txBody>
          <a:bodyPr wrap="square" rtlCol="0">
            <a:spAutoFit/>
          </a:bodyPr>
          <a:lstStyle>
            <a:defPPr>
              <a:defRPr lang="en-US"/>
            </a:defPPr>
            <a:lvl1pPr algn="ctr">
              <a:defRPr sz="2100">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ctr" defTabSz="685758"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232F3E"/>
                </a:solidFill>
                <a:effectLst/>
                <a:uLnTx/>
                <a:uFillTx/>
                <a:latin typeface="Amazon Ember Display"/>
                <a:ea typeface="Amazon Ember" panose="020B0603020204020204" pitchFamily="34" charset="0"/>
                <a:cs typeface="Amazon Ember" panose="020B0603020204020204" pitchFamily="34" charset="0"/>
              </a:rPr>
              <a:t>Security analytics</a:t>
            </a:r>
          </a:p>
        </p:txBody>
      </p:sp>
      <p:sp>
        <p:nvSpPr>
          <p:cNvPr id="127" name="TextBox 126">
            <a:extLst>
              <a:ext uri="{FF2B5EF4-FFF2-40B4-BE49-F238E27FC236}">
                <a16:creationId xmlns:a16="http://schemas.microsoft.com/office/drawing/2014/main" id="{3677F398-EB19-371D-8122-45F7DCE37D50}"/>
              </a:ext>
            </a:extLst>
          </p:cNvPr>
          <p:cNvSpPr txBox="1"/>
          <p:nvPr/>
        </p:nvSpPr>
        <p:spPr>
          <a:xfrm>
            <a:off x="3037927" y="2692716"/>
            <a:ext cx="794976" cy="523220"/>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32F3E"/>
                </a:solidFill>
                <a:effectLst/>
                <a:uLnTx/>
                <a:uFillTx/>
              </a:rPr>
              <a:t>Machine </a:t>
            </a:r>
            <a:br>
              <a:rPr kumimoji="0" lang="en-US" sz="1400" b="0" i="0" u="none" strike="noStrike" kern="0" cap="none" spc="0" normalizeH="0" baseline="0" noProof="0" dirty="0">
                <a:ln>
                  <a:noFill/>
                </a:ln>
                <a:solidFill>
                  <a:srgbClr val="232F3E"/>
                </a:solidFill>
                <a:effectLst/>
                <a:uLnTx/>
                <a:uFillTx/>
              </a:rPr>
            </a:br>
            <a:r>
              <a:rPr kumimoji="0" lang="en-US" sz="1400" b="0" i="0" u="none" strike="noStrike" kern="0" cap="none" spc="0" normalizeH="0" baseline="0" noProof="0" dirty="0">
                <a:ln>
                  <a:noFill/>
                </a:ln>
                <a:solidFill>
                  <a:srgbClr val="232F3E"/>
                </a:solidFill>
                <a:effectLst/>
                <a:uLnTx/>
                <a:uFillTx/>
              </a:rPr>
              <a:t>learning</a:t>
            </a:r>
          </a:p>
        </p:txBody>
      </p:sp>
      <p:sp>
        <p:nvSpPr>
          <p:cNvPr id="128" name="TextBox 127">
            <a:extLst>
              <a:ext uri="{FF2B5EF4-FFF2-40B4-BE49-F238E27FC236}">
                <a16:creationId xmlns:a16="http://schemas.microsoft.com/office/drawing/2014/main" id="{CE0159C0-7B88-A0B0-6C41-31393534BC41}"/>
              </a:ext>
            </a:extLst>
          </p:cNvPr>
          <p:cNvSpPr txBox="1"/>
          <p:nvPr/>
        </p:nvSpPr>
        <p:spPr>
          <a:xfrm>
            <a:off x="4118622" y="2699560"/>
            <a:ext cx="991108" cy="523220"/>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32F3E"/>
                </a:solidFill>
                <a:effectLst/>
                <a:uLnTx/>
                <a:uFillTx/>
              </a:rPr>
              <a:t>Threat intelligence</a:t>
            </a:r>
          </a:p>
        </p:txBody>
      </p:sp>
      <p:sp>
        <p:nvSpPr>
          <p:cNvPr id="129" name="TextBox 128">
            <a:extLst>
              <a:ext uri="{FF2B5EF4-FFF2-40B4-BE49-F238E27FC236}">
                <a16:creationId xmlns:a16="http://schemas.microsoft.com/office/drawing/2014/main" id="{BCF103CD-7DE5-1502-24EB-91015AA4CA59}"/>
              </a:ext>
            </a:extLst>
          </p:cNvPr>
          <p:cNvSpPr txBox="1"/>
          <p:nvPr/>
        </p:nvSpPr>
        <p:spPr>
          <a:xfrm>
            <a:off x="5273616" y="2715179"/>
            <a:ext cx="991108" cy="523220"/>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32F3E"/>
                </a:solidFill>
                <a:effectLst/>
                <a:uLnTx/>
                <a:uFillTx/>
              </a:rPr>
              <a:t>Continuous learning</a:t>
            </a:r>
          </a:p>
        </p:txBody>
      </p:sp>
      <p:sp>
        <p:nvSpPr>
          <p:cNvPr id="130" name="TextBox 129">
            <a:extLst>
              <a:ext uri="{FF2B5EF4-FFF2-40B4-BE49-F238E27FC236}">
                <a16:creationId xmlns:a16="http://schemas.microsoft.com/office/drawing/2014/main" id="{6D2DF25F-ACBA-4C18-E1EB-FBBE163D9B4A}"/>
              </a:ext>
            </a:extLst>
          </p:cNvPr>
          <p:cNvSpPr txBox="1"/>
          <p:nvPr/>
        </p:nvSpPr>
        <p:spPr>
          <a:xfrm>
            <a:off x="7026465" y="2267760"/>
            <a:ext cx="2562807" cy="338554"/>
          </a:xfrm>
          <a:prstGeom prst="rect">
            <a:avLst/>
          </a:prstGeom>
          <a:noFill/>
          <a:ln w="12700" cap="flat" cmpd="sng" algn="ctr">
            <a:noFill/>
            <a:prstDash val="solid"/>
            <a:miter lim="800000"/>
          </a:ln>
          <a:effectLst/>
        </p:spPr>
        <p:txBody>
          <a:bodyPr wrap="square" rtlCol="0">
            <a:spAutoFit/>
          </a:bodyPr>
          <a:lstStyle>
            <a:defPPr>
              <a:defRPr lang="en-US"/>
            </a:defPPr>
            <a:lvl1pPr algn="ctr">
              <a:defRPr sz="2100">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ctr" defTabSz="685758"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232F3E"/>
                </a:solidFill>
                <a:effectLst/>
                <a:uLnTx/>
                <a:uFillTx/>
                <a:latin typeface="Amazon Ember Display"/>
                <a:ea typeface="Amazon Ember" panose="020B0603020204020204" pitchFamily="34" charset="0"/>
                <a:cs typeface="Amazon Ember" panose="020B0603020204020204" pitchFamily="34" charset="0"/>
              </a:rPr>
              <a:t>Security findings</a:t>
            </a:r>
          </a:p>
        </p:txBody>
      </p:sp>
      <p:sp>
        <p:nvSpPr>
          <p:cNvPr id="131" name="TextBox 130">
            <a:extLst>
              <a:ext uri="{FF2B5EF4-FFF2-40B4-BE49-F238E27FC236}">
                <a16:creationId xmlns:a16="http://schemas.microsoft.com/office/drawing/2014/main" id="{086C552D-5D17-0616-F91D-1423BA46924D}"/>
              </a:ext>
            </a:extLst>
          </p:cNvPr>
          <p:cNvSpPr txBox="1"/>
          <p:nvPr/>
        </p:nvSpPr>
        <p:spPr>
          <a:xfrm>
            <a:off x="8270233" y="2788883"/>
            <a:ext cx="991108" cy="307777"/>
          </a:xfrm>
          <a:prstGeom prst="rect">
            <a:avLst/>
          </a:prstGeom>
          <a:noFill/>
        </p:spPr>
        <p:txBody>
          <a:bodyPr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32F3E"/>
                </a:solidFill>
                <a:effectLst/>
                <a:uLnTx/>
                <a:uFillTx/>
              </a:rPr>
              <a:t>Actionable</a:t>
            </a:r>
          </a:p>
        </p:txBody>
      </p:sp>
      <p:sp>
        <p:nvSpPr>
          <p:cNvPr id="132" name="TextBox 131">
            <a:extLst>
              <a:ext uri="{FF2B5EF4-FFF2-40B4-BE49-F238E27FC236}">
                <a16:creationId xmlns:a16="http://schemas.microsoft.com/office/drawing/2014/main" id="{4E751D80-E4A8-6B41-2AD4-9C8A4D5D9678}"/>
              </a:ext>
            </a:extLst>
          </p:cNvPr>
          <p:cNvSpPr txBox="1"/>
          <p:nvPr/>
        </p:nvSpPr>
        <p:spPr>
          <a:xfrm>
            <a:off x="8270233" y="3251272"/>
            <a:ext cx="991108" cy="307777"/>
          </a:xfrm>
          <a:prstGeom prst="rect">
            <a:avLst/>
          </a:prstGeom>
          <a:noFill/>
        </p:spPr>
        <p:txBody>
          <a:bodyPr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32F3E"/>
                </a:solidFill>
                <a:effectLst/>
                <a:uLnTx/>
                <a:uFillTx/>
              </a:rPr>
              <a:t>Accurate</a:t>
            </a:r>
          </a:p>
        </p:txBody>
      </p:sp>
      <p:sp>
        <p:nvSpPr>
          <p:cNvPr id="133" name="TextBox 132">
            <a:extLst>
              <a:ext uri="{FF2B5EF4-FFF2-40B4-BE49-F238E27FC236}">
                <a16:creationId xmlns:a16="http://schemas.microsoft.com/office/drawing/2014/main" id="{CAE9F100-D583-5FF8-325C-87D17D17211D}"/>
              </a:ext>
            </a:extLst>
          </p:cNvPr>
          <p:cNvSpPr txBox="1"/>
          <p:nvPr/>
        </p:nvSpPr>
        <p:spPr>
          <a:xfrm>
            <a:off x="8270233" y="3713661"/>
            <a:ext cx="991108" cy="307777"/>
          </a:xfrm>
          <a:prstGeom prst="rect">
            <a:avLst/>
          </a:prstGeom>
          <a:noFill/>
        </p:spPr>
        <p:txBody>
          <a:bodyPr wrap="square" lIns="0" r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32F3E"/>
                </a:solidFill>
                <a:effectLst/>
                <a:uLnTx/>
                <a:uFillTx/>
              </a:rPr>
              <a:t>Contextual</a:t>
            </a:r>
          </a:p>
        </p:txBody>
      </p:sp>
      <p:sp>
        <p:nvSpPr>
          <p:cNvPr id="134" name="TextBox 133">
            <a:extLst>
              <a:ext uri="{FF2B5EF4-FFF2-40B4-BE49-F238E27FC236}">
                <a16:creationId xmlns:a16="http://schemas.microsoft.com/office/drawing/2014/main" id="{72086E72-E443-A3D2-D3A4-C544D9331713}"/>
              </a:ext>
            </a:extLst>
          </p:cNvPr>
          <p:cNvSpPr txBox="1"/>
          <p:nvPr/>
        </p:nvSpPr>
        <p:spPr>
          <a:xfrm>
            <a:off x="10185003" y="1203297"/>
            <a:ext cx="1608991" cy="338554"/>
          </a:xfrm>
          <a:prstGeom prst="rect">
            <a:avLst/>
          </a:prstGeom>
          <a:noFill/>
          <a:ln w="12700" cap="flat" cmpd="sng" algn="ctr">
            <a:noFill/>
            <a:prstDash val="solid"/>
            <a:miter lim="800000"/>
          </a:ln>
          <a:effectLst/>
        </p:spPr>
        <p:txBody>
          <a:bodyPr wrap="square" rtlCol="0">
            <a:spAutoFit/>
          </a:bodyPr>
          <a:lstStyle>
            <a:defPPr>
              <a:defRPr lang="en-US"/>
            </a:defPPr>
            <a:lvl1pPr algn="ctr">
              <a:defRPr sz="2100">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ctr" defTabSz="685758"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232F3E"/>
                </a:solidFill>
                <a:effectLst/>
                <a:uLnTx/>
                <a:uFillTx/>
                <a:latin typeface="Amazon Ember Display"/>
                <a:ea typeface="Amazon Ember" panose="020B0603020204020204" pitchFamily="34" charset="0"/>
                <a:cs typeface="Amazon Ember" panose="020B0603020204020204" pitchFamily="34" charset="0"/>
              </a:rPr>
              <a:t>Integration</a:t>
            </a:r>
          </a:p>
        </p:txBody>
      </p:sp>
      <p:pic>
        <p:nvPicPr>
          <p:cNvPr id="135" name="Graphic 134">
            <a:extLst>
              <a:ext uri="{FF2B5EF4-FFF2-40B4-BE49-F238E27FC236}">
                <a16:creationId xmlns:a16="http://schemas.microsoft.com/office/drawing/2014/main" id="{B60552B3-22FD-020F-9C0D-7748BDEFD9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0127" y="3468228"/>
            <a:ext cx="411480" cy="411480"/>
          </a:xfrm>
          <a:prstGeom prst="rect">
            <a:avLst/>
          </a:prstGeom>
        </p:spPr>
      </p:pic>
      <p:sp>
        <p:nvSpPr>
          <p:cNvPr id="136" name="TextBox 135">
            <a:extLst>
              <a:ext uri="{FF2B5EF4-FFF2-40B4-BE49-F238E27FC236}">
                <a16:creationId xmlns:a16="http://schemas.microsoft.com/office/drawing/2014/main" id="{1F94BC81-845E-A490-12DD-597AEB82A8FC}"/>
              </a:ext>
            </a:extLst>
          </p:cNvPr>
          <p:cNvSpPr txBox="1"/>
          <p:nvPr/>
        </p:nvSpPr>
        <p:spPr>
          <a:xfrm>
            <a:off x="10343340" y="3906154"/>
            <a:ext cx="1309131" cy="400110"/>
          </a:xfrm>
          <a:prstGeom prst="rect">
            <a:avLst/>
          </a:prstGeom>
          <a:noFill/>
        </p:spPr>
        <p:txBody>
          <a:bodyPr wrap="square" rtlCol="0">
            <a:spAutoFit/>
          </a:bodyP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32F3E"/>
                </a:solidFill>
                <a:effectLst/>
                <a:uLnTx/>
                <a:uFillTx/>
              </a:rPr>
              <a:t>Amazon </a:t>
            </a:r>
            <a:r>
              <a:rPr kumimoji="0" lang="en-US" sz="1000" b="0" i="0" u="none" strike="noStrike" kern="0" cap="none" spc="0" normalizeH="0" baseline="0" noProof="0" dirty="0" err="1">
                <a:ln>
                  <a:noFill/>
                </a:ln>
                <a:solidFill>
                  <a:srgbClr val="232F3E"/>
                </a:solidFill>
                <a:effectLst/>
                <a:uLnTx/>
                <a:uFillTx/>
              </a:rPr>
              <a:t>EventBridge</a:t>
            </a:r>
            <a:endParaRPr kumimoji="0" lang="en-US" sz="1000" b="0" i="0" u="none" strike="noStrike" kern="0" cap="none" spc="0" normalizeH="0" baseline="0" noProof="0" dirty="0">
              <a:ln>
                <a:noFill/>
              </a:ln>
              <a:solidFill>
                <a:srgbClr val="232F3E"/>
              </a:solidFill>
              <a:effectLst/>
              <a:uLnTx/>
              <a:uFillTx/>
            </a:endParaRPr>
          </a:p>
        </p:txBody>
      </p:sp>
      <p:pic>
        <p:nvPicPr>
          <p:cNvPr id="137" name="Picture 136">
            <a:extLst>
              <a:ext uri="{FF2B5EF4-FFF2-40B4-BE49-F238E27FC236}">
                <a16:creationId xmlns:a16="http://schemas.microsoft.com/office/drawing/2014/main" id="{F6BAF2EF-D21D-5984-E439-4CBECAE3F72A}"/>
              </a:ext>
            </a:extLst>
          </p:cNvPr>
          <p:cNvPicPr>
            <a:picLocks/>
          </p:cNvPicPr>
          <p:nvPr/>
        </p:nvPicPr>
        <p:blipFill>
          <a:blip r:embed="rId5"/>
          <a:stretch>
            <a:fillRect/>
          </a:stretch>
        </p:blipFill>
        <p:spPr>
          <a:xfrm>
            <a:off x="10790127" y="2579864"/>
            <a:ext cx="411480" cy="411480"/>
          </a:xfrm>
          <a:prstGeom prst="rect">
            <a:avLst/>
          </a:prstGeom>
        </p:spPr>
      </p:pic>
      <p:sp>
        <p:nvSpPr>
          <p:cNvPr id="138" name="TextBox 137">
            <a:extLst>
              <a:ext uri="{FF2B5EF4-FFF2-40B4-BE49-F238E27FC236}">
                <a16:creationId xmlns:a16="http://schemas.microsoft.com/office/drawing/2014/main" id="{CC5A1AF4-F011-86C0-8DFB-984D9E3E7BD1}"/>
              </a:ext>
            </a:extLst>
          </p:cNvPr>
          <p:cNvSpPr txBox="1"/>
          <p:nvPr/>
        </p:nvSpPr>
        <p:spPr>
          <a:xfrm>
            <a:off x="10044488" y="2948054"/>
            <a:ext cx="1902758" cy="400110"/>
          </a:xfrm>
          <a:prstGeom prst="rect">
            <a:avLst/>
          </a:prstGeom>
          <a:noFill/>
        </p:spPr>
        <p:txBody>
          <a:bodyPr wrap="square" rtlCol="0">
            <a:spAutoFit/>
          </a:bodyP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32F3E"/>
                </a:solidFill>
                <a:effectLst/>
                <a:uLnTx/>
                <a:uFillTx/>
              </a:rPr>
              <a:t>AWS </a:t>
            </a:r>
          </a:p>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32F3E"/>
                </a:solidFill>
                <a:effectLst/>
                <a:uLnTx/>
                <a:uFillTx/>
              </a:rPr>
              <a:t>Security Hub</a:t>
            </a:r>
          </a:p>
        </p:txBody>
      </p:sp>
      <p:pic>
        <p:nvPicPr>
          <p:cNvPr id="139" name="Picture 138">
            <a:extLst>
              <a:ext uri="{FF2B5EF4-FFF2-40B4-BE49-F238E27FC236}">
                <a16:creationId xmlns:a16="http://schemas.microsoft.com/office/drawing/2014/main" id="{F1709D81-B8A2-67F0-0FBC-ED5B67011142}"/>
              </a:ext>
            </a:extLst>
          </p:cNvPr>
          <p:cNvPicPr>
            <a:picLocks/>
          </p:cNvPicPr>
          <p:nvPr/>
        </p:nvPicPr>
        <p:blipFill>
          <a:blip r:embed="rId6"/>
          <a:stretch>
            <a:fillRect/>
          </a:stretch>
        </p:blipFill>
        <p:spPr>
          <a:xfrm>
            <a:off x="10790127" y="1667647"/>
            <a:ext cx="411480" cy="411480"/>
          </a:xfrm>
          <a:prstGeom prst="rect">
            <a:avLst/>
          </a:prstGeom>
        </p:spPr>
      </p:pic>
      <p:sp>
        <p:nvSpPr>
          <p:cNvPr id="140" name="TextBox 139">
            <a:extLst>
              <a:ext uri="{FF2B5EF4-FFF2-40B4-BE49-F238E27FC236}">
                <a16:creationId xmlns:a16="http://schemas.microsoft.com/office/drawing/2014/main" id="{18ABAFE2-AF6E-D708-46DE-6FEF69F814D2}"/>
              </a:ext>
            </a:extLst>
          </p:cNvPr>
          <p:cNvSpPr txBox="1"/>
          <p:nvPr/>
        </p:nvSpPr>
        <p:spPr>
          <a:xfrm>
            <a:off x="10044488" y="2059690"/>
            <a:ext cx="1902758" cy="400110"/>
          </a:xfrm>
          <a:prstGeom prst="rect">
            <a:avLst/>
          </a:prstGeom>
          <a:noFill/>
        </p:spPr>
        <p:txBody>
          <a:bodyPr wrap="square" rtlCol="0">
            <a:spAutoFit/>
          </a:bodyP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32F3E"/>
                </a:solidFill>
                <a:effectLst/>
                <a:uLnTx/>
                <a:uFillTx/>
              </a:rPr>
              <a:t>Amazon </a:t>
            </a:r>
          </a:p>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32F3E"/>
                </a:solidFill>
                <a:effectLst/>
                <a:uLnTx/>
                <a:uFillTx/>
              </a:rPr>
              <a:t>Detective</a:t>
            </a:r>
          </a:p>
        </p:txBody>
      </p:sp>
      <p:cxnSp>
        <p:nvCxnSpPr>
          <p:cNvPr id="141" name="Straight Arrow Connector 140">
            <a:extLst>
              <a:ext uri="{FF2B5EF4-FFF2-40B4-BE49-F238E27FC236}">
                <a16:creationId xmlns:a16="http://schemas.microsoft.com/office/drawing/2014/main" id="{0187B556-C398-C0C7-F07D-A293E80A500C}"/>
              </a:ext>
            </a:extLst>
          </p:cNvPr>
          <p:cNvCxnSpPr>
            <a:cxnSpLocks/>
          </p:cNvCxnSpPr>
          <p:nvPr/>
        </p:nvCxnSpPr>
        <p:spPr>
          <a:xfrm>
            <a:off x="10995867" y="4304806"/>
            <a:ext cx="0" cy="384225"/>
          </a:xfrm>
          <a:prstGeom prst="straightConnector1">
            <a:avLst/>
          </a:prstGeom>
          <a:noFill/>
          <a:ln w="12700" cap="flat" cmpd="sng" algn="ctr">
            <a:solidFill>
              <a:schemeClr val="accent1"/>
            </a:solidFill>
            <a:prstDash val="solid"/>
            <a:miter lim="800000"/>
            <a:headEnd type="none" w="med" len="sm"/>
            <a:tailEnd type="triangle"/>
          </a:ln>
          <a:effectLst/>
        </p:spPr>
      </p:cxnSp>
      <p:sp>
        <p:nvSpPr>
          <p:cNvPr id="143" name="TextBox 142">
            <a:extLst>
              <a:ext uri="{FF2B5EF4-FFF2-40B4-BE49-F238E27FC236}">
                <a16:creationId xmlns:a16="http://schemas.microsoft.com/office/drawing/2014/main" id="{DF12CCEE-BC06-E2C8-FEA2-D70B4B9E002A}"/>
              </a:ext>
            </a:extLst>
          </p:cNvPr>
          <p:cNvSpPr txBox="1"/>
          <p:nvPr/>
        </p:nvSpPr>
        <p:spPr>
          <a:xfrm>
            <a:off x="366169" y="2955981"/>
            <a:ext cx="1885657" cy="246005"/>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pPr marL="0" marR="0" lvl="0" indent="0" algn="ctr" defTabSz="685758"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32F3E"/>
                </a:solidFill>
                <a:effectLst/>
                <a:uLnTx/>
                <a:uFillTx/>
                <a:ea typeface="Amazon Ember" panose="020B0603020204020204" pitchFamily="34" charset="0"/>
                <a:cs typeface="Amazon Ember" panose="020B0603020204020204" pitchFamily="34" charset="0"/>
              </a:rPr>
              <a:t>Login events</a:t>
            </a:r>
          </a:p>
        </p:txBody>
      </p:sp>
      <p:sp>
        <p:nvSpPr>
          <p:cNvPr id="144" name="Rectangle 143">
            <a:extLst>
              <a:ext uri="{FF2B5EF4-FFF2-40B4-BE49-F238E27FC236}">
                <a16:creationId xmlns:a16="http://schemas.microsoft.com/office/drawing/2014/main" id="{686390DB-D508-20F9-02C9-A33648AF1B99}"/>
              </a:ext>
            </a:extLst>
          </p:cNvPr>
          <p:cNvSpPr/>
          <p:nvPr/>
        </p:nvSpPr>
        <p:spPr>
          <a:xfrm>
            <a:off x="546070" y="1023534"/>
            <a:ext cx="1642899" cy="151014"/>
          </a:xfrm>
          <a:prstGeom prst="rect">
            <a:avLst/>
          </a:prstGeom>
          <a:gradFill flip="none" rotWithShape="1">
            <a:gsLst>
              <a:gs pos="0">
                <a:srgbClr val="005276"/>
              </a:gs>
              <a:gs pos="50000">
                <a:srgbClr val="007FAA"/>
              </a:gs>
              <a:gs pos="100000">
                <a:srgbClr val="38EF7D"/>
              </a:gs>
            </a:gsLst>
            <a:lin ang="0" scaled="1"/>
            <a:tileRect/>
          </a:gra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1F3F3"/>
              </a:solidFill>
              <a:effectLst/>
              <a:uLnTx/>
              <a:uFillTx/>
              <a:latin typeface="Amazon Ember Display"/>
              <a:ea typeface="+mn-ea"/>
              <a:cs typeface="+mn-cs"/>
            </a:endParaRPr>
          </a:p>
        </p:txBody>
      </p:sp>
      <p:pic>
        <p:nvPicPr>
          <p:cNvPr id="145" name="Picture 144">
            <a:extLst>
              <a:ext uri="{FF2B5EF4-FFF2-40B4-BE49-F238E27FC236}">
                <a16:creationId xmlns:a16="http://schemas.microsoft.com/office/drawing/2014/main" id="{B42E04DD-DA57-585F-832D-D11C94105589}"/>
              </a:ext>
            </a:extLst>
          </p:cNvPr>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1090552" y="2493882"/>
            <a:ext cx="436890" cy="436890"/>
          </a:xfrm>
          <a:prstGeom prst="rect">
            <a:avLst/>
          </a:prstGeom>
        </p:spPr>
      </p:pic>
      <p:pic>
        <p:nvPicPr>
          <p:cNvPr id="146" name="Picture 145">
            <a:extLst>
              <a:ext uri="{FF2B5EF4-FFF2-40B4-BE49-F238E27FC236}">
                <a16:creationId xmlns:a16="http://schemas.microsoft.com/office/drawing/2014/main" id="{79C0D8B9-D6FD-B3E6-DCA1-32CFC9E302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677" y="3205114"/>
            <a:ext cx="548640" cy="548640"/>
          </a:xfrm>
          <a:prstGeom prst="rect">
            <a:avLst/>
          </a:prstGeom>
        </p:spPr>
      </p:pic>
      <p:pic>
        <p:nvPicPr>
          <p:cNvPr id="147" name="Picture 146">
            <a:extLst>
              <a:ext uri="{FF2B5EF4-FFF2-40B4-BE49-F238E27FC236}">
                <a16:creationId xmlns:a16="http://schemas.microsoft.com/office/drawing/2014/main" id="{9F4CE524-6744-2D1F-6E2B-9862A9721D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5057" y="3884716"/>
            <a:ext cx="607880" cy="607880"/>
          </a:xfrm>
          <a:prstGeom prst="rect">
            <a:avLst/>
          </a:prstGeom>
        </p:spPr>
      </p:pic>
      <p:pic>
        <p:nvPicPr>
          <p:cNvPr id="148" name="Picture 147">
            <a:extLst>
              <a:ext uri="{FF2B5EF4-FFF2-40B4-BE49-F238E27FC236}">
                <a16:creationId xmlns:a16="http://schemas.microsoft.com/office/drawing/2014/main" id="{01BFF98C-3908-0024-5439-AEBAF61346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55835" y="1576995"/>
            <a:ext cx="467686" cy="467686"/>
          </a:xfrm>
          <a:prstGeom prst="rect">
            <a:avLst/>
          </a:prstGeom>
        </p:spPr>
      </p:pic>
      <p:pic>
        <p:nvPicPr>
          <p:cNvPr id="149" name="Picture 148">
            <a:extLst>
              <a:ext uri="{FF2B5EF4-FFF2-40B4-BE49-F238E27FC236}">
                <a16:creationId xmlns:a16="http://schemas.microsoft.com/office/drawing/2014/main" id="{7AC8A857-0F8F-B804-8FB9-E11FB4514523}"/>
              </a:ext>
            </a:extLst>
          </p:cNvPr>
          <p:cNvPicPr>
            <a:picLocks noChangeAspect="1"/>
          </p:cNvPicPr>
          <p:nvPr/>
        </p:nvPicPr>
        <p:blipFill>
          <a:blip r:embed="rId11">
            <a:biLevel thresh="75000"/>
            <a:extLst>
              <a:ext uri="{28A0092B-C50C-407E-A947-70E740481C1C}">
                <a14:useLocalDpi xmlns:a14="http://schemas.microsoft.com/office/drawing/2010/main" val="0"/>
              </a:ext>
            </a:extLst>
          </a:blip>
          <a:stretch>
            <a:fillRect/>
          </a:stretch>
        </p:blipFill>
        <p:spPr>
          <a:xfrm>
            <a:off x="611438" y="1582321"/>
            <a:ext cx="457200" cy="457200"/>
          </a:xfrm>
          <a:prstGeom prst="rect">
            <a:avLst/>
          </a:prstGeom>
        </p:spPr>
      </p:pic>
      <p:sp>
        <p:nvSpPr>
          <p:cNvPr id="150" name="Freeform 33">
            <a:extLst>
              <a:ext uri="{FF2B5EF4-FFF2-40B4-BE49-F238E27FC236}">
                <a16:creationId xmlns:a16="http://schemas.microsoft.com/office/drawing/2014/main" id="{6258FFDA-FB3C-B523-3D9A-A9C9AAA500FE}"/>
              </a:ext>
            </a:extLst>
          </p:cNvPr>
          <p:cNvSpPr/>
          <p:nvPr/>
        </p:nvSpPr>
        <p:spPr>
          <a:xfrm>
            <a:off x="2286485" y="1478111"/>
            <a:ext cx="255130" cy="4586265"/>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32F3E"/>
              </a:solidFill>
              <a:effectLst/>
              <a:uLnTx/>
              <a:uFillTx/>
              <a:latin typeface="Amazon Ember Display"/>
              <a:ea typeface="+mn-ea"/>
              <a:cs typeface="+mn-cs"/>
            </a:endParaRPr>
          </a:p>
        </p:txBody>
      </p:sp>
      <p:cxnSp>
        <p:nvCxnSpPr>
          <p:cNvPr id="151" name="Straight Arrow Connector 150">
            <a:extLst>
              <a:ext uri="{FF2B5EF4-FFF2-40B4-BE49-F238E27FC236}">
                <a16:creationId xmlns:a16="http://schemas.microsoft.com/office/drawing/2014/main" id="{6167EFD5-3CB4-1E2A-E178-90039D47706A}"/>
              </a:ext>
            </a:extLst>
          </p:cNvPr>
          <p:cNvCxnSpPr>
            <a:cxnSpLocks/>
          </p:cNvCxnSpPr>
          <p:nvPr/>
        </p:nvCxnSpPr>
        <p:spPr>
          <a:xfrm>
            <a:off x="2540276" y="3764549"/>
            <a:ext cx="159728" cy="0"/>
          </a:xfrm>
          <a:prstGeom prst="straightConnector1">
            <a:avLst/>
          </a:prstGeom>
          <a:noFill/>
          <a:ln w="12700" cap="flat" cmpd="sng" algn="ctr">
            <a:solidFill>
              <a:schemeClr val="accent1"/>
            </a:solidFill>
            <a:prstDash val="solid"/>
            <a:miter lim="800000"/>
            <a:headEnd type="none" w="med" len="sm"/>
            <a:tailEnd type="triangle" w="med" len="med"/>
          </a:ln>
          <a:effectLst/>
        </p:spPr>
      </p:cxnSp>
      <p:sp>
        <p:nvSpPr>
          <p:cNvPr id="152" name="Rectangle 151">
            <a:extLst>
              <a:ext uri="{FF2B5EF4-FFF2-40B4-BE49-F238E27FC236}">
                <a16:creationId xmlns:a16="http://schemas.microsoft.com/office/drawing/2014/main" id="{A58B1D73-1221-17D0-5FD3-F56273DD0EB6}"/>
              </a:ext>
            </a:extLst>
          </p:cNvPr>
          <p:cNvSpPr/>
          <p:nvPr/>
        </p:nvSpPr>
        <p:spPr>
          <a:xfrm>
            <a:off x="2767573" y="2095649"/>
            <a:ext cx="3657600" cy="155448"/>
          </a:xfrm>
          <a:prstGeom prst="rect">
            <a:avLst/>
          </a:prstGeom>
          <a:gradFill flip="none" rotWithShape="1">
            <a:gsLst>
              <a:gs pos="0">
                <a:srgbClr val="005276"/>
              </a:gs>
              <a:gs pos="50000">
                <a:srgbClr val="007FAA"/>
              </a:gs>
              <a:gs pos="100000">
                <a:srgbClr val="38EF7D"/>
              </a:gs>
            </a:gsLst>
            <a:lin ang="0" scaled="1"/>
            <a:tileRect/>
          </a:gra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a:ln>
                <a:noFill/>
              </a:ln>
              <a:solidFill>
                <a:srgbClr val="F1F3F3"/>
              </a:solidFill>
              <a:effectLst/>
              <a:uLnTx/>
              <a:uFillTx/>
              <a:latin typeface="Amazon Ember Display"/>
              <a:ea typeface="+mn-ea"/>
              <a:cs typeface="+mn-cs"/>
            </a:endParaRPr>
          </a:p>
        </p:txBody>
      </p:sp>
      <p:sp>
        <p:nvSpPr>
          <p:cNvPr id="153" name="Freeform 33">
            <a:extLst>
              <a:ext uri="{FF2B5EF4-FFF2-40B4-BE49-F238E27FC236}">
                <a16:creationId xmlns:a16="http://schemas.microsoft.com/office/drawing/2014/main" id="{2A451096-36C3-38D1-49E3-AB9581F6E94F}"/>
              </a:ext>
            </a:extLst>
          </p:cNvPr>
          <p:cNvSpPr/>
          <p:nvPr/>
        </p:nvSpPr>
        <p:spPr>
          <a:xfrm>
            <a:off x="6543343" y="2105111"/>
            <a:ext cx="235175" cy="2276919"/>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32F3E"/>
              </a:solidFill>
              <a:effectLst/>
              <a:uLnTx/>
              <a:uFillTx/>
              <a:latin typeface="Amazon Ember Display"/>
              <a:ea typeface="+mn-ea"/>
              <a:cs typeface="+mn-cs"/>
            </a:endParaRPr>
          </a:p>
        </p:txBody>
      </p:sp>
      <p:cxnSp>
        <p:nvCxnSpPr>
          <p:cNvPr id="154" name="Straight Arrow Connector 153">
            <a:extLst>
              <a:ext uri="{FF2B5EF4-FFF2-40B4-BE49-F238E27FC236}">
                <a16:creationId xmlns:a16="http://schemas.microsoft.com/office/drawing/2014/main" id="{4B2EDCA6-CDB0-7B3F-4B55-0946A00DFB1C}"/>
              </a:ext>
            </a:extLst>
          </p:cNvPr>
          <p:cNvCxnSpPr>
            <a:cxnSpLocks/>
          </p:cNvCxnSpPr>
          <p:nvPr/>
        </p:nvCxnSpPr>
        <p:spPr>
          <a:xfrm>
            <a:off x="6777283" y="3240247"/>
            <a:ext cx="147235" cy="0"/>
          </a:xfrm>
          <a:prstGeom prst="straightConnector1">
            <a:avLst/>
          </a:prstGeom>
          <a:noFill/>
          <a:ln w="12700" cap="flat" cmpd="sng" algn="ctr">
            <a:solidFill>
              <a:schemeClr val="accent1"/>
            </a:solidFill>
            <a:prstDash val="solid"/>
            <a:miter lim="800000"/>
            <a:headEnd type="none" w="med" len="sm"/>
            <a:tailEnd type="triangle" w="med" len="med"/>
          </a:ln>
          <a:effectLst/>
        </p:spPr>
      </p:cxnSp>
      <p:sp>
        <p:nvSpPr>
          <p:cNvPr id="155" name="Freeform 33">
            <a:extLst>
              <a:ext uri="{FF2B5EF4-FFF2-40B4-BE49-F238E27FC236}">
                <a16:creationId xmlns:a16="http://schemas.microsoft.com/office/drawing/2014/main" id="{7BD4365A-5F5B-B130-C6DC-20EF67203BC8}"/>
              </a:ext>
            </a:extLst>
          </p:cNvPr>
          <p:cNvSpPr/>
          <p:nvPr/>
        </p:nvSpPr>
        <p:spPr>
          <a:xfrm>
            <a:off x="9704413" y="2109227"/>
            <a:ext cx="235175" cy="2276919"/>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32F3E"/>
              </a:solidFill>
              <a:effectLst/>
              <a:uLnTx/>
              <a:uFillTx/>
              <a:latin typeface="Amazon Ember Display"/>
              <a:ea typeface="+mn-ea"/>
              <a:cs typeface="+mn-cs"/>
            </a:endParaRPr>
          </a:p>
        </p:txBody>
      </p:sp>
      <p:cxnSp>
        <p:nvCxnSpPr>
          <p:cNvPr id="156" name="Straight Arrow Connector 155">
            <a:extLst>
              <a:ext uri="{FF2B5EF4-FFF2-40B4-BE49-F238E27FC236}">
                <a16:creationId xmlns:a16="http://schemas.microsoft.com/office/drawing/2014/main" id="{7F4B5B05-3414-F5A6-62E1-7834546CC04F}"/>
              </a:ext>
            </a:extLst>
          </p:cNvPr>
          <p:cNvCxnSpPr>
            <a:cxnSpLocks/>
          </p:cNvCxnSpPr>
          <p:nvPr/>
        </p:nvCxnSpPr>
        <p:spPr>
          <a:xfrm>
            <a:off x="9938353" y="3244363"/>
            <a:ext cx="147235" cy="0"/>
          </a:xfrm>
          <a:prstGeom prst="straightConnector1">
            <a:avLst/>
          </a:prstGeom>
          <a:noFill/>
          <a:ln w="12700" cap="flat" cmpd="sng" algn="ctr">
            <a:solidFill>
              <a:schemeClr val="accent1"/>
            </a:solidFill>
            <a:prstDash val="solid"/>
            <a:miter lim="800000"/>
            <a:headEnd type="none" w="med" len="sm"/>
            <a:tailEnd type="triangle" w="med" len="med"/>
          </a:ln>
          <a:effectLst/>
        </p:spPr>
      </p:cxnSp>
      <p:pic>
        <p:nvPicPr>
          <p:cNvPr id="157" name="Picture 156">
            <a:extLst>
              <a:ext uri="{FF2B5EF4-FFF2-40B4-BE49-F238E27FC236}">
                <a16:creationId xmlns:a16="http://schemas.microsoft.com/office/drawing/2014/main" id="{B20919A7-9A7C-BCB1-F72B-532EE25A51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38868" y="3114130"/>
            <a:ext cx="1193095" cy="1199061"/>
          </a:xfrm>
          <a:prstGeom prst="rect">
            <a:avLst/>
          </a:prstGeom>
        </p:spPr>
      </p:pic>
      <p:pic>
        <p:nvPicPr>
          <p:cNvPr id="158" name="Picture 157">
            <a:extLst>
              <a:ext uri="{FF2B5EF4-FFF2-40B4-BE49-F238E27FC236}">
                <a16:creationId xmlns:a16="http://schemas.microsoft.com/office/drawing/2014/main" id="{FBA733F3-E3C5-F549-22F5-EF08C511165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73571" y="3123944"/>
            <a:ext cx="1197864" cy="1197864"/>
          </a:xfrm>
          <a:prstGeom prst="rect">
            <a:avLst/>
          </a:prstGeom>
        </p:spPr>
      </p:pic>
      <p:pic>
        <p:nvPicPr>
          <p:cNvPr id="159" name="Picture 158">
            <a:extLst>
              <a:ext uri="{FF2B5EF4-FFF2-40B4-BE49-F238E27FC236}">
                <a16:creationId xmlns:a16="http://schemas.microsoft.com/office/drawing/2014/main" id="{BC06EF37-63F6-9E81-5B5D-26D4B1CA87DD}"/>
              </a:ext>
            </a:extLst>
          </p:cNvPr>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1137659" y="1647263"/>
            <a:ext cx="356616" cy="356616"/>
          </a:xfrm>
          <a:prstGeom prst="rect">
            <a:avLst/>
          </a:prstGeom>
        </p:spPr>
      </p:pic>
      <p:pic>
        <p:nvPicPr>
          <p:cNvPr id="160" name="Picture 159">
            <a:extLst>
              <a:ext uri="{FF2B5EF4-FFF2-40B4-BE49-F238E27FC236}">
                <a16:creationId xmlns:a16="http://schemas.microsoft.com/office/drawing/2014/main" id="{CFE1533E-65F5-AE96-A6B8-0F25124761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30081" y="3198265"/>
            <a:ext cx="1078178" cy="1078178"/>
          </a:xfrm>
          <a:prstGeom prst="rect">
            <a:avLst/>
          </a:prstGeom>
        </p:spPr>
      </p:pic>
      <p:pic>
        <p:nvPicPr>
          <p:cNvPr id="161" name="Picture 160">
            <a:extLst>
              <a:ext uri="{FF2B5EF4-FFF2-40B4-BE49-F238E27FC236}">
                <a16:creationId xmlns:a16="http://schemas.microsoft.com/office/drawing/2014/main" id="{16AD4817-9EAB-CE02-09C8-C96D3CCDEBF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88234" y="2853497"/>
            <a:ext cx="1103325" cy="1103325"/>
          </a:xfrm>
          <a:prstGeom prst="rect">
            <a:avLst/>
          </a:prstGeom>
        </p:spPr>
      </p:pic>
      <p:pic>
        <p:nvPicPr>
          <p:cNvPr id="162" name="Picture 161">
            <a:extLst>
              <a:ext uri="{FF2B5EF4-FFF2-40B4-BE49-F238E27FC236}">
                <a16:creationId xmlns:a16="http://schemas.microsoft.com/office/drawing/2014/main" id="{3195D966-46C2-DB15-8992-41BA7C59B9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5537" y="5134451"/>
            <a:ext cx="365760" cy="365760"/>
          </a:xfrm>
          <a:prstGeom prst="rect">
            <a:avLst/>
          </a:prstGeom>
        </p:spPr>
      </p:pic>
      <p:pic>
        <p:nvPicPr>
          <p:cNvPr id="163" name="Picture 162">
            <a:extLst>
              <a:ext uri="{FF2B5EF4-FFF2-40B4-BE49-F238E27FC236}">
                <a16:creationId xmlns:a16="http://schemas.microsoft.com/office/drawing/2014/main" id="{49307E7B-ADC9-AEDC-A7D3-6678451426E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75153" y="4741422"/>
            <a:ext cx="368119" cy="368119"/>
          </a:xfrm>
          <a:prstGeom prst="rect">
            <a:avLst/>
          </a:prstGeom>
        </p:spPr>
      </p:pic>
      <p:pic>
        <p:nvPicPr>
          <p:cNvPr id="164" name="Picture 163">
            <a:extLst>
              <a:ext uri="{FF2B5EF4-FFF2-40B4-BE49-F238E27FC236}">
                <a16:creationId xmlns:a16="http://schemas.microsoft.com/office/drawing/2014/main" id="{F343E1A7-E5E7-E2A5-A988-E79326D8236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75153" y="5133272"/>
            <a:ext cx="368119" cy="368119"/>
          </a:xfrm>
          <a:prstGeom prst="rect">
            <a:avLst/>
          </a:prstGeom>
        </p:spPr>
      </p:pic>
      <p:pic>
        <p:nvPicPr>
          <p:cNvPr id="165" name="Picture 164">
            <a:extLst>
              <a:ext uri="{FF2B5EF4-FFF2-40B4-BE49-F238E27FC236}">
                <a16:creationId xmlns:a16="http://schemas.microsoft.com/office/drawing/2014/main" id="{46A5499A-883D-7784-0623-6021EFE3D3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4358" y="4741422"/>
            <a:ext cx="368119" cy="368119"/>
          </a:xfrm>
          <a:prstGeom prst="rect">
            <a:avLst/>
          </a:prstGeom>
        </p:spPr>
      </p:pic>
      <p:sp>
        <p:nvSpPr>
          <p:cNvPr id="167" name="Slide Number Placeholder 27">
            <a:extLst>
              <a:ext uri="{FF2B5EF4-FFF2-40B4-BE49-F238E27FC236}">
                <a16:creationId xmlns:a16="http://schemas.microsoft.com/office/drawing/2014/main" id="{B112B4DF-B3D3-1C72-3570-597FA6CB9675}"/>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prstClr val="white">
                  <a:tint val="75000"/>
                </a:prstClr>
              </a:solidFill>
              <a:effectLst/>
              <a:uLnTx/>
              <a:uFillTx/>
              <a:latin typeface="Amazon Ember Display"/>
              <a:ea typeface="+mn-ea"/>
              <a:cs typeface="+mn-cs"/>
            </a:endParaRPr>
          </a:p>
        </p:txBody>
      </p:sp>
      <p:pic>
        <p:nvPicPr>
          <p:cNvPr id="168" name="Graphic 100">
            <a:extLst>
              <a:ext uri="{FF2B5EF4-FFF2-40B4-BE49-F238E27FC236}">
                <a16:creationId xmlns:a16="http://schemas.microsoft.com/office/drawing/2014/main" id="{A3B6ABBA-2B2B-2ABF-DECB-8924E6666A2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677001" y="4745283"/>
            <a:ext cx="673793" cy="653125"/>
          </a:xfrm>
          <a:prstGeom prst="rect">
            <a:avLst/>
          </a:prstGeom>
        </p:spPr>
      </p:pic>
      <p:sp>
        <p:nvSpPr>
          <p:cNvPr id="2" name="Title 1">
            <a:extLst>
              <a:ext uri="{FF2B5EF4-FFF2-40B4-BE49-F238E27FC236}">
                <a16:creationId xmlns:a16="http://schemas.microsoft.com/office/drawing/2014/main" id="{67204C92-CE1D-219E-AA8B-433F92B930C3}"/>
              </a:ext>
            </a:extLst>
          </p:cNvPr>
          <p:cNvSpPr>
            <a:spLocks noGrp="1"/>
          </p:cNvSpPr>
          <p:nvPr>
            <p:ph type="title"/>
          </p:nvPr>
        </p:nvSpPr>
        <p:spPr>
          <a:xfrm>
            <a:off x="269879" y="289514"/>
            <a:ext cx="11652356" cy="738664"/>
          </a:xfrm>
        </p:spPr>
        <p:txBody>
          <a:bodyPr/>
          <a:lstStyle/>
          <a:p>
            <a:r>
              <a:rPr kumimoji="0" lang="en-US" sz="3200" b="0" i="0" u="none" strike="noStrike" kern="1200" cap="none" spc="0" normalizeH="0" baseline="0" noProof="0" dirty="0">
                <a:ln>
                  <a:noFill/>
                </a:ln>
                <a:effectLst/>
                <a:uLnTx/>
                <a:uFillTx/>
                <a:latin typeface="Amazon Ember Display Heavy"/>
                <a:ea typeface="+mj-ea"/>
                <a:cs typeface="+mj-cs"/>
              </a:rPr>
              <a:t>How GuardDuty works</a:t>
            </a:r>
            <a:endParaRPr lang="en-US" dirty="0"/>
          </a:p>
        </p:txBody>
      </p:sp>
    </p:spTree>
    <p:extLst>
      <p:ext uri="{BB962C8B-B14F-4D97-AF65-F5344CB8AC3E}">
        <p14:creationId xmlns:p14="http://schemas.microsoft.com/office/powerpoint/2010/main" val="23965282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A9F28E-8E0A-F178-8D06-A2DECF878256}"/>
              </a:ext>
            </a:extLst>
          </p:cNvPr>
          <p:cNvSpPr>
            <a:spLocks noGrp="1"/>
          </p:cNvSpPr>
          <p:nvPr>
            <p:ph type="sldNum" sz="quarter" idx="12"/>
          </p:nvPr>
        </p:nvSpPr>
        <p:spPr>
          <a:xfrm>
            <a:off x="9105901" y="6364586"/>
            <a:ext cx="2743200" cy="296591"/>
          </a:xfrm>
        </p:spPr>
        <p:txBody>
          <a:bodyPr/>
          <a:lstStyle/>
          <a:p>
            <a:fld id="{DC503246-BBCE-4F0A-BCDC-08FC4C52637D}" type="slidenum">
              <a:rPr lang="en-US" smtClean="0"/>
              <a:pPr/>
              <a:t>24</a:t>
            </a:fld>
            <a:endParaRPr lang="en-US" dirty="0"/>
          </a:p>
        </p:txBody>
      </p:sp>
      <p:sp>
        <p:nvSpPr>
          <p:cNvPr id="36" name="Rectangle 35">
            <a:extLst>
              <a:ext uri="{FF2B5EF4-FFF2-40B4-BE49-F238E27FC236}">
                <a16:creationId xmlns:a16="http://schemas.microsoft.com/office/drawing/2014/main" id="{B8AB6EDE-229C-B656-781E-6F9A9CE5EFE9}"/>
              </a:ext>
            </a:extLst>
          </p:cNvPr>
          <p:cNvSpPr/>
          <p:nvPr/>
        </p:nvSpPr>
        <p:spPr>
          <a:xfrm>
            <a:off x="629957" y="1212791"/>
            <a:ext cx="457200" cy="457200"/>
          </a:xfrm>
          <a:prstGeom prst="rect">
            <a:avLst/>
          </a:prstGeom>
          <a:gradFill flip="none" rotWithShape="1">
            <a:gsLst>
              <a:gs pos="0">
                <a:srgbClr val="005276"/>
              </a:gs>
              <a:gs pos="50000">
                <a:srgbClr val="007FAA"/>
              </a:gs>
              <a:gs pos="100000">
                <a:srgbClr val="38EF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2"/>
              </a:solidFill>
            </a:endParaRPr>
          </a:p>
        </p:txBody>
      </p:sp>
      <p:sp>
        <p:nvSpPr>
          <p:cNvPr id="37" name="Title 1">
            <a:extLst>
              <a:ext uri="{FF2B5EF4-FFF2-40B4-BE49-F238E27FC236}">
                <a16:creationId xmlns:a16="http://schemas.microsoft.com/office/drawing/2014/main" id="{77618AF8-A880-61C9-F591-19620218C70F}"/>
              </a:ext>
            </a:extLst>
          </p:cNvPr>
          <p:cNvSpPr>
            <a:spLocks noGrp="1"/>
          </p:cNvSpPr>
          <p:nvPr>
            <p:ph type="title"/>
          </p:nvPr>
        </p:nvSpPr>
        <p:spPr>
          <a:xfrm>
            <a:off x="609600" y="372402"/>
            <a:ext cx="10972800" cy="535531"/>
          </a:xfrm>
        </p:spPr>
        <p:txBody>
          <a:bodyPr/>
          <a:lstStyle/>
          <a:p>
            <a:r>
              <a:rPr lang="en-US" dirty="0"/>
              <a:t>Amazon GuardDuty for AWS workload protection</a:t>
            </a:r>
          </a:p>
        </p:txBody>
      </p:sp>
      <p:sp>
        <p:nvSpPr>
          <p:cNvPr id="38" name="Text Placeholder 2">
            <a:extLst>
              <a:ext uri="{FF2B5EF4-FFF2-40B4-BE49-F238E27FC236}">
                <a16:creationId xmlns:a16="http://schemas.microsoft.com/office/drawing/2014/main" id="{1C36B8C6-36C1-293C-D710-6BBC213CD755}"/>
              </a:ext>
            </a:extLst>
          </p:cNvPr>
          <p:cNvSpPr txBox="1">
            <a:spLocks/>
          </p:cNvSpPr>
          <p:nvPr/>
        </p:nvSpPr>
        <p:spPr>
          <a:xfrm>
            <a:off x="1136740" y="1252506"/>
            <a:ext cx="2937961" cy="369332"/>
          </a:xfrm>
          <a:prstGeom prst="rect">
            <a:avLst/>
          </a:prstGeom>
        </p:spPr>
        <p:txBody>
          <a:bodyPr/>
          <a:lstStyle>
            <a:lvl1pPr marL="0" indent="0" algn="l" defTabSz="914400" rtl="0" eaLnBrk="1" latinLnBrk="0" hangingPunct="1">
              <a:lnSpc>
                <a:spcPct val="110000"/>
              </a:lnSpc>
              <a:spcBef>
                <a:spcPts val="600"/>
              </a:spcBef>
              <a:spcAft>
                <a:spcPts val="1200"/>
              </a:spcAft>
              <a:buClr>
                <a:schemeClr val="tx1"/>
              </a:buClr>
              <a:buSzPct val="90000"/>
              <a:buFont typeface="Amazon Ember Display" panose="020F0603020204020204" pitchFamily="34" charset="0"/>
              <a:buNone/>
              <a:tabLst/>
              <a:defRPr sz="1800" kern="1200">
                <a:solidFill>
                  <a:schemeClr val="tx1"/>
                </a:solidFill>
                <a:latin typeface="+mn-lt"/>
                <a:ea typeface="+mn-ea"/>
                <a:cs typeface="+mn-cs"/>
              </a:defRPr>
            </a:lvl1pPr>
            <a:lvl2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2pPr>
            <a:lvl3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3pPr>
            <a:lvl4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4pPr>
            <a:lvl5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b="1" dirty="0">
                <a:solidFill>
                  <a:schemeClr val="accent1"/>
                </a:solidFill>
              </a:rPr>
              <a:t>S3 Protection</a:t>
            </a:r>
          </a:p>
        </p:txBody>
      </p:sp>
      <p:sp>
        <p:nvSpPr>
          <p:cNvPr id="39" name="Content Placeholder 3">
            <a:extLst>
              <a:ext uri="{FF2B5EF4-FFF2-40B4-BE49-F238E27FC236}">
                <a16:creationId xmlns:a16="http://schemas.microsoft.com/office/drawing/2014/main" id="{420CA8DD-96DB-DD60-1B62-097176B32900}"/>
              </a:ext>
            </a:extLst>
          </p:cNvPr>
          <p:cNvSpPr txBox="1">
            <a:spLocks/>
          </p:cNvSpPr>
          <p:nvPr/>
        </p:nvSpPr>
        <p:spPr>
          <a:xfrm>
            <a:off x="609598" y="1711251"/>
            <a:ext cx="3483864" cy="1341906"/>
          </a:xfrm>
          <a:prstGeom prst="rect">
            <a:avLst/>
          </a:prstGeom>
        </p:spPr>
        <p:txBody>
          <a:bodyPr/>
          <a:lstStyle>
            <a:lvl1pPr marL="0" indent="0" algn="l" defTabSz="914400" rtl="0" eaLnBrk="1" latinLnBrk="0" hangingPunct="1">
              <a:lnSpc>
                <a:spcPct val="110000"/>
              </a:lnSpc>
              <a:spcBef>
                <a:spcPts val="600"/>
              </a:spcBef>
              <a:spcAft>
                <a:spcPts val="1200"/>
              </a:spcAft>
              <a:buClr>
                <a:schemeClr val="tx1"/>
              </a:buClr>
              <a:buSzPct val="90000"/>
              <a:buFont typeface="Amazon Ember Display" panose="020F0603020204020204" pitchFamily="34" charset="0"/>
              <a:buNone/>
              <a:tabLst/>
              <a:defRPr sz="1800" kern="1200">
                <a:solidFill>
                  <a:schemeClr val="tx1"/>
                </a:solidFill>
                <a:latin typeface="+mn-lt"/>
                <a:ea typeface="+mn-ea"/>
                <a:cs typeface="+mn-cs"/>
              </a:defRPr>
            </a:lvl1pPr>
            <a:lvl2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2pPr>
            <a:lvl3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3pPr>
            <a:lvl4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4pPr>
            <a:lvl5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Identify potential security risks for data within your Amazon S3 buckets.</a:t>
            </a:r>
          </a:p>
        </p:txBody>
      </p:sp>
      <p:sp>
        <p:nvSpPr>
          <p:cNvPr id="40" name="Text Placeholder 4">
            <a:extLst>
              <a:ext uri="{FF2B5EF4-FFF2-40B4-BE49-F238E27FC236}">
                <a16:creationId xmlns:a16="http://schemas.microsoft.com/office/drawing/2014/main" id="{F809297D-BF53-EB57-ABCF-D118CF22D614}"/>
              </a:ext>
            </a:extLst>
          </p:cNvPr>
          <p:cNvSpPr txBox="1">
            <a:spLocks/>
          </p:cNvSpPr>
          <p:nvPr/>
        </p:nvSpPr>
        <p:spPr>
          <a:xfrm>
            <a:off x="4870381" y="1252193"/>
            <a:ext cx="2897239" cy="369332"/>
          </a:xfrm>
          <a:prstGeom prst="rect">
            <a:avLst/>
          </a:prstGeom>
        </p:spPr>
        <p:txBody>
          <a:bodyPr/>
          <a:lstStyle>
            <a:lvl1pPr marL="0" indent="0" algn="l" defTabSz="914400" rtl="0" eaLnBrk="1" latinLnBrk="0" hangingPunct="1">
              <a:lnSpc>
                <a:spcPct val="110000"/>
              </a:lnSpc>
              <a:spcBef>
                <a:spcPts val="600"/>
              </a:spcBef>
              <a:spcAft>
                <a:spcPts val="1200"/>
              </a:spcAft>
              <a:buClr>
                <a:schemeClr val="tx1"/>
              </a:buClr>
              <a:buSzPct val="90000"/>
              <a:buFont typeface="Amazon Ember Display" panose="020F0603020204020204" pitchFamily="34" charset="0"/>
              <a:buNone/>
              <a:tabLst/>
              <a:defRPr sz="1800" kern="1200">
                <a:solidFill>
                  <a:schemeClr val="tx1"/>
                </a:solidFill>
                <a:latin typeface="+mn-lt"/>
                <a:ea typeface="+mn-ea"/>
                <a:cs typeface="+mn-cs"/>
              </a:defRPr>
            </a:lvl1pPr>
            <a:lvl2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2pPr>
            <a:lvl3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3pPr>
            <a:lvl4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4pPr>
            <a:lvl5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b="1" dirty="0">
                <a:solidFill>
                  <a:schemeClr val="accent1"/>
                </a:solidFill>
              </a:rPr>
              <a:t>EKS Protection</a:t>
            </a:r>
          </a:p>
        </p:txBody>
      </p:sp>
      <p:sp>
        <p:nvSpPr>
          <p:cNvPr id="41" name="Content Placeholder 5">
            <a:extLst>
              <a:ext uri="{FF2B5EF4-FFF2-40B4-BE49-F238E27FC236}">
                <a16:creationId xmlns:a16="http://schemas.microsoft.com/office/drawing/2014/main" id="{C15B6DD3-EFCF-441D-6E48-A47EEFE517F2}"/>
              </a:ext>
            </a:extLst>
          </p:cNvPr>
          <p:cNvSpPr txBox="1">
            <a:spLocks/>
          </p:cNvSpPr>
          <p:nvPr/>
        </p:nvSpPr>
        <p:spPr>
          <a:xfrm>
            <a:off x="4368147" y="1711251"/>
            <a:ext cx="3483864" cy="1341906"/>
          </a:xfrm>
          <a:prstGeom prst="rect">
            <a:avLst/>
          </a:prstGeom>
        </p:spPr>
        <p:txBody>
          <a:bodyPr/>
          <a:lstStyle>
            <a:lvl1pPr marL="0" indent="0" algn="l" defTabSz="914400" rtl="0" eaLnBrk="1" latinLnBrk="0" hangingPunct="1">
              <a:lnSpc>
                <a:spcPct val="110000"/>
              </a:lnSpc>
              <a:spcBef>
                <a:spcPts val="600"/>
              </a:spcBef>
              <a:spcAft>
                <a:spcPts val="1200"/>
              </a:spcAft>
              <a:buClr>
                <a:schemeClr val="tx1"/>
              </a:buClr>
              <a:buSzPct val="90000"/>
              <a:buFont typeface="Amazon Ember Display" panose="020F0603020204020204" pitchFamily="34" charset="0"/>
              <a:buNone/>
              <a:tabLst/>
              <a:defRPr sz="1800" kern="1200">
                <a:solidFill>
                  <a:schemeClr val="tx1"/>
                </a:solidFill>
                <a:latin typeface="+mn-lt"/>
                <a:ea typeface="+mn-ea"/>
                <a:cs typeface="+mn-cs"/>
              </a:defRPr>
            </a:lvl1pPr>
            <a:lvl2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2pPr>
            <a:lvl3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3pPr>
            <a:lvl4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4pPr>
            <a:lvl5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EKS Audit Log Monitoring analyzes Kubernetes audit logs from your Amazon EKS clusters for potentially malicious and suspicious activity.</a:t>
            </a:r>
          </a:p>
        </p:txBody>
      </p:sp>
      <p:sp>
        <p:nvSpPr>
          <p:cNvPr id="42" name="Text Placeholder 6">
            <a:extLst>
              <a:ext uri="{FF2B5EF4-FFF2-40B4-BE49-F238E27FC236}">
                <a16:creationId xmlns:a16="http://schemas.microsoft.com/office/drawing/2014/main" id="{F3DBC43A-090D-A8F3-CF9F-8DA9C4CAFCBA}"/>
              </a:ext>
            </a:extLst>
          </p:cNvPr>
          <p:cNvSpPr txBox="1">
            <a:spLocks/>
          </p:cNvSpPr>
          <p:nvPr/>
        </p:nvSpPr>
        <p:spPr>
          <a:xfrm>
            <a:off x="8606227" y="1250248"/>
            <a:ext cx="2906233" cy="369332"/>
          </a:xfrm>
          <a:prstGeom prst="rect">
            <a:avLst/>
          </a:prstGeom>
        </p:spPr>
        <p:txBody>
          <a:bodyPr/>
          <a:lstStyle>
            <a:lvl1pPr marL="0" indent="0" algn="l" defTabSz="914400" rtl="0" eaLnBrk="1" latinLnBrk="0" hangingPunct="1">
              <a:lnSpc>
                <a:spcPct val="110000"/>
              </a:lnSpc>
              <a:spcBef>
                <a:spcPts val="600"/>
              </a:spcBef>
              <a:spcAft>
                <a:spcPts val="1200"/>
              </a:spcAft>
              <a:buClr>
                <a:schemeClr val="tx1"/>
              </a:buClr>
              <a:buSzPct val="90000"/>
              <a:buFont typeface="Amazon Ember Display" panose="020F0603020204020204" pitchFamily="34" charset="0"/>
              <a:buNone/>
              <a:tabLst/>
              <a:defRPr sz="1800" kern="1200">
                <a:solidFill>
                  <a:schemeClr val="tx1"/>
                </a:solidFill>
                <a:latin typeface="+mn-lt"/>
                <a:ea typeface="+mn-ea"/>
                <a:cs typeface="+mn-cs"/>
              </a:defRPr>
            </a:lvl1pPr>
            <a:lvl2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2pPr>
            <a:lvl3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3pPr>
            <a:lvl4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4pPr>
            <a:lvl5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b="1" dirty="0">
                <a:solidFill>
                  <a:schemeClr val="accent1"/>
                </a:solidFill>
              </a:rPr>
              <a:t>Malware Protection</a:t>
            </a:r>
          </a:p>
        </p:txBody>
      </p:sp>
      <p:sp>
        <p:nvSpPr>
          <p:cNvPr id="43" name="Content Placeholder 7">
            <a:extLst>
              <a:ext uri="{FF2B5EF4-FFF2-40B4-BE49-F238E27FC236}">
                <a16:creationId xmlns:a16="http://schemas.microsoft.com/office/drawing/2014/main" id="{94FDCFA1-84B7-D407-5D68-9A58F60A87A9}"/>
              </a:ext>
            </a:extLst>
          </p:cNvPr>
          <p:cNvSpPr txBox="1">
            <a:spLocks/>
          </p:cNvSpPr>
          <p:nvPr/>
        </p:nvSpPr>
        <p:spPr>
          <a:xfrm>
            <a:off x="8098536" y="1711251"/>
            <a:ext cx="3483864" cy="1341906"/>
          </a:xfrm>
          <a:prstGeom prst="rect">
            <a:avLst/>
          </a:prstGeom>
        </p:spPr>
        <p:txBody>
          <a:bodyPr/>
          <a:lstStyle>
            <a:lvl1pPr marL="0" indent="0" algn="l" defTabSz="914400" rtl="0" eaLnBrk="1" latinLnBrk="0" hangingPunct="1">
              <a:lnSpc>
                <a:spcPct val="110000"/>
              </a:lnSpc>
              <a:spcBef>
                <a:spcPts val="600"/>
              </a:spcBef>
              <a:spcAft>
                <a:spcPts val="1200"/>
              </a:spcAft>
              <a:buClr>
                <a:schemeClr val="tx1"/>
              </a:buClr>
              <a:buSzPct val="90000"/>
              <a:buFont typeface="Amazon Ember Display" panose="020F0603020204020204" pitchFamily="34" charset="0"/>
              <a:buNone/>
              <a:tabLst/>
              <a:defRPr sz="1800" kern="1200">
                <a:solidFill>
                  <a:schemeClr val="tx1"/>
                </a:solidFill>
                <a:latin typeface="+mn-lt"/>
                <a:ea typeface="+mn-ea"/>
                <a:cs typeface="+mn-cs"/>
              </a:defRPr>
            </a:lvl1pPr>
            <a:lvl2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2pPr>
            <a:lvl3pPr marL="523875" indent="-295275"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3pPr>
            <a:lvl4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4pPr>
            <a:lvl5pPr marL="971550" indent="-285750" algn="l" defTabSz="914400" rtl="0" eaLnBrk="1" latinLnBrk="0" hangingPunct="1">
              <a:lnSpc>
                <a:spcPct val="110000"/>
              </a:lnSpc>
              <a:spcBef>
                <a:spcPts val="0"/>
              </a:spcBef>
              <a:spcAft>
                <a:spcPts val="1200"/>
              </a:spcAft>
              <a:buClr>
                <a:schemeClr val="tx1"/>
              </a:buClr>
              <a:buSzPct val="90000"/>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Identify your resources compromised by malware, or those resources that are at risk. </a:t>
            </a:r>
          </a:p>
        </p:txBody>
      </p:sp>
      <p:sp>
        <p:nvSpPr>
          <p:cNvPr id="45" name="Text Placeholder 8">
            <a:extLst>
              <a:ext uri="{FF2B5EF4-FFF2-40B4-BE49-F238E27FC236}">
                <a16:creationId xmlns:a16="http://schemas.microsoft.com/office/drawing/2014/main" id="{7F89C20A-84DA-3211-DC85-0721AD16D661}"/>
              </a:ext>
            </a:extLst>
          </p:cNvPr>
          <p:cNvSpPr txBox="1">
            <a:spLocks/>
          </p:cNvSpPr>
          <p:nvPr/>
        </p:nvSpPr>
        <p:spPr>
          <a:xfrm>
            <a:off x="605243" y="3958591"/>
            <a:ext cx="1691640" cy="369332"/>
          </a:xfrm>
          <a:prstGeom prst="rect">
            <a:avLst/>
          </a:prstGeom>
        </p:spPr>
        <p:txBody>
          <a:bodyPr vert="horz" wrap="square" lIns="0" tIns="45720" rIns="0" bIns="45720" rtlCol="0" anchor="t">
            <a:spAutoFit/>
          </a:bodyPr>
          <a:lstStyle>
            <a:lvl1pPr indent="0">
              <a:lnSpc>
                <a:spcPct val="90000"/>
              </a:lnSpc>
              <a:spcBef>
                <a:spcPts val="0"/>
              </a:spcBef>
              <a:spcAft>
                <a:spcPts val="1200"/>
              </a:spcAft>
              <a:buSzPct val="90000"/>
              <a:buFont typeface="Arial" panose="020B0604020202020204" pitchFamily="34" charset="0"/>
              <a:buNone/>
              <a:defRPr sz="2000" b="1" baseline="0">
                <a:solidFill>
                  <a:schemeClr val="accent2"/>
                </a:solidFill>
                <a:latin typeface="Amazon Ember Display" panose="020F0603020204020204" pitchFamily="34" charset="0"/>
              </a:defRPr>
            </a:lvl1pPr>
            <a:lvl2pPr indent="0">
              <a:lnSpc>
                <a:spcPct val="90000"/>
              </a:lnSpc>
              <a:spcBef>
                <a:spcPts val="0"/>
              </a:spcBef>
              <a:spcAft>
                <a:spcPts val="1200"/>
              </a:spcAft>
              <a:buSzPct val="90000"/>
              <a:buFont typeface="Wingdings" panose="05000000000000000000" pitchFamily="2" charset="2"/>
              <a:buNone/>
              <a:defRPr sz="2000" b="1" baseline="0">
                <a:solidFill>
                  <a:schemeClr val="tx2"/>
                </a:solidFill>
                <a:latin typeface="Amazon Ember Display" panose="020F0603020204020204" pitchFamily="34" charset="0"/>
              </a:defRPr>
            </a:lvl2pPr>
            <a:lvl3pPr indent="0">
              <a:lnSpc>
                <a:spcPct val="90000"/>
              </a:lnSpc>
              <a:spcBef>
                <a:spcPts val="0"/>
              </a:spcBef>
              <a:spcAft>
                <a:spcPts val="1200"/>
              </a:spcAft>
              <a:buFont typeface="Amazon Ember" panose="020B0603020204020204" pitchFamily="34" charset="0"/>
              <a:buNone/>
              <a:defRPr b="1" baseline="0">
                <a:solidFill>
                  <a:schemeClr val="tx2"/>
                </a:solidFill>
                <a:latin typeface="Amazon Ember Display" panose="020F0603020204020204" pitchFamily="34" charset="0"/>
              </a:defRPr>
            </a:lvl3pPr>
            <a:lvl4pPr indent="0">
              <a:lnSpc>
                <a:spcPct val="90000"/>
              </a:lnSpc>
              <a:spcBef>
                <a:spcPts val="0"/>
              </a:spcBef>
              <a:spcAft>
                <a:spcPts val="1200"/>
              </a:spcAft>
              <a:buFont typeface="Arial" panose="020B0604020202020204" pitchFamily="34" charset="0"/>
              <a:buNone/>
              <a:defRPr sz="1600" b="1" baseline="0">
                <a:solidFill>
                  <a:schemeClr val="tx2"/>
                </a:solidFill>
                <a:latin typeface="Amazon Ember Display" panose="020F0603020204020204" pitchFamily="34" charset="0"/>
              </a:defRPr>
            </a:lvl4pPr>
            <a:lvl5pPr indent="0">
              <a:lnSpc>
                <a:spcPct val="90000"/>
              </a:lnSpc>
              <a:spcBef>
                <a:spcPts val="0"/>
              </a:spcBef>
              <a:spcAft>
                <a:spcPts val="1200"/>
              </a:spcAft>
              <a:buFont typeface="Arial" panose="020B0604020202020204" pitchFamily="34" charset="0"/>
              <a:buNone/>
              <a:defRPr sz="1600" b="1" baseline="0">
                <a:solidFill>
                  <a:schemeClr val="tx2"/>
                </a:solidFill>
                <a:latin typeface="Amazon Ember Display" panose="020F0603020204020204" pitchFamily="34" charset="0"/>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endParaRPr lang="en-US" dirty="0"/>
          </a:p>
        </p:txBody>
      </p:sp>
      <p:sp>
        <p:nvSpPr>
          <p:cNvPr id="46" name="Rectangle 45">
            <a:extLst>
              <a:ext uri="{FF2B5EF4-FFF2-40B4-BE49-F238E27FC236}">
                <a16:creationId xmlns:a16="http://schemas.microsoft.com/office/drawing/2014/main" id="{90DB2931-59E5-7F49-D4F5-8BE8F24995D8}"/>
              </a:ext>
            </a:extLst>
          </p:cNvPr>
          <p:cNvSpPr/>
          <p:nvPr/>
        </p:nvSpPr>
        <p:spPr>
          <a:xfrm>
            <a:off x="5368909" y="6289582"/>
            <a:ext cx="6096000" cy="230832"/>
          </a:xfrm>
          <a:prstGeom prst="rect">
            <a:avLst/>
          </a:prstGeom>
        </p:spPr>
        <p:txBody>
          <a:bodyPr>
            <a:spAutoFit/>
          </a:bodyPr>
          <a:lstStyle/>
          <a:p>
            <a:pPr algn="r"/>
            <a:r>
              <a:rPr lang="en-US" sz="900" baseline="30000" dirty="0"/>
              <a:t>1 </a:t>
            </a:r>
            <a:r>
              <a:rPr lang="en-US" sz="900" dirty="0"/>
              <a:t>Amazon Aurora MySQL-Compatible Edition and Aurora PostgreSQL-Compatible Edition.</a:t>
            </a:r>
          </a:p>
        </p:txBody>
      </p:sp>
      <p:sp>
        <p:nvSpPr>
          <p:cNvPr id="47" name="Text Placeholder 2">
            <a:extLst>
              <a:ext uri="{FF2B5EF4-FFF2-40B4-BE49-F238E27FC236}">
                <a16:creationId xmlns:a16="http://schemas.microsoft.com/office/drawing/2014/main" id="{22115950-21B7-FD82-BBDC-169334B554F4}"/>
              </a:ext>
            </a:extLst>
          </p:cNvPr>
          <p:cNvSpPr txBox="1">
            <a:spLocks/>
          </p:cNvSpPr>
          <p:nvPr/>
        </p:nvSpPr>
        <p:spPr>
          <a:xfrm>
            <a:off x="1208426" y="3805854"/>
            <a:ext cx="2937961" cy="369332"/>
          </a:xfrm>
          <a:prstGeom prst="rect">
            <a:avLst/>
          </a:prstGeom>
        </p:spPr>
        <p:txBody>
          <a:bodyPr vert="horz" wrap="square" lIns="0" tIns="45720" rIns="0" bIns="45720" rtlCol="0" anchor="t">
            <a:spAutoFit/>
          </a:bodyPr>
          <a:lstStyle>
            <a:lvl1pPr marL="0" indent="0" algn="l" defTabSz="914400" rtl="0" eaLnBrk="1" latinLnBrk="0" hangingPunct="1">
              <a:lnSpc>
                <a:spcPct val="90000"/>
              </a:lnSpc>
              <a:spcBef>
                <a:spcPts val="0"/>
              </a:spcBef>
              <a:spcAft>
                <a:spcPts val="1200"/>
              </a:spcAft>
              <a:buSzPct val="90000"/>
              <a:buFont typeface="Arial" panose="020B0604020202020204" pitchFamily="34" charset="0"/>
              <a:buNone/>
              <a:defRPr sz="2000" b="1" kern="1200">
                <a:solidFill>
                  <a:schemeClr val="accent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0"/>
              </a:spcBef>
              <a:spcAft>
                <a:spcPts val="1200"/>
              </a:spcAft>
              <a:buFont typeface="Amazon Ember" panose="020B0603020204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RDS Protection</a:t>
            </a:r>
          </a:p>
        </p:txBody>
      </p:sp>
      <p:sp>
        <p:nvSpPr>
          <p:cNvPr id="48" name="Content Placeholder 3">
            <a:extLst>
              <a:ext uri="{FF2B5EF4-FFF2-40B4-BE49-F238E27FC236}">
                <a16:creationId xmlns:a16="http://schemas.microsoft.com/office/drawing/2014/main" id="{08B4BECD-8926-DCFD-8832-65787D062F32}"/>
              </a:ext>
            </a:extLst>
          </p:cNvPr>
          <p:cNvSpPr txBox="1">
            <a:spLocks/>
          </p:cNvSpPr>
          <p:nvPr/>
        </p:nvSpPr>
        <p:spPr>
          <a:xfrm>
            <a:off x="605243" y="4240452"/>
            <a:ext cx="3483864" cy="1089529"/>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n-lt"/>
                <a:ea typeface="+mn-ea"/>
                <a:cs typeface="+mn-cs"/>
              </a:defRPr>
            </a:lvl1pPr>
            <a:lvl2pPr marL="285750" indent="0" algn="l" defTabSz="914400" rtl="0" eaLnBrk="1" latinLnBrk="0" hangingPunct="1">
              <a:lnSpc>
                <a:spcPct val="90000"/>
              </a:lnSpc>
              <a:spcBef>
                <a:spcPts val="0"/>
              </a:spcBef>
              <a:spcAft>
                <a:spcPts val="1200"/>
              </a:spcAft>
              <a:buSzPct val="90000"/>
              <a:buFont typeface="Wingdings" panose="05000000000000000000" pitchFamily="2" charset="2"/>
              <a:buNone/>
              <a:defRPr sz="1600" kern="1200">
                <a:solidFill>
                  <a:schemeClr val="tx1"/>
                </a:solidFill>
                <a:latin typeface="+mn-lt"/>
                <a:ea typeface="+mn-ea"/>
                <a:cs typeface="+mn-cs"/>
              </a:defRPr>
            </a:lvl2pPr>
            <a:lvl3pPr marL="628650" indent="0" algn="l" defTabSz="914400" rtl="0" eaLnBrk="1" latinLnBrk="0" hangingPunct="1">
              <a:lnSpc>
                <a:spcPct val="90000"/>
              </a:lnSpc>
              <a:spcBef>
                <a:spcPts val="0"/>
              </a:spcBef>
              <a:spcAft>
                <a:spcPts val="1200"/>
              </a:spcAft>
              <a:buFont typeface="Amazon Ember" panose="020B0603020204020204" pitchFamily="34" charset="0"/>
              <a:buNone/>
              <a:defRPr sz="1600" kern="1200">
                <a:solidFill>
                  <a:schemeClr val="tx1"/>
                </a:solidFill>
                <a:latin typeface="+mn-lt"/>
                <a:ea typeface="+mn-ea"/>
                <a:cs typeface="+mn-cs"/>
              </a:defRPr>
            </a:lvl3pPr>
            <a:lvl4pPr marL="858838" indent="0" algn="l" defTabSz="9144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4pPr>
            <a:lvl5pPr marL="1030288" indent="0" algn="l" defTabSz="9144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Analyze and profiles RDS login activity for potential access threats to your Amazon Aurora databases.</a:t>
            </a:r>
            <a:r>
              <a:rPr lang="en-US" baseline="30000" dirty="0"/>
              <a:t>1</a:t>
            </a:r>
          </a:p>
        </p:txBody>
      </p:sp>
      <p:sp>
        <p:nvSpPr>
          <p:cNvPr id="49" name="Text Placeholder 4">
            <a:extLst>
              <a:ext uri="{FF2B5EF4-FFF2-40B4-BE49-F238E27FC236}">
                <a16:creationId xmlns:a16="http://schemas.microsoft.com/office/drawing/2014/main" id="{524E7DC7-4F1B-27A5-2241-D64D23F76A5D}"/>
              </a:ext>
            </a:extLst>
          </p:cNvPr>
          <p:cNvSpPr txBox="1">
            <a:spLocks/>
          </p:cNvSpPr>
          <p:nvPr/>
        </p:nvSpPr>
        <p:spPr>
          <a:xfrm>
            <a:off x="4943273" y="3776946"/>
            <a:ext cx="2892885" cy="369332"/>
          </a:xfrm>
          <a:prstGeom prst="rect">
            <a:avLst/>
          </a:prstGeom>
        </p:spPr>
        <p:txBody>
          <a:bodyPr vert="horz" wrap="square" lIns="0" tIns="45720" rIns="0" bIns="45720" rtlCol="0" anchor="t">
            <a:spAutoFit/>
          </a:bodyPr>
          <a:lstStyle>
            <a:lvl1pPr marL="0" indent="0" algn="l" defTabSz="914400" rtl="0" eaLnBrk="1" latinLnBrk="0" hangingPunct="1">
              <a:lnSpc>
                <a:spcPct val="90000"/>
              </a:lnSpc>
              <a:spcBef>
                <a:spcPts val="0"/>
              </a:spcBef>
              <a:spcAft>
                <a:spcPts val="1200"/>
              </a:spcAft>
              <a:buSzPct val="90000"/>
              <a:buFont typeface="Arial" panose="020B0604020202020204" pitchFamily="34" charset="0"/>
              <a:buNone/>
              <a:defRPr sz="2000" b="1" kern="1200">
                <a:solidFill>
                  <a:schemeClr val="accent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0"/>
              </a:spcBef>
              <a:spcAft>
                <a:spcPts val="1200"/>
              </a:spcAft>
              <a:buFont typeface="Amazon Ember" panose="020B0603020204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Lambda Protection</a:t>
            </a:r>
          </a:p>
        </p:txBody>
      </p:sp>
      <p:sp>
        <p:nvSpPr>
          <p:cNvPr id="50" name="Content Placeholder 5">
            <a:extLst>
              <a:ext uri="{FF2B5EF4-FFF2-40B4-BE49-F238E27FC236}">
                <a16:creationId xmlns:a16="http://schemas.microsoft.com/office/drawing/2014/main" id="{FE5ED110-ADF9-FE97-EBBA-57F8DDEF8CB5}"/>
              </a:ext>
            </a:extLst>
          </p:cNvPr>
          <p:cNvSpPr txBox="1">
            <a:spLocks/>
          </p:cNvSpPr>
          <p:nvPr/>
        </p:nvSpPr>
        <p:spPr>
          <a:xfrm>
            <a:off x="4363792" y="4240452"/>
            <a:ext cx="3483864" cy="1089529"/>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n-lt"/>
                <a:ea typeface="+mn-ea"/>
                <a:cs typeface="+mn-cs"/>
              </a:defRPr>
            </a:lvl1pPr>
            <a:lvl2pPr marL="285750" indent="0" algn="l" defTabSz="914400" rtl="0" eaLnBrk="1" latinLnBrk="0" hangingPunct="1">
              <a:lnSpc>
                <a:spcPct val="90000"/>
              </a:lnSpc>
              <a:spcBef>
                <a:spcPts val="0"/>
              </a:spcBef>
              <a:spcAft>
                <a:spcPts val="1200"/>
              </a:spcAft>
              <a:buSzPct val="90000"/>
              <a:buFont typeface="Wingdings" panose="05000000000000000000" pitchFamily="2" charset="2"/>
              <a:buNone/>
              <a:defRPr sz="1600" kern="1200">
                <a:solidFill>
                  <a:schemeClr val="tx1"/>
                </a:solidFill>
                <a:latin typeface="+mn-lt"/>
                <a:ea typeface="+mn-ea"/>
                <a:cs typeface="+mn-cs"/>
              </a:defRPr>
            </a:lvl2pPr>
            <a:lvl3pPr marL="628650" indent="0" algn="l" defTabSz="914400" rtl="0" eaLnBrk="1" latinLnBrk="0" hangingPunct="1">
              <a:lnSpc>
                <a:spcPct val="90000"/>
              </a:lnSpc>
              <a:spcBef>
                <a:spcPts val="0"/>
              </a:spcBef>
              <a:spcAft>
                <a:spcPts val="1200"/>
              </a:spcAft>
              <a:buFont typeface="Amazon Ember" panose="020B0603020204020204" pitchFamily="34" charset="0"/>
              <a:buNone/>
              <a:defRPr sz="1600" kern="1200">
                <a:solidFill>
                  <a:schemeClr val="tx1"/>
                </a:solidFill>
                <a:latin typeface="+mn-lt"/>
                <a:ea typeface="+mn-ea"/>
                <a:cs typeface="+mn-cs"/>
              </a:defRPr>
            </a:lvl3pPr>
            <a:lvl4pPr marL="858838" indent="0" algn="l" defTabSz="9144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4pPr>
            <a:lvl5pPr marL="1030288" indent="0" algn="l" defTabSz="9144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Continuously monitor network activity, starting with VPC Flow Logs, to detect threats to AWS Lambda functions.</a:t>
            </a:r>
          </a:p>
        </p:txBody>
      </p:sp>
      <p:sp>
        <p:nvSpPr>
          <p:cNvPr id="51" name="Text Placeholder 6">
            <a:extLst>
              <a:ext uri="{FF2B5EF4-FFF2-40B4-BE49-F238E27FC236}">
                <a16:creationId xmlns:a16="http://schemas.microsoft.com/office/drawing/2014/main" id="{1C524EC0-4F9C-60C1-58C9-07CD9A27D71D}"/>
              </a:ext>
            </a:extLst>
          </p:cNvPr>
          <p:cNvSpPr txBox="1">
            <a:spLocks/>
          </p:cNvSpPr>
          <p:nvPr/>
        </p:nvSpPr>
        <p:spPr>
          <a:xfrm>
            <a:off x="8676167" y="3776946"/>
            <a:ext cx="2901878" cy="369332"/>
          </a:xfrm>
          <a:prstGeom prst="rect">
            <a:avLst/>
          </a:prstGeom>
        </p:spPr>
        <p:txBody>
          <a:bodyPr vert="horz" wrap="square" lIns="0" tIns="45720" rIns="0" bIns="45720" rtlCol="0" anchor="t">
            <a:spAutoFit/>
          </a:bodyPr>
          <a:lstStyle>
            <a:lvl1pPr marL="0" indent="0" algn="l" defTabSz="914400" rtl="0" eaLnBrk="1" latinLnBrk="0" hangingPunct="1">
              <a:lnSpc>
                <a:spcPct val="90000"/>
              </a:lnSpc>
              <a:spcBef>
                <a:spcPts val="0"/>
              </a:spcBef>
              <a:spcAft>
                <a:spcPts val="1200"/>
              </a:spcAft>
              <a:buSzPct val="90000"/>
              <a:buFont typeface="Arial" panose="020B0604020202020204" pitchFamily="34" charset="0"/>
              <a:buNone/>
              <a:defRPr sz="2000" b="1" kern="1200">
                <a:solidFill>
                  <a:schemeClr val="accent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Wingdings" panose="05000000000000000000"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0"/>
              </a:spcBef>
              <a:spcAft>
                <a:spcPts val="1200"/>
              </a:spcAft>
              <a:buFont typeface="Amazon Ember" panose="020B0603020204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Runtime Monitoring</a:t>
            </a:r>
          </a:p>
        </p:txBody>
      </p:sp>
      <p:sp>
        <p:nvSpPr>
          <p:cNvPr id="52" name="Content Placeholder 7">
            <a:extLst>
              <a:ext uri="{FF2B5EF4-FFF2-40B4-BE49-F238E27FC236}">
                <a16:creationId xmlns:a16="http://schemas.microsoft.com/office/drawing/2014/main" id="{4F5C2829-7D50-910B-60E8-781224AB49FE}"/>
              </a:ext>
            </a:extLst>
          </p:cNvPr>
          <p:cNvSpPr txBox="1">
            <a:spLocks/>
          </p:cNvSpPr>
          <p:nvPr/>
        </p:nvSpPr>
        <p:spPr>
          <a:xfrm>
            <a:off x="8094181" y="4240452"/>
            <a:ext cx="3483864" cy="1588127"/>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n-lt"/>
                <a:ea typeface="+mn-ea"/>
                <a:cs typeface="+mn-cs"/>
              </a:defRPr>
            </a:lvl1pPr>
            <a:lvl2pPr marL="285750" indent="0" algn="l" defTabSz="914400" rtl="0" eaLnBrk="1" latinLnBrk="0" hangingPunct="1">
              <a:lnSpc>
                <a:spcPct val="90000"/>
              </a:lnSpc>
              <a:spcBef>
                <a:spcPts val="0"/>
              </a:spcBef>
              <a:spcAft>
                <a:spcPts val="1200"/>
              </a:spcAft>
              <a:buSzPct val="90000"/>
              <a:buFont typeface="Wingdings" panose="05000000000000000000" pitchFamily="2" charset="2"/>
              <a:buNone/>
              <a:defRPr sz="1600" kern="1200">
                <a:solidFill>
                  <a:schemeClr val="tx1"/>
                </a:solidFill>
                <a:latin typeface="+mn-lt"/>
                <a:ea typeface="+mn-ea"/>
                <a:cs typeface="+mn-cs"/>
              </a:defRPr>
            </a:lvl2pPr>
            <a:lvl3pPr marL="628650" indent="0" algn="l" defTabSz="914400" rtl="0" eaLnBrk="1" latinLnBrk="0" hangingPunct="1">
              <a:lnSpc>
                <a:spcPct val="90000"/>
              </a:lnSpc>
              <a:spcBef>
                <a:spcPts val="0"/>
              </a:spcBef>
              <a:spcAft>
                <a:spcPts val="1200"/>
              </a:spcAft>
              <a:buFont typeface="Amazon Ember" panose="020B0603020204020204" pitchFamily="34" charset="0"/>
              <a:buNone/>
              <a:defRPr sz="1600" kern="1200">
                <a:solidFill>
                  <a:schemeClr val="tx1"/>
                </a:solidFill>
                <a:latin typeface="+mn-lt"/>
                <a:ea typeface="+mn-ea"/>
                <a:cs typeface="+mn-cs"/>
              </a:defRPr>
            </a:lvl3pPr>
            <a:lvl4pPr marL="858838" indent="0" algn="l" defTabSz="9144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4pPr>
            <a:lvl5pPr marL="1030288" indent="0" algn="l" defTabSz="9144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Monitor and analyze operating system-level events on Amazon EKS, Amazon ECS (including AWS Fargate), and Amazon Elastic Compute Cloud (Amazon EC2) to help detect potential threats.</a:t>
            </a:r>
          </a:p>
        </p:txBody>
      </p:sp>
      <p:pic>
        <p:nvPicPr>
          <p:cNvPr id="53" name="Picture 52">
            <a:extLst>
              <a:ext uri="{FF2B5EF4-FFF2-40B4-BE49-F238E27FC236}">
                <a16:creationId xmlns:a16="http://schemas.microsoft.com/office/drawing/2014/main" id="{7CC2CC86-2A39-CCC1-43D8-0556DA56E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40" y="1252686"/>
            <a:ext cx="377411" cy="377411"/>
          </a:xfrm>
          <a:prstGeom prst="rect">
            <a:avLst/>
          </a:prstGeom>
        </p:spPr>
      </p:pic>
      <p:sp>
        <p:nvSpPr>
          <p:cNvPr id="54" name="Rectangle 53">
            <a:extLst>
              <a:ext uri="{FF2B5EF4-FFF2-40B4-BE49-F238E27FC236}">
                <a16:creationId xmlns:a16="http://schemas.microsoft.com/office/drawing/2014/main" id="{BBA6BD8F-7F10-35E9-D11D-DBF786952635}"/>
              </a:ext>
            </a:extLst>
          </p:cNvPr>
          <p:cNvSpPr/>
          <p:nvPr/>
        </p:nvSpPr>
        <p:spPr>
          <a:xfrm>
            <a:off x="4363598" y="1212791"/>
            <a:ext cx="457200" cy="457200"/>
          </a:xfrm>
          <a:prstGeom prst="rect">
            <a:avLst/>
          </a:prstGeom>
          <a:gradFill flip="none" rotWithShape="1">
            <a:gsLst>
              <a:gs pos="0">
                <a:srgbClr val="005276"/>
              </a:gs>
              <a:gs pos="50000">
                <a:srgbClr val="007FAA"/>
              </a:gs>
              <a:gs pos="100000">
                <a:srgbClr val="38EF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2"/>
              </a:solidFill>
            </a:endParaRPr>
          </a:p>
        </p:txBody>
      </p:sp>
      <p:pic>
        <p:nvPicPr>
          <p:cNvPr id="55" name="Picture 54">
            <a:extLst>
              <a:ext uri="{FF2B5EF4-FFF2-40B4-BE49-F238E27FC236}">
                <a16:creationId xmlns:a16="http://schemas.microsoft.com/office/drawing/2014/main" id="{A82F4E90-F925-6AD8-7D75-DABD3F005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3181" y="1252686"/>
            <a:ext cx="377411" cy="377411"/>
          </a:xfrm>
          <a:prstGeom prst="rect">
            <a:avLst/>
          </a:prstGeom>
        </p:spPr>
      </p:pic>
      <p:sp>
        <p:nvSpPr>
          <p:cNvPr id="56" name="Rectangle 55">
            <a:extLst>
              <a:ext uri="{FF2B5EF4-FFF2-40B4-BE49-F238E27FC236}">
                <a16:creationId xmlns:a16="http://schemas.microsoft.com/office/drawing/2014/main" id="{26A50429-BE5E-DFD1-A81B-75E975794D0E}"/>
              </a:ext>
            </a:extLst>
          </p:cNvPr>
          <p:cNvSpPr/>
          <p:nvPr/>
        </p:nvSpPr>
        <p:spPr>
          <a:xfrm>
            <a:off x="8094929" y="1212791"/>
            <a:ext cx="457200" cy="457200"/>
          </a:xfrm>
          <a:prstGeom prst="rect">
            <a:avLst/>
          </a:prstGeom>
          <a:gradFill flip="none" rotWithShape="1">
            <a:gsLst>
              <a:gs pos="0">
                <a:srgbClr val="005276"/>
              </a:gs>
              <a:gs pos="50000">
                <a:srgbClr val="007FAA"/>
              </a:gs>
              <a:gs pos="100000">
                <a:srgbClr val="38EF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2"/>
              </a:solidFill>
            </a:endParaRPr>
          </a:p>
        </p:txBody>
      </p:sp>
      <p:pic>
        <p:nvPicPr>
          <p:cNvPr id="57" name="Picture 56">
            <a:extLst>
              <a:ext uri="{FF2B5EF4-FFF2-40B4-BE49-F238E27FC236}">
                <a16:creationId xmlns:a16="http://schemas.microsoft.com/office/drawing/2014/main" id="{B808F906-4A7E-C2EC-7237-6B55AB52F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512" y="1252686"/>
            <a:ext cx="377411" cy="377411"/>
          </a:xfrm>
          <a:prstGeom prst="rect">
            <a:avLst/>
          </a:prstGeom>
        </p:spPr>
      </p:pic>
      <p:sp>
        <p:nvSpPr>
          <p:cNvPr id="58" name="Rectangle 57">
            <a:extLst>
              <a:ext uri="{FF2B5EF4-FFF2-40B4-BE49-F238E27FC236}">
                <a16:creationId xmlns:a16="http://schemas.microsoft.com/office/drawing/2014/main" id="{91AD3F9E-1A9D-4C07-2105-EAC5E868E6A5}"/>
              </a:ext>
            </a:extLst>
          </p:cNvPr>
          <p:cNvSpPr/>
          <p:nvPr/>
        </p:nvSpPr>
        <p:spPr>
          <a:xfrm>
            <a:off x="630705" y="3739869"/>
            <a:ext cx="457200" cy="457200"/>
          </a:xfrm>
          <a:prstGeom prst="rect">
            <a:avLst/>
          </a:prstGeom>
          <a:gradFill flip="none" rotWithShape="1">
            <a:gsLst>
              <a:gs pos="0">
                <a:srgbClr val="005276"/>
              </a:gs>
              <a:gs pos="50000">
                <a:srgbClr val="007FAA"/>
              </a:gs>
              <a:gs pos="100000">
                <a:srgbClr val="38EF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2"/>
              </a:solidFill>
            </a:endParaRPr>
          </a:p>
        </p:txBody>
      </p:sp>
      <p:pic>
        <p:nvPicPr>
          <p:cNvPr id="59" name="Picture 58">
            <a:extLst>
              <a:ext uri="{FF2B5EF4-FFF2-40B4-BE49-F238E27FC236}">
                <a16:creationId xmlns:a16="http://schemas.microsoft.com/office/drawing/2014/main" id="{CAC0A872-78C6-3A03-6568-85CEDB46C0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288" y="3779764"/>
            <a:ext cx="377411" cy="377411"/>
          </a:xfrm>
          <a:prstGeom prst="rect">
            <a:avLst/>
          </a:prstGeom>
        </p:spPr>
      </p:pic>
      <p:sp>
        <p:nvSpPr>
          <p:cNvPr id="60" name="Rectangle 59">
            <a:extLst>
              <a:ext uri="{FF2B5EF4-FFF2-40B4-BE49-F238E27FC236}">
                <a16:creationId xmlns:a16="http://schemas.microsoft.com/office/drawing/2014/main" id="{CD8AEE65-8A9A-991B-A1B0-2F9FC3838A33}"/>
              </a:ext>
            </a:extLst>
          </p:cNvPr>
          <p:cNvSpPr/>
          <p:nvPr/>
        </p:nvSpPr>
        <p:spPr>
          <a:xfrm>
            <a:off x="4363598" y="3739869"/>
            <a:ext cx="457200" cy="457200"/>
          </a:xfrm>
          <a:prstGeom prst="rect">
            <a:avLst/>
          </a:prstGeom>
          <a:gradFill flip="none" rotWithShape="1">
            <a:gsLst>
              <a:gs pos="0">
                <a:srgbClr val="005276"/>
              </a:gs>
              <a:gs pos="50000">
                <a:srgbClr val="007FAA"/>
              </a:gs>
              <a:gs pos="100000">
                <a:srgbClr val="38EF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2"/>
              </a:solidFill>
            </a:endParaRPr>
          </a:p>
        </p:txBody>
      </p:sp>
      <p:pic>
        <p:nvPicPr>
          <p:cNvPr id="61" name="Picture 60">
            <a:extLst>
              <a:ext uri="{FF2B5EF4-FFF2-40B4-BE49-F238E27FC236}">
                <a16:creationId xmlns:a16="http://schemas.microsoft.com/office/drawing/2014/main" id="{F8001EB6-6104-09AA-35DE-405E838101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3181" y="3779764"/>
            <a:ext cx="377411" cy="377411"/>
          </a:xfrm>
          <a:prstGeom prst="rect">
            <a:avLst/>
          </a:prstGeom>
        </p:spPr>
      </p:pic>
      <p:sp>
        <p:nvSpPr>
          <p:cNvPr id="62" name="Rectangle 61">
            <a:extLst>
              <a:ext uri="{FF2B5EF4-FFF2-40B4-BE49-F238E27FC236}">
                <a16:creationId xmlns:a16="http://schemas.microsoft.com/office/drawing/2014/main" id="{BC08FF32-4096-5B28-D113-1064C2359DF6}"/>
              </a:ext>
            </a:extLst>
          </p:cNvPr>
          <p:cNvSpPr/>
          <p:nvPr/>
        </p:nvSpPr>
        <p:spPr>
          <a:xfrm>
            <a:off x="8094180" y="3739869"/>
            <a:ext cx="457200" cy="457200"/>
          </a:xfrm>
          <a:prstGeom prst="rect">
            <a:avLst/>
          </a:prstGeom>
          <a:gradFill flip="none" rotWithShape="1">
            <a:gsLst>
              <a:gs pos="0">
                <a:srgbClr val="005276"/>
              </a:gs>
              <a:gs pos="50000">
                <a:srgbClr val="007FAA"/>
              </a:gs>
              <a:gs pos="100000">
                <a:srgbClr val="38EF7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2"/>
              </a:solidFill>
            </a:endParaRPr>
          </a:p>
        </p:txBody>
      </p:sp>
      <p:pic>
        <p:nvPicPr>
          <p:cNvPr id="63" name="Picture 62">
            <a:extLst>
              <a:ext uri="{FF2B5EF4-FFF2-40B4-BE49-F238E27FC236}">
                <a16:creationId xmlns:a16="http://schemas.microsoft.com/office/drawing/2014/main" id="{8E8486A8-AFEC-DEB9-0680-3950B797A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43763" y="3779764"/>
            <a:ext cx="377411" cy="377411"/>
          </a:xfrm>
          <a:prstGeom prst="rect">
            <a:avLst/>
          </a:prstGeom>
        </p:spPr>
      </p:pic>
      <p:sp>
        <p:nvSpPr>
          <p:cNvPr id="64" name="Rectangle 63">
            <a:extLst>
              <a:ext uri="{FF2B5EF4-FFF2-40B4-BE49-F238E27FC236}">
                <a16:creationId xmlns:a16="http://schemas.microsoft.com/office/drawing/2014/main" id="{FFA227CF-5A1D-CB64-F555-80F806DBA828}"/>
              </a:ext>
            </a:extLst>
          </p:cNvPr>
          <p:cNvSpPr/>
          <p:nvPr/>
        </p:nvSpPr>
        <p:spPr>
          <a:xfrm>
            <a:off x="518160" y="3461281"/>
            <a:ext cx="11155680" cy="9144"/>
          </a:xfrm>
          <a:prstGeom prst="rect">
            <a:avLst/>
          </a:prstGeom>
          <a:gradFill flip="none" rotWithShape="1">
            <a:gsLst>
              <a:gs pos="0">
                <a:srgbClr val="005276"/>
              </a:gs>
              <a:gs pos="33000">
                <a:srgbClr val="007FAA"/>
              </a:gs>
              <a:gs pos="57000">
                <a:srgbClr val="38EF7D"/>
              </a:gs>
              <a:gs pos="83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2"/>
              </a:solidFill>
            </a:endParaRPr>
          </a:p>
        </p:txBody>
      </p:sp>
    </p:spTree>
    <p:extLst>
      <p:ext uri="{BB962C8B-B14F-4D97-AF65-F5344CB8AC3E}">
        <p14:creationId xmlns:p14="http://schemas.microsoft.com/office/powerpoint/2010/main" val="27478029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2F95-8D3B-3129-F459-BBE4FD60E6B1}"/>
              </a:ext>
            </a:extLst>
          </p:cNvPr>
          <p:cNvSpPr>
            <a:spLocks noGrp="1"/>
          </p:cNvSpPr>
          <p:nvPr>
            <p:ph type="title"/>
          </p:nvPr>
        </p:nvSpPr>
        <p:spPr>
          <a:xfrm>
            <a:off x="432000" y="360000"/>
            <a:ext cx="10972800" cy="609601"/>
          </a:xfrm>
        </p:spPr>
        <p:txBody>
          <a:bodyPr/>
          <a:lstStyle/>
          <a:p>
            <a:r>
              <a:rPr lang="en-US" sz="3200" dirty="0"/>
              <a:t>Getting Started</a:t>
            </a:r>
          </a:p>
        </p:txBody>
      </p:sp>
      <p:sp>
        <p:nvSpPr>
          <p:cNvPr id="3" name="TextBox 2">
            <a:extLst>
              <a:ext uri="{FF2B5EF4-FFF2-40B4-BE49-F238E27FC236}">
                <a16:creationId xmlns:a16="http://schemas.microsoft.com/office/drawing/2014/main" id="{38FFB93B-634D-5983-60E8-F4478AFEAB83}"/>
              </a:ext>
            </a:extLst>
          </p:cNvPr>
          <p:cNvSpPr txBox="1"/>
          <p:nvPr/>
        </p:nvSpPr>
        <p:spPr>
          <a:xfrm>
            <a:off x="550245" y="3471939"/>
            <a:ext cx="3017918" cy="646331"/>
          </a:xfrm>
          <a:prstGeom prst="rect">
            <a:avLst/>
          </a:prstGeom>
          <a:noFill/>
        </p:spPr>
        <p:txBody>
          <a:bodyPr wrap="square" lIns="0" rtlCol="0">
            <a:spAutoFit/>
          </a:bodyPr>
          <a:lstStyle/>
          <a:p>
            <a:pPr algn="ctr">
              <a:spcAft>
                <a:spcPts val="1200"/>
              </a:spcAft>
            </a:pPr>
            <a:r>
              <a:rPr lang="en-US" b="1" dirty="0">
                <a:solidFill>
                  <a:schemeClr val="accent1"/>
                </a:solidFill>
              </a:rPr>
              <a:t>Set up log into your AWS account</a:t>
            </a:r>
          </a:p>
        </p:txBody>
      </p:sp>
      <p:sp>
        <p:nvSpPr>
          <p:cNvPr id="4" name="TextBox 3">
            <a:extLst>
              <a:ext uri="{FF2B5EF4-FFF2-40B4-BE49-F238E27FC236}">
                <a16:creationId xmlns:a16="http://schemas.microsoft.com/office/drawing/2014/main" id="{CEBEDC9E-B648-E5F9-0B00-DF4DE38F0A11}"/>
              </a:ext>
            </a:extLst>
          </p:cNvPr>
          <p:cNvSpPr txBox="1"/>
          <p:nvPr/>
        </p:nvSpPr>
        <p:spPr>
          <a:xfrm>
            <a:off x="4880776" y="3471939"/>
            <a:ext cx="2075248" cy="369332"/>
          </a:xfrm>
          <a:prstGeom prst="rect">
            <a:avLst/>
          </a:prstGeom>
          <a:noFill/>
        </p:spPr>
        <p:txBody>
          <a:bodyPr wrap="none" lIns="0" rtlCol="0">
            <a:spAutoFit/>
          </a:bodyPr>
          <a:lstStyle/>
          <a:p>
            <a:pPr algn="l">
              <a:spcAft>
                <a:spcPts val="1200"/>
              </a:spcAft>
            </a:pPr>
            <a:r>
              <a:rPr lang="en-US" b="1" dirty="0">
                <a:solidFill>
                  <a:schemeClr val="accent1"/>
                </a:solidFill>
              </a:rPr>
              <a:t>Enable GuardDuty</a:t>
            </a:r>
          </a:p>
        </p:txBody>
      </p:sp>
      <p:sp>
        <p:nvSpPr>
          <p:cNvPr id="5" name="TextBox 4">
            <a:extLst>
              <a:ext uri="{FF2B5EF4-FFF2-40B4-BE49-F238E27FC236}">
                <a16:creationId xmlns:a16="http://schemas.microsoft.com/office/drawing/2014/main" id="{1FC4C29D-D369-410A-56EA-4515E9DCBA41}"/>
              </a:ext>
            </a:extLst>
          </p:cNvPr>
          <p:cNvSpPr txBox="1"/>
          <p:nvPr/>
        </p:nvSpPr>
        <p:spPr>
          <a:xfrm>
            <a:off x="8500070" y="3471938"/>
            <a:ext cx="3141685" cy="646331"/>
          </a:xfrm>
          <a:prstGeom prst="rect">
            <a:avLst/>
          </a:prstGeom>
          <a:noFill/>
        </p:spPr>
        <p:txBody>
          <a:bodyPr wrap="square" lIns="0" rtlCol="0">
            <a:spAutoFit/>
          </a:bodyPr>
          <a:lstStyle/>
          <a:p>
            <a:pPr algn="ctr">
              <a:spcAft>
                <a:spcPts val="1200"/>
              </a:spcAft>
            </a:pPr>
            <a:r>
              <a:rPr lang="en-US" b="1" dirty="0">
                <a:solidFill>
                  <a:schemeClr val="accent1"/>
                </a:solidFill>
              </a:rPr>
              <a:t>Start protecting AWS accounts, S3, &amp; workloads</a:t>
            </a:r>
          </a:p>
        </p:txBody>
      </p:sp>
      <p:grpSp>
        <p:nvGrpSpPr>
          <p:cNvPr id="6" name="Group 5">
            <a:extLst>
              <a:ext uri="{FF2B5EF4-FFF2-40B4-BE49-F238E27FC236}">
                <a16:creationId xmlns:a16="http://schemas.microsoft.com/office/drawing/2014/main" id="{D917FFED-F648-FD23-A0EF-3B90F37A2F8A}"/>
              </a:ext>
            </a:extLst>
          </p:cNvPr>
          <p:cNvGrpSpPr/>
          <p:nvPr/>
        </p:nvGrpSpPr>
        <p:grpSpPr>
          <a:xfrm>
            <a:off x="9278045" y="1850887"/>
            <a:ext cx="1720712" cy="1173892"/>
            <a:chOff x="9049853" y="1718984"/>
            <a:chExt cx="1720712" cy="1173892"/>
          </a:xfrm>
        </p:grpSpPr>
        <p:sp>
          <p:nvSpPr>
            <p:cNvPr id="7" name="Oval 6">
              <a:extLst>
                <a:ext uri="{FF2B5EF4-FFF2-40B4-BE49-F238E27FC236}">
                  <a16:creationId xmlns:a16="http://schemas.microsoft.com/office/drawing/2014/main" id="{291B6E8E-6FAC-9FEB-14A4-F2D989816E2D}"/>
                </a:ext>
              </a:extLst>
            </p:cNvPr>
            <p:cNvSpPr/>
            <p:nvPr/>
          </p:nvSpPr>
          <p:spPr>
            <a:xfrm>
              <a:off x="9049853" y="1718984"/>
              <a:ext cx="1173892" cy="1173892"/>
            </a:xfrm>
            <a:prstGeom prst="ellipse">
              <a:avLst/>
            </a:prstGeom>
            <a:noFill/>
            <a:ln w="5715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dirty="0">
                <a:solidFill>
                  <a:schemeClr val="tx1"/>
                </a:solidFill>
                <a:latin typeface="Amazon Ember"/>
              </a:endParaRPr>
            </a:p>
          </p:txBody>
        </p:sp>
        <p:sp>
          <p:nvSpPr>
            <p:cNvPr id="8" name="TextBox 7">
              <a:extLst>
                <a:ext uri="{FF2B5EF4-FFF2-40B4-BE49-F238E27FC236}">
                  <a16:creationId xmlns:a16="http://schemas.microsoft.com/office/drawing/2014/main" id="{9284ADCE-3B34-EC36-0103-51FC9BEBFD07}"/>
                </a:ext>
              </a:extLst>
            </p:cNvPr>
            <p:cNvSpPr txBox="1"/>
            <p:nvPr/>
          </p:nvSpPr>
          <p:spPr>
            <a:xfrm>
              <a:off x="9523306" y="2121264"/>
              <a:ext cx="226985" cy="369332"/>
            </a:xfrm>
            <a:prstGeom prst="rect">
              <a:avLst/>
            </a:prstGeom>
            <a:noFill/>
          </p:spPr>
          <p:txBody>
            <a:bodyPr wrap="none" lIns="0" rtlCol="0">
              <a:spAutoFit/>
            </a:bodyPr>
            <a:lstStyle/>
            <a:p>
              <a:pPr algn="l">
                <a:spcAft>
                  <a:spcPts val="1200"/>
                </a:spcAft>
              </a:pPr>
              <a:r>
                <a:rPr lang="en-US" dirty="0"/>
                <a:t>3</a:t>
              </a:r>
            </a:p>
          </p:txBody>
        </p:sp>
        <p:pic>
          <p:nvPicPr>
            <p:cNvPr id="9" name="Graphic 13">
              <a:extLst>
                <a:ext uri="{FF2B5EF4-FFF2-40B4-BE49-F238E27FC236}">
                  <a16:creationId xmlns:a16="http://schemas.microsoft.com/office/drawing/2014/main" id="{2AD23350-6B20-147F-31A3-AFACA58D9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0665" y="242297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a:extLst>
              <a:ext uri="{FF2B5EF4-FFF2-40B4-BE49-F238E27FC236}">
                <a16:creationId xmlns:a16="http://schemas.microsoft.com/office/drawing/2014/main" id="{E91FA4B4-4161-5F2F-03F6-B16718A68803}"/>
              </a:ext>
            </a:extLst>
          </p:cNvPr>
          <p:cNvGrpSpPr/>
          <p:nvPr/>
        </p:nvGrpSpPr>
        <p:grpSpPr>
          <a:xfrm>
            <a:off x="1389249" y="1895767"/>
            <a:ext cx="1738637" cy="1173892"/>
            <a:chOff x="944166" y="1718984"/>
            <a:chExt cx="1738637" cy="1173892"/>
          </a:xfrm>
        </p:grpSpPr>
        <p:sp>
          <p:nvSpPr>
            <p:cNvPr id="11" name="Oval 10">
              <a:extLst>
                <a:ext uri="{FF2B5EF4-FFF2-40B4-BE49-F238E27FC236}">
                  <a16:creationId xmlns:a16="http://schemas.microsoft.com/office/drawing/2014/main" id="{EA06C5B4-4C52-20EB-9D13-BEAB93B45E3B}"/>
                </a:ext>
              </a:extLst>
            </p:cNvPr>
            <p:cNvSpPr/>
            <p:nvPr/>
          </p:nvSpPr>
          <p:spPr>
            <a:xfrm>
              <a:off x="944166" y="1718984"/>
              <a:ext cx="1173892" cy="1173892"/>
            </a:xfrm>
            <a:prstGeom prst="ellipse">
              <a:avLst/>
            </a:prstGeom>
            <a:noFill/>
            <a:ln w="5715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dirty="0">
                <a:solidFill>
                  <a:schemeClr val="tx1"/>
                </a:solidFill>
                <a:latin typeface="Amazon Ember"/>
              </a:endParaRPr>
            </a:p>
          </p:txBody>
        </p:sp>
        <p:sp>
          <p:nvSpPr>
            <p:cNvPr id="12" name="TextBox 11">
              <a:extLst>
                <a:ext uri="{FF2B5EF4-FFF2-40B4-BE49-F238E27FC236}">
                  <a16:creationId xmlns:a16="http://schemas.microsoft.com/office/drawing/2014/main" id="{4D1D6FFD-FBE9-6087-9001-74FCDA9166BE}"/>
                </a:ext>
              </a:extLst>
            </p:cNvPr>
            <p:cNvSpPr txBox="1"/>
            <p:nvPr/>
          </p:nvSpPr>
          <p:spPr>
            <a:xfrm>
              <a:off x="1448765" y="2121264"/>
              <a:ext cx="226985" cy="369332"/>
            </a:xfrm>
            <a:prstGeom prst="rect">
              <a:avLst/>
            </a:prstGeom>
            <a:noFill/>
          </p:spPr>
          <p:txBody>
            <a:bodyPr wrap="none" lIns="0" rtlCol="0" anchor="ctr">
              <a:spAutoFit/>
            </a:bodyPr>
            <a:lstStyle/>
            <a:p>
              <a:pPr algn="ctr">
                <a:spcAft>
                  <a:spcPts val="1200"/>
                </a:spcAft>
              </a:pPr>
              <a:r>
                <a:rPr lang="en-US" dirty="0"/>
                <a:t>1</a:t>
              </a:r>
            </a:p>
          </p:txBody>
        </p:sp>
        <p:pic>
          <p:nvPicPr>
            <p:cNvPr id="13" name="Graphic 23">
              <a:extLst>
                <a:ext uri="{FF2B5EF4-FFF2-40B4-BE49-F238E27FC236}">
                  <a16:creationId xmlns:a16="http://schemas.microsoft.com/office/drawing/2014/main" id="{082DE2D0-E7EB-E6A9-336A-0E9DC64BF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03" y="242297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a:extLst>
              <a:ext uri="{FF2B5EF4-FFF2-40B4-BE49-F238E27FC236}">
                <a16:creationId xmlns:a16="http://schemas.microsoft.com/office/drawing/2014/main" id="{08E2EBED-4CE4-1BC0-0AE7-2A0006455AE9}"/>
              </a:ext>
            </a:extLst>
          </p:cNvPr>
          <p:cNvGrpSpPr/>
          <p:nvPr/>
        </p:nvGrpSpPr>
        <p:grpSpPr>
          <a:xfrm>
            <a:off x="5058044" y="1850887"/>
            <a:ext cx="1720712" cy="1218772"/>
            <a:chOff x="5034671" y="1718984"/>
            <a:chExt cx="1720712" cy="1218772"/>
          </a:xfrm>
        </p:grpSpPr>
        <p:sp>
          <p:nvSpPr>
            <p:cNvPr id="15" name="Oval 14">
              <a:extLst>
                <a:ext uri="{FF2B5EF4-FFF2-40B4-BE49-F238E27FC236}">
                  <a16:creationId xmlns:a16="http://schemas.microsoft.com/office/drawing/2014/main" id="{B621DE77-CC52-5CF0-5F56-51D023A0E5B1}"/>
                </a:ext>
              </a:extLst>
            </p:cNvPr>
            <p:cNvSpPr/>
            <p:nvPr/>
          </p:nvSpPr>
          <p:spPr>
            <a:xfrm>
              <a:off x="5034671" y="1718984"/>
              <a:ext cx="1173892" cy="1173892"/>
            </a:xfrm>
            <a:prstGeom prst="ellipse">
              <a:avLst/>
            </a:prstGeom>
            <a:noFill/>
            <a:ln w="5715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dirty="0">
                <a:solidFill>
                  <a:schemeClr val="tx1"/>
                </a:solidFill>
                <a:latin typeface="Amazon Ember"/>
              </a:endParaRPr>
            </a:p>
          </p:txBody>
        </p:sp>
        <p:sp>
          <p:nvSpPr>
            <p:cNvPr id="16" name="TextBox 15">
              <a:extLst>
                <a:ext uri="{FF2B5EF4-FFF2-40B4-BE49-F238E27FC236}">
                  <a16:creationId xmlns:a16="http://schemas.microsoft.com/office/drawing/2014/main" id="{C0067047-442A-A43B-CEF3-7A7B31F25C0B}"/>
                </a:ext>
              </a:extLst>
            </p:cNvPr>
            <p:cNvSpPr txBox="1"/>
            <p:nvPr/>
          </p:nvSpPr>
          <p:spPr>
            <a:xfrm>
              <a:off x="5567634" y="2121264"/>
              <a:ext cx="226985" cy="369332"/>
            </a:xfrm>
            <a:prstGeom prst="rect">
              <a:avLst/>
            </a:prstGeom>
            <a:noFill/>
          </p:spPr>
          <p:txBody>
            <a:bodyPr wrap="none" lIns="0" rtlCol="0">
              <a:spAutoFit/>
            </a:bodyPr>
            <a:lstStyle/>
            <a:p>
              <a:pPr algn="l">
                <a:spcAft>
                  <a:spcPts val="1200"/>
                </a:spcAft>
              </a:pPr>
              <a:r>
                <a:rPr lang="en-US" dirty="0"/>
                <a:t>2</a:t>
              </a:r>
            </a:p>
          </p:txBody>
        </p:sp>
        <p:pic>
          <p:nvPicPr>
            <p:cNvPr id="17" name="Graphic 15">
              <a:extLst>
                <a:ext uri="{FF2B5EF4-FFF2-40B4-BE49-F238E27FC236}">
                  <a16:creationId xmlns:a16="http://schemas.microsoft.com/office/drawing/2014/main" id="{AF31EC6D-A713-0684-1399-695EC933836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285483" y="2467856"/>
              <a:ext cx="469900" cy="46990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96BB62F3-5C82-64AA-D5DB-8B9C7EAA3425}"/>
              </a:ext>
            </a:extLst>
          </p:cNvPr>
          <p:cNvSpPr txBox="1"/>
          <p:nvPr/>
        </p:nvSpPr>
        <p:spPr>
          <a:xfrm>
            <a:off x="500372" y="4254269"/>
            <a:ext cx="3178629" cy="738664"/>
          </a:xfrm>
          <a:prstGeom prst="rect">
            <a:avLst/>
          </a:prstGeom>
          <a:noFill/>
        </p:spPr>
        <p:txBody>
          <a:bodyPr wrap="square" lIns="0" rtlCol="0">
            <a:spAutoFit/>
          </a:bodyPr>
          <a:lstStyle/>
          <a:p>
            <a:pPr algn="ctr">
              <a:spcAft>
                <a:spcPts val="1200"/>
              </a:spcAft>
            </a:pPr>
            <a:r>
              <a:rPr lang="en-US" sz="1400" dirty="0"/>
              <a:t>Go to the AWS Management Console and sign in or Create a new AWS account</a:t>
            </a:r>
          </a:p>
        </p:txBody>
      </p:sp>
      <p:sp>
        <p:nvSpPr>
          <p:cNvPr id="19" name="TextBox 18">
            <a:extLst>
              <a:ext uri="{FF2B5EF4-FFF2-40B4-BE49-F238E27FC236}">
                <a16:creationId xmlns:a16="http://schemas.microsoft.com/office/drawing/2014/main" id="{0770E8FF-68F9-EDFA-346C-D3E4A78C0F5A}"/>
              </a:ext>
            </a:extLst>
          </p:cNvPr>
          <p:cNvSpPr txBox="1"/>
          <p:nvPr/>
        </p:nvSpPr>
        <p:spPr>
          <a:xfrm>
            <a:off x="4420261" y="4254269"/>
            <a:ext cx="3178630" cy="738664"/>
          </a:xfrm>
          <a:prstGeom prst="rect">
            <a:avLst/>
          </a:prstGeom>
          <a:noFill/>
        </p:spPr>
        <p:txBody>
          <a:bodyPr wrap="square" lIns="0" rtlCol="0">
            <a:spAutoFit/>
          </a:bodyPr>
          <a:lstStyle/>
          <a:p>
            <a:pPr algn="ctr">
              <a:spcAft>
                <a:spcPts val="1200"/>
              </a:spcAft>
            </a:pPr>
            <a:r>
              <a:rPr lang="en-US" sz="1400" dirty="0"/>
              <a:t>Open the GuardDuty console Get Started, and Enable GuardDuty to begin your 30-day free trial</a:t>
            </a:r>
          </a:p>
        </p:txBody>
      </p:sp>
      <p:sp>
        <p:nvSpPr>
          <p:cNvPr id="20" name="TextBox 19">
            <a:extLst>
              <a:ext uri="{FF2B5EF4-FFF2-40B4-BE49-F238E27FC236}">
                <a16:creationId xmlns:a16="http://schemas.microsoft.com/office/drawing/2014/main" id="{DE73669A-605B-D665-56A2-D00F2E154D30}"/>
              </a:ext>
            </a:extLst>
          </p:cNvPr>
          <p:cNvSpPr txBox="1"/>
          <p:nvPr/>
        </p:nvSpPr>
        <p:spPr>
          <a:xfrm>
            <a:off x="8347237" y="4254269"/>
            <a:ext cx="3447350" cy="738664"/>
          </a:xfrm>
          <a:prstGeom prst="rect">
            <a:avLst/>
          </a:prstGeom>
          <a:noFill/>
        </p:spPr>
        <p:txBody>
          <a:bodyPr wrap="square" lIns="0" rtlCol="0">
            <a:spAutoFit/>
          </a:bodyPr>
          <a:lstStyle/>
          <a:p>
            <a:pPr algn="ctr">
              <a:spcAft>
                <a:spcPts val="1200"/>
              </a:spcAft>
            </a:pPr>
            <a:r>
              <a:rPr lang="en-US" sz="1400" dirty="0"/>
              <a:t>Amazon GuardDuty immediately begins  analyzing events across your AWS accounts for resource misuse</a:t>
            </a:r>
          </a:p>
        </p:txBody>
      </p:sp>
    </p:spTree>
    <p:extLst>
      <p:ext uri="{BB962C8B-B14F-4D97-AF65-F5344CB8AC3E}">
        <p14:creationId xmlns:p14="http://schemas.microsoft.com/office/powerpoint/2010/main" val="16252812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794D0D-F7AA-E24F-AD6E-AD9E98A6CC17}"/>
              </a:ext>
            </a:extLst>
          </p:cNvPr>
          <p:cNvSpPr txBox="1"/>
          <p:nvPr/>
        </p:nvSpPr>
        <p:spPr>
          <a:xfrm>
            <a:off x="449053" y="1480842"/>
            <a:ext cx="5102083" cy="3416320"/>
          </a:xfrm>
          <a:prstGeom prst="rect">
            <a:avLst/>
          </a:prstGeom>
          <a:noFill/>
        </p:spPr>
        <p:txBody>
          <a:bodyPr wrap="square" rtlCol="0">
            <a:spAutoFit/>
          </a:bodyPr>
          <a:lstStyle/>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From the Organization Manager account setup the an account (Security Tooling / Audit) as a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GuardDuty</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Delegated Administrator</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p>
          <a:p>
            <a:pPr marL="342900" indent="-342900">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Log into the delegated AWS Account and navigate to GuardDuty.</a:t>
            </a:r>
          </a:p>
          <a:p>
            <a:pPr marL="342900" indent="-342900">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Enable GuardDuty for all accounts in your AWS Organization</a:t>
            </a:r>
          </a:p>
          <a:p>
            <a:pPr marL="342900" indent="-342900">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Use the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auto-enable</a:t>
            </a:r>
            <a:r>
              <a:rPr lang="en-US"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rPr>
              <a:t> </a:t>
            </a:r>
            <a:r>
              <a:rPr lang="en-US" dirty="0">
                <a:latin typeface="Amazon Ember" panose="020B0603020204020204" pitchFamily="34" charset="0"/>
                <a:ea typeface="Amazon Ember" panose="020B0603020204020204" pitchFamily="34" charset="0"/>
                <a:cs typeface="Amazon Ember" panose="020B0603020204020204" pitchFamily="34" charset="0"/>
              </a:rPr>
              <a:t>setting</a:t>
            </a:r>
          </a:p>
        </p:txBody>
      </p:sp>
      <p:sp>
        <p:nvSpPr>
          <p:cNvPr id="22" name="Title 1">
            <a:extLst>
              <a:ext uri="{FF2B5EF4-FFF2-40B4-BE49-F238E27FC236}">
                <a16:creationId xmlns:a16="http://schemas.microsoft.com/office/drawing/2014/main" id="{6ECEC188-0186-A341-8F59-AA788DABE246}"/>
              </a:ext>
            </a:extLst>
          </p:cNvPr>
          <p:cNvSpPr>
            <a:spLocks noGrp="1"/>
          </p:cNvSpPr>
          <p:nvPr>
            <p:ph type="title"/>
          </p:nvPr>
        </p:nvSpPr>
        <p:spPr>
          <a:xfrm>
            <a:off x="449053" y="294295"/>
            <a:ext cx="10972800" cy="535531"/>
          </a:xfrm>
        </p:spPr>
        <p:txBody>
          <a:bodyPr vert="horz" lIns="0" tIns="45720" rIns="91440" bIns="45720" rtlCol="0" anchor="t">
            <a:noAutofit/>
          </a:bodyPr>
          <a:lstStyle/>
          <a:p>
            <a:r>
              <a:rPr lang="en-US" dirty="0"/>
              <a:t>Enable GuardDuty in all Accounts in Your Organization</a:t>
            </a:r>
          </a:p>
        </p:txBody>
      </p:sp>
      <p:pic>
        <p:nvPicPr>
          <p:cNvPr id="2" name="Picture 1">
            <a:extLst>
              <a:ext uri="{FF2B5EF4-FFF2-40B4-BE49-F238E27FC236}">
                <a16:creationId xmlns:a16="http://schemas.microsoft.com/office/drawing/2014/main" id="{01170350-923F-B086-32E9-A63F0EBB4396}"/>
              </a:ext>
            </a:extLst>
          </p:cNvPr>
          <p:cNvPicPr>
            <a:picLocks noChangeAspect="1"/>
          </p:cNvPicPr>
          <p:nvPr/>
        </p:nvPicPr>
        <p:blipFill>
          <a:blip r:embed="rId3"/>
          <a:stretch>
            <a:fillRect/>
          </a:stretch>
        </p:blipFill>
        <p:spPr>
          <a:xfrm>
            <a:off x="6535522" y="1396361"/>
            <a:ext cx="4739087" cy="4284733"/>
          </a:xfrm>
          <a:prstGeom prst="rect">
            <a:avLst/>
          </a:prstGeom>
        </p:spPr>
      </p:pic>
      <p:sp>
        <p:nvSpPr>
          <p:cNvPr id="23" name="TextBox 22">
            <a:extLst>
              <a:ext uri="{FF2B5EF4-FFF2-40B4-BE49-F238E27FC236}">
                <a16:creationId xmlns:a16="http://schemas.microsoft.com/office/drawing/2014/main" id="{1A06EEED-6F49-E2D4-546E-8D8D4A04AA4E}"/>
              </a:ext>
            </a:extLst>
          </p:cNvPr>
          <p:cNvSpPr txBox="1"/>
          <p:nvPr/>
        </p:nvSpPr>
        <p:spPr>
          <a:xfrm>
            <a:off x="449053" y="5202034"/>
            <a:ext cx="4656724" cy="369332"/>
          </a:xfrm>
          <a:prstGeom prst="rect">
            <a:avLst/>
          </a:prstGeom>
          <a:noFill/>
        </p:spPr>
        <p:txBody>
          <a:bodyPr wrap="none" lIns="0" rIns="0" rtlCol="0">
            <a:spAutoFit/>
          </a:bodyPr>
          <a:lstStyle/>
          <a:p>
            <a:pPr algn="l"/>
            <a:r>
              <a:rPr lang="en-US" dirty="0"/>
              <a:t>Repeat for each Region you want to monitor</a:t>
            </a:r>
          </a:p>
        </p:txBody>
      </p:sp>
    </p:spTree>
    <p:extLst>
      <p:ext uri="{BB962C8B-B14F-4D97-AF65-F5344CB8AC3E}">
        <p14:creationId xmlns:p14="http://schemas.microsoft.com/office/powerpoint/2010/main" val="266199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13E5FA-933D-69A7-5446-C8F3B1706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4" y="1134323"/>
            <a:ext cx="11258551" cy="4744563"/>
          </a:xfrm>
          <a:prstGeom prst="rect">
            <a:avLst/>
          </a:prstGeom>
        </p:spPr>
      </p:pic>
      <p:sp>
        <p:nvSpPr>
          <p:cNvPr id="3" name="Title 2">
            <a:extLst>
              <a:ext uri="{FF2B5EF4-FFF2-40B4-BE49-F238E27FC236}">
                <a16:creationId xmlns:a16="http://schemas.microsoft.com/office/drawing/2014/main" id="{D8FD06B5-0DFF-4B64-523A-12986BCB0D2A}"/>
              </a:ext>
            </a:extLst>
          </p:cNvPr>
          <p:cNvSpPr>
            <a:spLocks noGrp="1"/>
          </p:cNvSpPr>
          <p:nvPr>
            <p:ph type="title"/>
          </p:nvPr>
        </p:nvSpPr>
        <p:spPr>
          <a:xfrm>
            <a:off x="269879" y="289514"/>
            <a:ext cx="11652356" cy="738664"/>
          </a:xfrm>
        </p:spPr>
        <p:txBody>
          <a:bodyPr/>
          <a:lstStyle/>
          <a:p>
            <a:r>
              <a:rPr lang="en-US" dirty="0"/>
              <a:t>Central account management</a:t>
            </a:r>
          </a:p>
        </p:txBody>
      </p:sp>
    </p:spTree>
    <p:extLst>
      <p:ext uri="{BB962C8B-B14F-4D97-AF65-F5344CB8AC3E}">
        <p14:creationId xmlns:p14="http://schemas.microsoft.com/office/powerpoint/2010/main" val="406866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5D4A89F-2B68-F24F-805E-FA745683574A}"/>
              </a:ext>
            </a:extLst>
          </p:cNvPr>
          <p:cNvSpPr txBox="1">
            <a:spLocks/>
          </p:cNvSpPr>
          <p:nvPr/>
        </p:nvSpPr>
        <p:spPr>
          <a:xfrm>
            <a:off x="432000" y="996961"/>
            <a:ext cx="4229012" cy="5104434"/>
          </a:xfrm>
          <a:prstGeom prst="rect">
            <a:avLst/>
          </a:prstGeom>
        </p:spPr>
        <p:txBody>
          <a:bodyPr vert="horz" lIns="0" tIns="81277" rIns="162556" bIns="81277" rtlCol="0">
            <a:normAutofit fontScale="85000" lnSpcReduction="10000"/>
          </a:bodyPr>
          <a:lstStyle>
            <a:lvl1pPr marL="0" indent="0" algn="l" defTabSz="457189" rtl="0" eaLnBrk="1" latinLnBrk="0" hangingPunct="1">
              <a:spcBef>
                <a:spcPct val="20000"/>
              </a:spcBef>
              <a:buClr>
                <a:schemeClr val="accent5"/>
              </a:buClr>
              <a:buFont typeface="Wingdings" charset="2"/>
              <a:buNone/>
              <a:defRPr sz="1800" b="0" i="0" kern="1200">
                <a:solidFill>
                  <a:schemeClr val="accent1"/>
                </a:solidFill>
                <a:latin typeface="Arial" charset="0"/>
                <a:ea typeface="Amazon Ember" panose="020B0603020204020204" pitchFamily="34" charset="0"/>
                <a:cs typeface="Arial" charset="0"/>
              </a:defRPr>
            </a:lvl1pPr>
            <a:lvl2pPr marL="742931" indent="-285743" algn="l" defTabSz="457189" rtl="0" eaLnBrk="1" latinLnBrk="0" hangingPunct="1">
              <a:spcBef>
                <a:spcPct val="20000"/>
              </a:spcBef>
              <a:buClr>
                <a:schemeClr val="accent5"/>
              </a:buClr>
              <a:buFont typeface="Wingdings" charset="2"/>
              <a:buChar char="§"/>
              <a:defRPr sz="120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2pPr>
            <a:lvl3pPr marL="1142972" indent="-228594" algn="l" defTabSz="457189" rtl="0" eaLnBrk="1" latinLnBrk="0" hangingPunct="1">
              <a:spcBef>
                <a:spcPct val="20000"/>
              </a:spcBef>
              <a:buClr>
                <a:schemeClr val="accent5"/>
              </a:buClr>
              <a:buFont typeface="Wingdings" charset="2"/>
              <a:buChar char="§"/>
              <a:defRPr sz="1125"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457189" rtl="0" eaLnBrk="1" latinLnBrk="0" hangingPunct="1">
              <a:spcBef>
                <a:spcPct val="20000"/>
              </a:spcBef>
              <a:buClr>
                <a:schemeClr val="accent5"/>
              </a:buClr>
              <a:buFont typeface="Wingdings" charset="2"/>
              <a:buChar char="§"/>
              <a:defRPr sz="105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4pPr>
            <a:lvl5pPr marL="2057348" indent="-228594" algn="l" defTabSz="457189" rtl="0" eaLnBrk="1" latinLnBrk="0" hangingPunct="1">
              <a:spcBef>
                <a:spcPct val="20000"/>
              </a:spcBef>
              <a:buClr>
                <a:schemeClr val="accent5"/>
              </a:buClr>
              <a:buFont typeface="Wingdings" charset="2"/>
              <a:buChar char="§"/>
              <a:defRPr sz="105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457189" rtl="0" eaLnBrk="1" latinLnBrk="0" hangingPunct="1">
              <a:spcBef>
                <a:spcPct val="20000"/>
              </a:spcBef>
              <a:buFont typeface="Arial"/>
              <a:buChar char="•"/>
              <a:defRPr sz="2025"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25"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25"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25" kern="1200">
                <a:solidFill>
                  <a:schemeClr val="tx1"/>
                </a:solidFill>
                <a:latin typeface="+mn-lt"/>
                <a:ea typeface="+mn-ea"/>
                <a:cs typeface="+mn-cs"/>
              </a:defRPr>
            </a:lvl9pPr>
          </a:lstStyle>
          <a:p>
            <a:pPr marL="380990" indent="-380990">
              <a:lnSpc>
                <a:spcPct val="120000"/>
              </a:lnSpc>
              <a:spcBef>
                <a:spcPts val="0"/>
              </a:spcBef>
              <a:buClrTx/>
              <a:buFont typeface="Arial" panose="020B0604020202020204" pitchFamily="34" charset="0"/>
              <a:buChar char="•"/>
            </a:pPr>
            <a:r>
              <a:rPr lang="en-US" sz="2400" dirty="0">
                <a:solidFill>
                  <a:schemeClr val="tx1"/>
                </a:solidFill>
                <a:latin typeface="Amazon Ember" panose="020B0603020204020204" pitchFamily="34" charset="0"/>
                <a:cs typeface="Amazon Ember" panose="020B0603020204020204" pitchFamily="34" charset="0"/>
              </a:rPr>
              <a:t>All </a:t>
            </a:r>
            <a:r>
              <a:rPr lang="he-IL" sz="2400" dirty="0">
                <a:solidFill>
                  <a:schemeClr val="tx1"/>
                </a:solidFill>
                <a:latin typeface="Amazon Ember" panose="020B0603020204020204" pitchFamily="34" charset="0"/>
                <a:cs typeface="Amazon Ember" panose="020B0603020204020204" pitchFamily="34" charset="0"/>
              </a:rPr>
              <a:t>AWS</a:t>
            </a:r>
            <a:r>
              <a:rPr lang="en-US" sz="2400" dirty="0">
                <a:solidFill>
                  <a:schemeClr val="tx1"/>
                </a:solidFill>
                <a:latin typeface="Amazon Ember" panose="020B0603020204020204" pitchFamily="34" charset="0"/>
                <a:cs typeface="Amazon Ember" panose="020B0603020204020204" pitchFamily="34" charset="0"/>
              </a:rPr>
              <a:t> accounts will have a </a:t>
            </a:r>
            <a:r>
              <a:rPr lang="en-US" sz="2400" b="1" dirty="0">
                <a:latin typeface="Amazon Ember" panose="020B0603020204020204" pitchFamily="34" charset="0"/>
                <a:cs typeface="Amazon Ember" panose="020B0603020204020204" pitchFamily="34" charset="0"/>
              </a:rPr>
              <a:t>30-day free trial </a:t>
            </a:r>
            <a:r>
              <a:rPr lang="en-US" sz="2400" dirty="0">
                <a:solidFill>
                  <a:schemeClr val="tx1"/>
                </a:solidFill>
                <a:latin typeface="Amazon Ember" panose="020B0603020204020204" pitchFamily="34" charset="0"/>
                <a:cs typeface="Amazon Ember" panose="020B0603020204020204" pitchFamily="34" charset="0"/>
              </a:rPr>
              <a:t>in each Region.</a:t>
            </a:r>
          </a:p>
          <a:p>
            <a:pPr marL="380990" indent="-380990">
              <a:lnSpc>
                <a:spcPct val="120000"/>
              </a:lnSpc>
              <a:spcBef>
                <a:spcPts val="0"/>
              </a:spcBef>
              <a:buClrTx/>
              <a:buFont typeface="Arial" panose="020B0604020202020204" pitchFamily="34" charset="0"/>
              <a:buChar char="•"/>
            </a:pPr>
            <a:r>
              <a:rPr lang="en-US" sz="2400" dirty="0">
                <a:solidFill>
                  <a:schemeClr val="tx1"/>
                </a:solidFill>
                <a:latin typeface="Amazon Ember" panose="020B0603020204020204" pitchFamily="34" charset="0"/>
                <a:cs typeface="Amazon Ember" panose="020B0603020204020204" pitchFamily="34" charset="0"/>
              </a:rPr>
              <a:t>During the trial, GuardDuty</a:t>
            </a:r>
            <a:br>
              <a:rPr lang="en-US" sz="2400" dirty="0">
                <a:solidFill>
                  <a:schemeClr val="tx1"/>
                </a:solidFill>
                <a:latin typeface="Amazon Ember" panose="020B0603020204020204" pitchFamily="34" charset="0"/>
                <a:cs typeface="Amazon Ember" panose="020B0603020204020204" pitchFamily="34" charset="0"/>
              </a:rPr>
            </a:br>
            <a:r>
              <a:rPr lang="en-US" sz="2400" dirty="0">
                <a:solidFill>
                  <a:schemeClr val="tx1"/>
                </a:solidFill>
                <a:latin typeface="Amazon Ember" panose="020B0603020204020204" pitchFamily="34" charset="0"/>
                <a:cs typeface="Amazon Ember" panose="020B0603020204020204" pitchFamily="34" charset="0"/>
              </a:rPr>
              <a:t>will present the estimated</a:t>
            </a:r>
            <a:br>
              <a:rPr lang="en-US" sz="2400" dirty="0">
                <a:solidFill>
                  <a:schemeClr val="tx1"/>
                </a:solidFill>
                <a:latin typeface="Amazon Ember" panose="020B0603020204020204" pitchFamily="34" charset="0"/>
                <a:cs typeface="Amazon Ember" panose="020B0603020204020204" pitchFamily="34" charset="0"/>
              </a:rPr>
            </a:br>
            <a:r>
              <a:rPr lang="en-US" sz="2400" dirty="0">
                <a:solidFill>
                  <a:schemeClr val="tx1"/>
                </a:solidFill>
                <a:latin typeface="Amazon Ember" panose="020B0603020204020204" pitchFamily="34" charset="0"/>
                <a:cs typeface="Amazon Ember" panose="020B0603020204020204" pitchFamily="34" charset="0"/>
              </a:rPr>
              <a:t>cost.</a:t>
            </a:r>
            <a:endParaRPr lang="en-US" sz="2400" dirty="0">
              <a:solidFill>
                <a:schemeClr val="tx1"/>
              </a:solidFill>
              <a:latin typeface="Amazon Ember" panose="020B0603020204020204" pitchFamily="34" charset="0"/>
              <a:cs typeface="Amazon Ember" panose="020B0603020204020204" pitchFamily="34" charset="0"/>
              <a:sym typeface="Wingdings" pitchFamily="2" charset="2"/>
            </a:endParaRPr>
          </a:p>
          <a:p>
            <a:pPr marL="380990" indent="-380990">
              <a:lnSpc>
                <a:spcPct val="120000"/>
              </a:lnSpc>
              <a:spcBef>
                <a:spcPts val="0"/>
              </a:spcBef>
              <a:buClrTx/>
              <a:buFont typeface="Arial" panose="020B0604020202020204" pitchFamily="34" charset="0"/>
              <a:buChar char="•"/>
            </a:pPr>
            <a:endParaRPr lang="en-US" sz="2400" dirty="0">
              <a:solidFill>
                <a:schemeClr val="tx1"/>
              </a:solidFill>
              <a:latin typeface="Amazon Ember" panose="020B0603020204020204" pitchFamily="34" charset="0"/>
              <a:cs typeface="Amazon Ember" panose="020B0603020204020204" pitchFamily="34" charset="0"/>
              <a:sym typeface="Wingdings" pitchFamily="2" charset="2"/>
            </a:endParaRPr>
          </a:p>
          <a:p>
            <a:pPr marL="380990" indent="-380990">
              <a:lnSpc>
                <a:spcPct val="120000"/>
              </a:lnSpc>
              <a:spcBef>
                <a:spcPts val="0"/>
              </a:spcBef>
              <a:buClrTx/>
              <a:buFont typeface="Arial" panose="020B0604020202020204" pitchFamily="34" charset="0"/>
              <a:buChar char="•"/>
            </a:pPr>
            <a:endParaRPr lang="en-US" sz="2400" dirty="0">
              <a:solidFill>
                <a:schemeClr val="tx1"/>
              </a:solidFill>
              <a:latin typeface="Amazon Ember" panose="020B0603020204020204" pitchFamily="34" charset="0"/>
              <a:cs typeface="Amazon Ember" panose="020B0603020204020204" pitchFamily="34" charset="0"/>
              <a:sym typeface="Wingdings" pitchFamily="2" charset="2"/>
            </a:endParaRPr>
          </a:p>
          <a:p>
            <a:pPr marL="380990" indent="-380990">
              <a:lnSpc>
                <a:spcPct val="120000"/>
              </a:lnSpc>
              <a:spcBef>
                <a:spcPts val="0"/>
              </a:spcBef>
              <a:buClrTx/>
              <a:buFont typeface="Arial" panose="020B0604020202020204" pitchFamily="34" charset="0"/>
              <a:buChar char="•"/>
            </a:pPr>
            <a:endParaRPr lang="en-US" sz="2400" dirty="0">
              <a:solidFill>
                <a:schemeClr val="tx1"/>
              </a:solidFill>
              <a:latin typeface="Amazon Ember" panose="020B0603020204020204" pitchFamily="34" charset="0"/>
              <a:cs typeface="Amazon Ember" panose="020B0603020204020204" pitchFamily="34" charset="0"/>
              <a:sym typeface="Wingdings" pitchFamily="2" charset="2"/>
            </a:endParaRPr>
          </a:p>
          <a:p>
            <a:pPr marL="380990" indent="-380990">
              <a:lnSpc>
                <a:spcPct val="120000"/>
              </a:lnSpc>
              <a:spcBef>
                <a:spcPts val="0"/>
              </a:spcBef>
              <a:buClrTx/>
              <a:buFont typeface="Arial" panose="020B0604020202020204" pitchFamily="34" charset="0"/>
              <a:buChar char="•"/>
            </a:pPr>
            <a:endParaRPr lang="en-US" sz="2400" dirty="0">
              <a:solidFill>
                <a:schemeClr val="tx1"/>
              </a:solidFill>
              <a:latin typeface="Amazon Ember" panose="020B0603020204020204" pitchFamily="34" charset="0"/>
              <a:cs typeface="Amazon Ember" panose="020B0603020204020204" pitchFamily="34" charset="0"/>
              <a:sym typeface="Wingdings" pitchFamily="2" charset="2"/>
            </a:endParaRPr>
          </a:p>
          <a:p>
            <a:pPr marL="380990" indent="-380990">
              <a:lnSpc>
                <a:spcPct val="120000"/>
              </a:lnSpc>
              <a:spcBef>
                <a:spcPts val="0"/>
              </a:spcBef>
              <a:buClrTx/>
              <a:buFont typeface="Arial" panose="020B0604020202020204" pitchFamily="34" charset="0"/>
              <a:buChar char="•"/>
            </a:pPr>
            <a:endParaRPr lang="en-US" sz="2400" dirty="0">
              <a:solidFill>
                <a:schemeClr val="tx1"/>
              </a:solidFill>
              <a:latin typeface="Amazon Ember" panose="020B0603020204020204" pitchFamily="34" charset="0"/>
              <a:cs typeface="Amazon Ember" panose="020B0603020204020204" pitchFamily="34" charset="0"/>
              <a:sym typeface="Wingdings" pitchFamily="2" charset="2"/>
            </a:endParaRPr>
          </a:p>
          <a:p>
            <a:pPr marL="380990" indent="-380990">
              <a:lnSpc>
                <a:spcPct val="120000"/>
              </a:lnSpc>
              <a:spcBef>
                <a:spcPts val="0"/>
              </a:spcBef>
              <a:buClrTx/>
              <a:buFont typeface="Arial" panose="020B0604020202020204" pitchFamily="34" charset="0"/>
              <a:buChar char="•"/>
            </a:pPr>
            <a:endParaRPr lang="en-US" sz="2400" dirty="0">
              <a:solidFill>
                <a:schemeClr val="tx1"/>
              </a:solidFill>
              <a:latin typeface="Amazon Ember" panose="020B0603020204020204" pitchFamily="34" charset="0"/>
              <a:cs typeface="Amazon Ember" panose="020B0603020204020204" pitchFamily="34" charset="0"/>
              <a:sym typeface="Wingdings" pitchFamily="2" charset="2"/>
            </a:endParaRPr>
          </a:p>
          <a:p>
            <a:pPr marL="380990" indent="-380990">
              <a:lnSpc>
                <a:spcPct val="120000"/>
              </a:lnSpc>
              <a:spcBef>
                <a:spcPts val="0"/>
              </a:spcBef>
              <a:buClrTx/>
              <a:buFont typeface="Arial" panose="020B0604020202020204" pitchFamily="34" charset="0"/>
              <a:buChar char="•"/>
            </a:pPr>
            <a:endParaRPr lang="en-US" sz="2400" dirty="0">
              <a:solidFill>
                <a:schemeClr val="tx1"/>
              </a:solidFill>
              <a:latin typeface="Amazon Ember" panose="020B0603020204020204" pitchFamily="34" charset="0"/>
              <a:cs typeface="Amazon Ember" panose="020B0603020204020204" pitchFamily="34" charset="0"/>
              <a:sym typeface="Wingdings" pitchFamily="2" charset="2"/>
            </a:endParaRPr>
          </a:p>
          <a:p>
            <a:pPr>
              <a:lnSpc>
                <a:spcPct val="120000"/>
              </a:lnSpc>
              <a:spcBef>
                <a:spcPts val="0"/>
              </a:spcBef>
              <a:buClrTx/>
            </a:pPr>
            <a:r>
              <a:rPr lang="en-US" dirty="0">
                <a:solidFill>
                  <a:schemeClr val="tx1"/>
                </a:solidFill>
                <a:latin typeface="Amazon Ember" panose="020B0603020204020204" pitchFamily="34" charset="0"/>
                <a:cs typeface="Amazon Ember" panose="020B0603020204020204" pitchFamily="34" charset="0"/>
                <a:sym typeface="Wingdings" pitchFamily="2" charset="2"/>
              </a:rPr>
              <a:t> *Malware Protection free trial is only available for GuardDuty initiated scanning</a:t>
            </a:r>
          </a:p>
        </p:txBody>
      </p:sp>
      <p:sp>
        <p:nvSpPr>
          <p:cNvPr id="11" name="Title 1">
            <a:extLst>
              <a:ext uri="{FF2B5EF4-FFF2-40B4-BE49-F238E27FC236}">
                <a16:creationId xmlns:a16="http://schemas.microsoft.com/office/drawing/2014/main" id="{31FEBA0F-D9D0-8A40-90E2-B748C7F2E719}"/>
              </a:ext>
            </a:extLst>
          </p:cNvPr>
          <p:cNvSpPr>
            <a:spLocks noGrp="1"/>
          </p:cNvSpPr>
          <p:nvPr>
            <p:ph type="title"/>
          </p:nvPr>
        </p:nvSpPr>
        <p:spPr>
          <a:xfrm>
            <a:off x="526074" y="267115"/>
            <a:ext cx="10972800" cy="535531"/>
          </a:xfrm>
        </p:spPr>
        <p:txBody>
          <a:bodyPr vert="horz" wrap="square" lIns="0" tIns="45720" rIns="0" bIns="45720" rtlCol="0" anchor="t" anchorCtr="0">
            <a:spAutoFit/>
          </a:bodyPr>
          <a:lstStyle/>
          <a:p>
            <a:r>
              <a:rPr lang="en-US" dirty="0"/>
              <a:t>GuardDuty Pricing </a:t>
            </a:r>
          </a:p>
        </p:txBody>
      </p:sp>
      <p:pic>
        <p:nvPicPr>
          <p:cNvPr id="6" name="Picture 5">
            <a:extLst>
              <a:ext uri="{FF2B5EF4-FFF2-40B4-BE49-F238E27FC236}">
                <a16:creationId xmlns:a16="http://schemas.microsoft.com/office/drawing/2014/main" id="{85565F0B-6F56-5B9C-B5A7-6CE3EF13A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879" y="333308"/>
            <a:ext cx="6640139" cy="6055354"/>
          </a:xfrm>
          <a:prstGeom prst="rect">
            <a:avLst/>
          </a:prstGeom>
        </p:spPr>
      </p:pic>
    </p:spTree>
    <p:extLst>
      <p:ext uri="{BB962C8B-B14F-4D97-AF65-F5344CB8AC3E}">
        <p14:creationId xmlns:p14="http://schemas.microsoft.com/office/powerpoint/2010/main" val="94122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E3E6-8BE2-43DD-B50F-A010FDB5C6EA}"/>
              </a:ext>
            </a:extLst>
          </p:cNvPr>
          <p:cNvSpPr>
            <a:spLocks noGrp="1"/>
          </p:cNvSpPr>
          <p:nvPr>
            <p:ph type="title"/>
          </p:nvPr>
        </p:nvSpPr>
        <p:spPr>
          <a:xfrm>
            <a:off x="609600" y="450824"/>
            <a:ext cx="10972800" cy="535531"/>
          </a:xfrm>
        </p:spPr>
        <p:txBody>
          <a:bodyPr/>
          <a:lstStyle/>
          <a:p>
            <a:r>
              <a:rPr lang="en-US" dirty="0"/>
              <a:t>Amazon GuardDuty – Best Practices</a:t>
            </a:r>
          </a:p>
        </p:txBody>
      </p:sp>
      <p:sp>
        <p:nvSpPr>
          <p:cNvPr id="4" name="Text Placeholder 2">
            <a:extLst>
              <a:ext uri="{FF2B5EF4-FFF2-40B4-BE49-F238E27FC236}">
                <a16:creationId xmlns:a16="http://schemas.microsoft.com/office/drawing/2014/main" id="{5B55A8DF-40E7-4958-8652-E27FA8A8E558}"/>
              </a:ext>
            </a:extLst>
          </p:cNvPr>
          <p:cNvSpPr txBox="1">
            <a:spLocks/>
          </p:cNvSpPr>
          <p:nvPr/>
        </p:nvSpPr>
        <p:spPr>
          <a:xfrm>
            <a:off x="609600" y="1283930"/>
            <a:ext cx="11091333" cy="5116602"/>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380985" indent="-380985">
              <a:buFont typeface="Arial" panose="020B0604020202020204" pitchFamily="34" charset="0"/>
              <a:buChar char="•"/>
              <a:defRPr/>
            </a:pPr>
            <a:r>
              <a:rPr lang="en-US" sz="1800" dirty="0">
                <a:latin typeface="+mn-lt"/>
              </a:rPr>
              <a:t>We recommend filtering in a single place, most commonly your enterprise SIEM.</a:t>
            </a:r>
          </a:p>
          <a:p>
            <a:pPr marL="973138" lvl="1" indent="-285750">
              <a:defRPr/>
            </a:pPr>
            <a:r>
              <a:rPr lang="en-US" sz="1800" dirty="0">
                <a:latin typeface="+mn-lt"/>
              </a:rPr>
              <a:t>You can pre-filter in GuardDuty to reduce what is being sent to your SIEM but this can lead to confusion if different groups manage GuardDuty and SIEM.</a:t>
            </a:r>
          </a:p>
          <a:p>
            <a:pPr marL="380985" indent="-380985">
              <a:buFont typeface="Arial" panose="020B0604020202020204" pitchFamily="34" charset="0"/>
              <a:buChar char="•"/>
              <a:defRPr/>
            </a:pPr>
            <a:r>
              <a:rPr lang="en-SG" sz="1800" dirty="0">
                <a:latin typeface="+mn-lt"/>
              </a:rPr>
              <a:t>Turn on GuardDuty in all your AWS accounts in all regions and establish a delegated admin/member hierarchy.</a:t>
            </a:r>
          </a:p>
          <a:p>
            <a:pPr marL="380985" indent="-380985">
              <a:buFont typeface="Arial" panose="020B0604020202020204" pitchFamily="34" charset="0"/>
              <a:buChar char="•"/>
              <a:defRPr/>
            </a:pPr>
            <a:r>
              <a:rPr lang="en-US" sz="1800" i="0" dirty="0">
                <a:effectLst/>
                <a:latin typeface="+mn-lt"/>
              </a:rPr>
              <a:t>Use auto-enable settings to automatically protect new accounts in your organization</a:t>
            </a:r>
          </a:p>
          <a:p>
            <a:pPr marL="380985" indent="-380985">
              <a:buFont typeface="Arial" panose="020B0604020202020204" pitchFamily="34" charset="0"/>
              <a:buChar char="•"/>
            </a:pPr>
            <a:r>
              <a:rPr lang="en-SG" sz="1800" dirty="0">
                <a:latin typeface="+mn-lt"/>
              </a:rPr>
              <a:t>Start without a trusted IP list and threat list. Configure only as needed. </a:t>
            </a:r>
          </a:p>
          <a:p>
            <a:pPr marL="380985" indent="-380985">
              <a:buFont typeface="Arial" panose="020B0604020202020204" pitchFamily="34" charset="0"/>
              <a:buChar char="•"/>
            </a:pPr>
            <a:r>
              <a:rPr lang="en-SG" sz="1800" dirty="0">
                <a:latin typeface="+mn-lt"/>
              </a:rPr>
              <a:t>Safelist approved vulnerability scanners for brute force findings.</a:t>
            </a:r>
          </a:p>
          <a:p>
            <a:pPr marL="380985" indent="-380985">
              <a:buFont typeface="Arial" panose="020B0604020202020204" pitchFamily="34" charset="0"/>
              <a:buChar char="•"/>
            </a:pPr>
            <a:r>
              <a:rPr lang="en-SG" sz="1800" dirty="0">
                <a:latin typeface="+mn-lt"/>
              </a:rPr>
              <a:t>Safelist approved recon-based findings based on port (VPC flow-based).</a:t>
            </a:r>
          </a:p>
          <a:p>
            <a:pPr marL="380985" indent="-380985">
              <a:buFont typeface="Arial" panose="020B0604020202020204" pitchFamily="34" charset="0"/>
              <a:buChar char="•"/>
            </a:pPr>
            <a:r>
              <a:rPr lang="en-US" sz="1800" i="0" dirty="0">
                <a:effectLst/>
                <a:latin typeface="+mn-lt"/>
              </a:rPr>
              <a:t>Automate Risk Mitigation With CloudWatch and Lambda and </a:t>
            </a:r>
            <a:r>
              <a:rPr lang="en-SG" sz="1800" dirty="0">
                <a:latin typeface="+mn-lt"/>
              </a:rPr>
              <a:t>Set up a notification channel.</a:t>
            </a:r>
          </a:p>
          <a:p>
            <a:pPr marL="380985" indent="-380985">
              <a:buFont typeface="Arial" panose="020B0604020202020204" pitchFamily="34" charset="0"/>
              <a:buChar char="•"/>
            </a:pPr>
            <a:r>
              <a:rPr lang="en-US" sz="1800" i="0" dirty="0">
                <a:effectLst/>
                <a:latin typeface="+mn-lt"/>
              </a:rPr>
              <a:t>Integrate GuardDuty with AWS Security Hub</a:t>
            </a:r>
            <a:r>
              <a:rPr lang="en-SG" sz="1800" i="0" dirty="0">
                <a:effectLst/>
                <a:latin typeface="+mn-lt"/>
              </a:rPr>
              <a:t>.</a:t>
            </a:r>
            <a:endParaRPr lang="en-SG" sz="1800" dirty="0">
              <a:latin typeface="+mn-lt"/>
            </a:endParaRPr>
          </a:p>
          <a:p>
            <a:endParaRPr lang="en-SG" sz="1800" dirty="0">
              <a:latin typeface="+mn-lt"/>
            </a:endParaRPr>
          </a:p>
          <a:p>
            <a:pPr marL="380985" indent="-380985">
              <a:buFont typeface="Arial" panose="020B0604020202020204" pitchFamily="34" charset="0"/>
              <a:buChar char="•"/>
            </a:pPr>
            <a:endParaRPr lang="en-SG" sz="1400" dirty="0">
              <a:latin typeface="+mn-lt"/>
            </a:endParaRPr>
          </a:p>
          <a:p>
            <a:pPr marL="380985" indent="-380985">
              <a:buFont typeface="Arial" panose="020B0604020202020204" pitchFamily="34" charset="0"/>
              <a:buChar char="•"/>
            </a:pPr>
            <a:endParaRPr lang="en-SG" sz="1400" dirty="0">
              <a:latin typeface="+mn-lt"/>
            </a:endParaRPr>
          </a:p>
        </p:txBody>
      </p:sp>
      <p:pic>
        <p:nvPicPr>
          <p:cNvPr id="3" name="Picture 2">
            <a:extLst>
              <a:ext uri="{FF2B5EF4-FFF2-40B4-BE49-F238E27FC236}">
                <a16:creationId xmlns:a16="http://schemas.microsoft.com/office/drawing/2014/main" id="{A07588D3-8000-CC39-A919-B504C6639120}"/>
              </a:ext>
            </a:extLst>
          </p:cNvPr>
          <p:cNvPicPr>
            <a:picLocks noChangeAspect="1"/>
          </p:cNvPicPr>
          <p:nvPr/>
        </p:nvPicPr>
        <p:blipFill>
          <a:blip r:embed="rId3"/>
          <a:srcRect/>
          <a:stretch/>
        </p:blipFill>
        <p:spPr>
          <a:xfrm>
            <a:off x="10449668" y="153249"/>
            <a:ext cx="1086166" cy="1130683"/>
          </a:xfrm>
          <a:prstGeom prst="rect">
            <a:avLst/>
          </a:prstGeom>
        </p:spPr>
      </p:pic>
    </p:spTree>
    <p:extLst>
      <p:ext uri="{BB962C8B-B14F-4D97-AF65-F5344CB8AC3E}">
        <p14:creationId xmlns:p14="http://schemas.microsoft.com/office/powerpoint/2010/main" val="383570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03298-AE73-7B43-7426-0E01DB681FA8}"/>
              </a:ext>
            </a:extLst>
          </p:cNvPr>
          <p:cNvSpPr>
            <a:spLocks noGrp="1"/>
          </p:cNvSpPr>
          <p:nvPr>
            <p:ph type="title"/>
          </p:nvPr>
        </p:nvSpPr>
        <p:spPr>
          <a:xfrm>
            <a:off x="274320" y="292608"/>
            <a:ext cx="10972800" cy="535531"/>
          </a:xfrm>
        </p:spPr>
        <p:txBody>
          <a:bodyPr/>
          <a:lstStyle/>
          <a:p>
            <a:r>
              <a:rPr lang="en-US" dirty="0"/>
              <a:t>SHIP HealthCheck</a:t>
            </a:r>
          </a:p>
        </p:txBody>
      </p:sp>
      <p:sp>
        <p:nvSpPr>
          <p:cNvPr id="3" name="Text Placeholder 2">
            <a:extLst>
              <a:ext uri="{FF2B5EF4-FFF2-40B4-BE49-F238E27FC236}">
                <a16:creationId xmlns:a16="http://schemas.microsoft.com/office/drawing/2014/main" id="{FD2602A3-ADA5-738F-861F-7D391FDBF7AE}"/>
              </a:ext>
            </a:extLst>
          </p:cNvPr>
          <p:cNvSpPr>
            <a:spLocks noGrp="1"/>
          </p:cNvSpPr>
          <p:nvPr>
            <p:ph type="body" sz="quarter" idx="10"/>
          </p:nvPr>
        </p:nvSpPr>
        <p:spPr>
          <a:xfrm>
            <a:off x="274320" y="974678"/>
            <a:ext cx="10972800" cy="258532"/>
          </a:xfrm>
        </p:spPr>
        <p:txBody>
          <a:bodyPr/>
          <a:lstStyle/>
          <a:p>
            <a:r>
              <a:rPr lang="en-US" dirty="0"/>
              <a:t>Overview</a:t>
            </a:r>
          </a:p>
        </p:txBody>
      </p:sp>
      <p:sp>
        <p:nvSpPr>
          <p:cNvPr id="4" name="Slide Number Placeholder 3">
            <a:extLst>
              <a:ext uri="{FF2B5EF4-FFF2-40B4-BE49-F238E27FC236}">
                <a16:creationId xmlns:a16="http://schemas.microsoft.com/office/drawing/2014/main" id="{037F1FCC-841D-7A67-F63A-EBBD7C26464B}"/>
              </a:ext>
            </a:extLst>
          </p:cNvPr>
          <p:cNvSpPr>
            <a:spLocks noGrp="1"/>
          </p:cNvSpPr>
          <p:nvPr>
            <p:ph type="sldNum" sz="quarter" idx="13"/>
          </p:nvPr>
        </p:nvSpPr>
        <p:spPr/>
        <p:txBody>
          <a:bodyPr/>
          <a:lstStyle/>
          <a:p>
            <a:fld id="{EB4B8DE2-A4E8-46E4-8BBF-D75455EFF32C}" type="slidenum">
              <a:rPr lang="en-US" smtClean="0"/>
              <a:pPr/>
              <a:t>3</a:t>
            </a:fld>
            <a:endParaRPr lang="en-US"/>
          </a:p>
        </p:txBody>
      </p:sp>
      <p:sp>
        <p:nvSpPr>
          <p:cNvPr id="5" name="TextBox 4">
            <a:extLst>
              <a:ext uri="{FF2B5EF4-FFF2-40B4-BE49-F238E27FC236}">
                <a16:creationId xmlns:a16="http://schemas.microsoft.com/office/drawing/2014/main" id="{3AAEB558-6D3D-50A3-CAEF-7EA10E11A16B}"/>
              </a:ext>
            </a:extLst>
          </p:cNvPr>
          <p:cNvSpPr txBox="1"/>
          <p:nvPr/>
        </p:nvSpPr>
        <p:spPr>
          <a:xfrm flipH="1">
            <a:off x="274320" y="1543307"/>
            <a:ext cx="10871200" cy="646331"/>
          </a:xfrm>
          <a:prstGeom prst="rect">
            <a:avLst/>
          </a:prstGeom>
          <a:noFill/>
        </p:spPr>
        <p:txBody>
          <a:bodyPr wrap="square" lIns="0" rIns="0" rtlCol="0">
            <a:spAutoFit/>
          </a:bodyPr>
          <a:lstStyle/>
          <a:p>
            <a:pPr algn="l"/>
            <a:r>
              <a:rPr lang="en-US" dirty="0"/>
              <a:t>A SHIP HealthCheck can improve AWS security health by highlighting AWS security best practices, accelerating adoption of core AWS Security Services, and identify resources for continuous improvement</a:t>
            </a:r>
          </a:p>
        </p:txBody>
      </p:sp>
      <p:sp>
        <p:nvSpPr>
          <p:cNvPr id="7" name="Rectangle 6">
            <a:extLst>
              <a:ext uri="{FF2B5EF4-FFF2-40B4-BE49-F238E27FC236}">
                <a16:creationId xmlns:a16="http://schemas.microsoft.com/office/drawing/2014/main" id="{E541CC1B-B0EE-66A0-DE9F-BDB70A9A87AC}"/>
              </a:ext>
            </a:extLst>
          </p:cNvPr>
          <p:cNvSpPr/>
          <p:nvPr/>
        </p:nvSpPr>
        <p:spPr>
          <a:xfrm>
            <a:off x="4739785" y="2555597"/>
            <a:ext cx="2742892" cy="277747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8" name="Rectangle 7">
            <a:extLst>
              <a:ext uri="{FF2B5EF4-FFF2-40B4-BE49-F238E27FC236}">
                <a16:creationId xmlns:a16="http://schemas.microsoft.com/office/drawing/2014/main" id="{205B770F-46C0-DDCF-3C90-580740BCC225}"/>
              </a:ext>
            </a:extLst>
          </p:cNvPr>
          <p:cNvSpPr/>
          <p:nvPr/>
        </p:nvSpPr>
        <p:spPr>
          <a:xfrm>
            <a:off x="1527548" y="2555596"/>
            <a:ext cx="2742892" cy="277747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AD67054D-D6CA-DA8B-1B92-DC2E399E91E0}"/>
              </a:ext>
            </a:extLst>
          </p:cNvPr>
          <p:cNvSpPr/>
          <p:nvPr/>
        </p:nvSpPr>
        <p:spPr>
          <a:xfrm>
            <a:off x="8000561" y="2555596"/>
            <a:ext cx="2742892" cy="277747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10" name="Graphic 19">
            <a:extLst>
              <a:ext uri="{FF2B5EF4-FFF2-40B4-BE49-F238E27FC236}">
                <a16:creationId xmlns:a16="http://schemas.microsoft.com/office/drawing/2014/main" id="{C0475B41-6AA0-D86B-7B46-C11764B47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735" y="3171572"/>
            <a:ext cx="579615" cy="579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1E1AAEFF-5DBC-2779-34EC-E03011FB1848}"/>
              </a:ext>
            </a:extLst>
          </p:cNvPr>
          <p:cNvSpPr txBox="1">
            <a:spLocks noChangeAspect="1" noChangeArrowheads="1"/>
          </p:cNvSpPr>
          <p:nvPr/>
        </p:nvSpPr>
        <p:spPr bwMode="auto">
          <a:xfrm>
            <a:off x="5034530" y="3770259"/>
            <a:ext cx="10147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eaLnBrk="0" fontAlgn="base" hangingPunct="0">
              <a:spcBef>
                <a:spcPct val="0"/>
              </a:spcBef>
              <a:spcAft>
                <a:spcPct val="0"/>
              </a:spcAft>
              <a:defRPr>
                <a:solidFill>
                  <a:schemeClr val="tx1"/>
                </a:solidFill>
                <a:latin typeface="Amazon Ember" panose="020B0603020204020204" pitchFamily="34" charset="0"/>
              </a:defRPr>
            </a:lvl6pPr>
            <a:lvl7pPr marL="2971800" indent="-228600" eaLnBrk="0" fontAlgn="base" hangingPunct="0">
              <a:spcBef>
                <a:spcPct val="0"/>
              </a:spcBef>
              <a:spcAft>
                <a:spcPct val="0"/>
              </a:spcAft>
              <a:defRPr>
                <a:solidFill>
                  <a:schemeClr val="tx1"/>
                </a:solidFill>
                <a:latin typeface="Amazon Ember" panose="020B0603020204020204" pitchFamily="34" charset="0"/>
              </a:defRPr>
            </a:lvl7pPr>
            <a:lvl8pPr marL="3429000" indent="-228600" eaLnBrk="0" fontAlgn="base" hangingPunct="0">
              <a:spcBef>
                <a:spcPct val="0"/>
              </a:spcBef>
              <a:spcAft>
                <a:spcPct val="0"/>
              </a:spcAft>
              <a:defRPr>
                <a:solidFill>
                  <a:schemeClr val="tx1"/>
                </a:solidFill>
                <a:latin typeface="Amazon Ember" panose="020B0603020204020204" pitchFamily="34" charset="0"/>
              </a:defRPr>
            </a:lvl8pPr>
            <a:lvl9pPr marL="3886200" indent="-228600" eaLnBrk="0" fontAlgn="base" hangingPunct="0">
              <a:spcBef>
                <a:spcPct val="0"/>
              </a:spcBef>
              <a:spcAft>
                <a:spcPct val="0"/>
              </a:spcAft>
              <a:defRPr>
                <a:solidFill>
                  <a:schemeClr val="tx1"/>
                </a:solidFill>
                <a:latin typeface="Amazon Ember" panose="020B0603020204020204" pitchFamily="34" charset="0"/>
              </a:defRPr>
            </a:lvl9pPr>
          </a:lstStyle>
          <a:p>
            <a:pPr algn="ctr" fontAlgn="base">
              <a:spcBef>
                <a:spcPct val="0"/>
              </a:spcBef>
              <a:spcAft>
                <a:spcPct val="0"/>
              </a:spcAft>
            </a:pPr>
            <a:r>
              <a:rPr lang="en-US" altLang="en-US" sz="1000" dirty="0">
                <a:solidFill>
                  <a:prstClr val="white"/>
                </a:solidFill>
                <a:latin typeface="+mn-lt"/>
                <a:ea typeface="Amazon Ember" panose="020B0603020204020204" pitchFamily="34" charset="0"/>
                <a:cs typeface="Amazon Ember" panose="020B0603020204020204" pitchFamily="34" charset="0"/>
              </a:rPr>
              <a:t>AWS Security Hub</a:t>
            </a:r>
          </a:p>
        </p:txBody>
      </p:sp>
      <p:grpSp>
        <p:nvGrpSpPr>
          <p:cNvPr id="12" name="Group 11">
            <a:extLst>
              <a:ext uri="{FF2B5EF4-FFF2-40B4-BE49-F238E27FC236}">
                <a16:creationId xmlns:a16="http://schemas.microsoft.com/office/drawing/2014/main" id="{E47E8D12-3F31-7B1E-A164-9215BC2044D6}"/>
              </a:ext>
            </a:extLst>
          </p:cNvPr>
          <p:cNvGrpSpPr/>
          <p:nvPr/>
        </p:nvGrpSpPr>
        <p:grpSpPr>
          <a:xfrm>
            <a:off x="5943559" y="3173236"/>
            <a:ext cx="1398213" cy="978061"/>
            <a:chOff x="590478" y="3543276"/>
            <a:chExt cx="2391095" cy="1670037"/>
          </a:xfrm>
        </p:grpSpPr>
        <p:pic>
          <p:nvPicPr>
            <p:cNvPr id="13" name="Graphic 7">
              <a:extLst>
                <a:ext uri="{FF2B5EF4-FFF2-40B4-BE49-F238E27FC236}">
                  <a16:creationId xmlns:a16="http://schemas.microsoft.com/office/drawing/2014/main" id="{DBC3DADE-9C88-5F4D-7F12-4248824FD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484" y="3543276"/>
              <a:ext cx="991204" cy="99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F9FC6177-7EA3-4C14-4350-78F4D012C7B2}"/>
                </a:ext>
              </a:extLst>
            </p:cNvPr>
            <p:cNvSpPr txBox="1"/>
            <p:nvPr/>
          </p:nvSpPr>
          <p:spPr>
            <a:xfrm>
              <a:off x="590478" y="4530126"/>
              <a:ext cx="2391095" cy="683187"/>
            </a:xfrm>
            <a:prstGeom prst="rect">
              <a:avLst/>
            </a:prstGeom>
            <a:noFill/>
          </p:spPr>
          <p:txBody>
            <a:bodyPr wrap="square" rtlCol="0">
              <a:spAutoFit/>
            </a:bodyPr>
            <a:lstStyle/>
            <a:p>
              <a:pPr algn="ctr"/>
              <a:r>
                <a:rPr lang="en-US" sz="1000" dirty="0">
                  <a:ea typeface="Amazon Ember" panose="020B0603020204020204" pitchFamily="34" charset="0"/>
                  <a:cs typeface="Amazon Ember" panose="020B0603020204020204" pitchFamily="34" charset="0"/>
                </a:rPr>
                <a:t>AWS Key Management Service</a:t>
              </a:r>
            </a:p>
          </p:txBody>
        </p:sp>
      </p:grpSp>
      <p:pic>
        <p:nvPicPr>
          <p:cNvPr id="15" name="Graphic 14">
            <a:extLst>
              <a:ext uri="{FF2B5EF4-FFF2-40B4-BE49-F238E27FC236}">
                <a16:creationId xmlns:a16="http://schemas.microsoft.com/office/drawing/2014/main" id="{67F3B20F-4E44-D382-4F93-DDF445970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70735" y="4170403"/>
            <a:ext cx="584218" cy="584218"/>
          </a:xfrm>
          <a:prstGeom prst="rect">
            <a:avLst/>
          </a:prstGeom>
        </p:spPr>
      </p:pic>
      <p:sp>
        <p:nvSpPr>
          <p:cNvPr id="16" name="TextBox 12">
            <a:extLst>
              <a:ext uri="{FF2B5EF4-FFF2-40B4-BE49-F238E27FC236}">
                <a16:creationId xmlns:a16="http://schemas.microsoft.com/office/drawing/2014/main" id="{66FF3FB3-A188-9A5A-6C7B-DF0B37835512}"/>
              </a:ext>
            </a:extLst>
          </p:cNvPr>
          <p:cNvSpPr txBox="1">
            <a:spLocks noChangeAspect="1" noChangeArrowheads="1"/>
          </p:cNvSpPr>
          <p:nvPr/>
        </p:nvSpPr>
        <p:spPr bwMode="auto">
          <a:xfrm>
            <a:off x="5040862" y="4810300"/>
            <a:ext cx="10147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eaLnBrk="0" fontAlgn="base" hangingPunct="0">
              <a:spcBef>
                <a:spcPct val="0"/>
              </a:spcBef>
              <a:spcAft>
                <a:spcPct val="0"/>
              </a:spcAft>
              <a:defRPr>
                <a:solidFill>
                  <a:schemeClr val="tx1"/>
                </a:solidFill>
                <a:latin typeface="Amazon Ember" panose="020B0603020204020204" pitchFamily="34" charset="0"/>
              </a:defRPr>
            </a:lvl6pPr>
            <a:lvl7pPr marL="2971800" indent="-228600" eaLnBrk="0" fontAlgn="base" hangingPunct="0">
              <a:spcBef>
                <a:spcPct val="0"/>
              </a:spcBef>
              <a:spcAft>
                <a:spcPct val="0"/>
              </a:spcAft>
              <a:defRPr>
                <a:solidFill>
                  <a:schemeClr val="tx1"/>
                </a:solidFill>
                <a:latin typeface="Amazon Ember" panose="020B0603020204020204" pitchFamily="34" charset="0"/>
              </a:defRPr>
            </a:lvl7pPr>
            <a:lvl8pPr marL="3429000" indent="-228600" eaLnBrk="0" fontAlgn="base" hangingPunct="0">
              <a:spcBef>
                <a:spcPct val="0"/>
              </a:spcBef>
              <a:spcAft>
                <a:spcPct val="0"/>
              </a:spcAft>
              <a:defRPr>
                <a:solidFill>
                  <a:schemeClr val="tx1"/>
                </a:solidFill>
                <a:latin typeface="Amazon Ember" panose="020B0603020204020204" pitchFamily="34" charset="0"/>
              </a:defRPr>
            </a:lvl8pPr>
            <a:lvl9pPr marL="3886200" indent="-228600" eaLnBrk="0" fontAlgn="base" hangingPunct="0">
              <a:spcBef>
                <a:spcPct val="0"/>
              </a:spcBef>
              <a:spcAft>
                <a:spcPct val="0"/>
              </a:spcAft>
              <a:defRPr>
                <a:solidFill>
                  <a:schemeClr val="tx1"/>
                </a:solidFill>
                <a:latin typeface="Amazon Ember" panose="020B0603020204020204" pitchFamily="34" charset="0"/>
              </a:defRPr>
            </a:lvl9pPr>
          </a:lstStyle>
          <a:p>
            <a:pPr algn="ctr" fontAlgn="base">
              <a:spcBef>
                <a:spcPct val="0"/>
              </a:spcBef>
              <a:spcAft>
                <a:spcPct val="0"/>
              </a:spcAft>
            </a:pPr>
            <a:r>
              <a:rPr lang="en-US" altLang="en-US" sz="1000" dirty="0">
                <a:solidFill>
                  <a:prstClr val="white"/>
                </a:solidFill>
                <a:latin typeface="+mn-lt"/>
                <a:ea typeface="Amazon Ember" panose="020B0603020204020204" pitchFamily="34" charset="0"/>
                <a:cs typeface="Amazon Ember" panose="020B0603020204020204" pitchFamily="34" charset="0"/>
              </a:rPr>
              <a:t>Amazon GuardDuty</a:t>
            </a:r>
          </a:p>
        </p:txBody>
      </p:sp>
      <p:sp>
        <p:nvSpPr>
          <p:cNvPr id="18" name="TextBox 15">
            <a:extLst>
              <a:ext uri="{FF2B5EF4-FFF2-40B4-BE49-F238E27FC236}">
                <a16:creationId xmlns:a16="http://schemas.microsoft.com/office/drawing/2014/main" id="{0ECD361B-1A84-33D8-D344-E41245DA60AF}"/>
              </a:ext>
            </a:extLst>
          </p:cNvPr>
          <p:cNvSpPr txBox="1">
            <a:spLocks noChangeArrowheads="1"/>
          </p:cNvSpPr>
          <p:nvPr/>
        </p:nvSpPr>
        <p:spPr bwMode="auto">
          <a:xfrm>
            <a:off x="6046077" y="4817173"/>
            <a:ext cx="11950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mn-lt"/>
                <a:ea typeface="Amazon Ember" panose="020B0603020204020204" pitchFamily="34" charset="0"/>
                <a:cs typeface="Arial" panose="020B0604020202020204" pitchFamily="34" charset="0"/>
              </a:rPr>
              <a:t>AWS WAF</a:t>
            </a:r>
          </a:p>
        </p:txBody>
      </p:sp>
      <p:pic>
        <p:nvPicPr>
          <p:cNvPr id="21" name="Graphic 7">
            <a:extLst>
              <a:ext uri="{FF2B5EF4-FFF2-40B4-BE49-F238E27FC236}">
                <a16:creationId xmlns:a16="http://schemas.microsoft.com/office/drawing/2014/main" id="{ED7D513A-1882-50C1-BF8F-4BB84A81F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2102" y="3170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9">
            <a:extLst>
              <a:ext uri="{FF2B5EF4-FFF2-40B4-BE49-F238E27FC236}">
                <a16:creationId xmlns:a16="http://schemas.microsoft.com/office/drawing/2014/main" id="{7C5E6FDA-6E77-60C3-5F93-3A1511190B5B}"/>
              </a:ext>
            </a:extLst>
          </p:cNvPr>
          <p:cNvSpPr txBox="1">
            <a:spLocks noChangeArrowheads="1"/>
          </p:cNvSpPr>
          <p:nvPr/>
        </p:nvSpPr>
        <p:spPr bwMode="auto">
          <a:xfrm>
            <a:off x="1704888" y="406293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sp>
        <p:nvSpPr>
          <p:cNvPr id="23" name="TextBox 22">
            <a:extLst>
              <a:ext uri="{FF2B5EF4-FFF2-40B4-BE49-F238E27FC236}">
                <a16:creationId xmlns:a16="http://schemas.microsoft.com/office/drawing/2014/main" id="{C7E8F0A9-705D-8C43-0B55-BD31DB16D9F3}"/>
              </a:ext>
            </a:extLst>
          </p:cNvPr>
          <p:cNvSpPr txBox="1"/>
          <p:nvPr/>
        </p:nvSpPr>
        <p:spPr>
          <a:xfrm flipH="1">
            <a:off x="4942020" y="2663010"/>
            <a:ext cx="2386960" cy="369332"/>
          </a:xfrm>
          <a:prstGeom prst="rect">
            <a:avLst/>
          </a:prstGeom>
          <a:noFill/>
        </p:spPr>
        <p:txBody>
          <a:bodyPr wrap="square" lIns="0" rIns="0" rtlCol="0">
            <a:spAutoFit/>
          </a:bodyPr>
          <a:lstStyle/>
          <a:p>
            <a:pPr algn="l"/>
            <a:r>
              <a:rPr lang="en-US" dirty="0">
                <a:solidFill>
                  <a:srgbClr val="FCD8C0"/>
                </a:solidFill>
              </a:rPr>
              <a:t>Core Security Services</a:t>
            </a:r>
          </a:p>
        </p:txBody>
      </p:sp>
      <p:sp>
        <p:nvSpPr>
          <p:cNvPr id="24" name="TextBox 23">
            <a:extLst>
              <a:ext uri="{FF2B5EF4-FFF2-40B4-BE49-F238E27FC236}">
                <a16:creationId xmlns:a16="http://schemas.microsoft.com/office/drawing/2014/main" id="{EDB4C243-FBB8-A426-1293-F0328D129387}"/>
              </a:ext>
            </a:extLst>
          </p:cNvPr>
          <p:cNvSpPr txBox="1"/>
          <p:nvPr/>
        </p:nvSpPr>
        <p:spPr>
          <a:xfrm flipH="1">
            <a:off x="1681245" y="2690710"/>
            <a:ext cx="2386960" cy="341632"/>
          </a:xfrm>
          <a:prstGeom prst="rect">
            <a:avLst/>
          </a:prstGeom>
          <a:noFill/>
        </p:spPr>
        <p:txBody>
          <a:bodyPr wrap="square" lIns="0" rIns="0" rtlCol="0">
            <a:spAutoFit/>
          </a:bodyPr>
          <a:lstStyle/>
          <a:p>
            <a:pPr marL="0" marR="0" lvl="0" indent="0" algn="l" defTabSz="914400" rtl="0" eaLnBrk="1" fontAlgn="auto" latinLnBrk="0" hangingPunct="1">
              <a:lnSpc>
                <a:spcPct val="90000"/>
              </a:lnSpc>
              <a:spcBef>
                <a:spcPts val="0"/>
              </a:spcBef>
              <a:spcAft>
                <a:spcPts val="1200"/>
              </a:spcAft>
              <a:buClrTx/>
              <a:buSzPct val="90000"/>
              <a:buFont typeface="Arial" panose="020B0604020202020204" pitchFamily="34" charset="0"/>
              <a:buNone/>
              <a:tabLst/>
              <a:defRPr/>
            </a:pPr>
            <a:r>
              <a:rPr kumimoji="0" lang="en-US" i="0" u="none" strike="noStrike" kern="1200" cap="none" spc="0" normalizeH="0" baseline="0" noProof="0" dirty="0">
                <a:ln>
                  <a:noFill/>
                </a:ln>
                <a:solidFill>
                  <a:srgbClr val="FBD8BF"/>
                </a:solidFill>
                <a:effectLst/>
                <a:uLnTx/>
                <a:uFillTx/>
                <a:latin typeface="Amazon Ember Display" panose="020F0603020204020204" pitchFamily="34" charset="0"/>
                <a:ea typeface="+mn-ea"/>
                <a:cs typeface="+mn-cs"/>
              </a:rPr>
              <a:t>Security Best Practices</a:t>
            </a:r>
          </a:p>
        </p:txBody>
      </p:sp>
      <p:sp>
        <p:nvSpPr>
          <p:cNvPr id="25" name="TextBox 24">
            <a:extLst>
              <a:ext uri="{FF2B5EF4-FFF2-40B4-BE49-F238E27FC236}">
                <a16:creationId xmlns:a16="http://schemas.microsoft.com/office/drawing/2014/main" id="{F8394778-1D33-1842-83E4-1BC73D9A813B}"/>
              </a:ext>
            </a:extLst>
          </p:cNvPr>
          <p:cNvSpPr txBox="1"/>
          <p:nvPr/>
        </p:nvSpPr>
        <p:spPr>
          <a:xfrm flipH="1">
            <a:off x="8036355" y="2644235"/>
            <a:ext cx="2671304" cy="369332"/>
          </a:xfrm>
          <a:prstGeom prst="rect">
            <a:avLst/>
          </a:prstGeom>
          <a:noFill/>
        </p:spPr>
        <p:txBody>
          <a:bodyPr wrap="square" lIns="0" rIns="0" rtlCol="0">
            <a:spAutoFit/>
          </a:bodyPr>
          <a:lstStyle/>
          <a:p>
            <a:pPr algn="l"/>
            <a:r>
              <a:rPr lang="en-US" dirty="0">
                <a:solidFill>
                  <a:srgbClr val="FCD8C0"/>
                </a:solidFill>
              </a:rPr>
              <a:t>Continuous Improvement</a:t>
            </a:r>
          </a:p>
        </p:txBody>
      </p:sp>
      <p:sp>
        <p:nvSpPr>
          <p:cNvPr id="26" name="AutoShape 2" descr="AWS Competency Logo">
            <a:extLst>
              <a:ext uri="{FF2B5EF4-FFF2-40B4-BE49-F238E27FC236}">
                <a16:creationId xmlns:a16="http://schemas.microsoft.com/office/drawing/2014/main" id="{D7CFFF0E-A145-638C-5E8C-A5409BFE2C70}"/>
              </a:ext>
            </a:extLst>
          </p:cNvPr>
          <p:cNvSpPr>
            <a:spLocks noChangeAspect="1" noChangeArrowheads="1"/>
          </p:cNvSpPr>
          <p:nvPr/>
        </p:nvSpPr>
        <p:spPr bwMode="auto">
          <a:xfrm>
            <a:off x="5035296" y="2673372"/>
            <a:ext cx="2438400" cy="660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AutoShape 4" descr="AWS Competency Logo">
            <a:extLst>
              <a:ext uri="{FF2B5EF4-FFF2-40B4-BE49-F238E27FC236}">
                <a16:creationId xmlns:a16="http://schemas.microsoft.com/office/drawing/2014/main" id="{B1F6A319-AF47-084D-15E0-99DDE8C0EE97}"/>
              </a:ext>
            </a:extLst>
          </p:cNvPr>
          <p:cNvSpPr>
            <a:spLocks noChangeAspect="1" noChangeArrowheads="1"/>
          </p:cNvSpPr>
          <p:nvPr/>
        </p:nvSpPr>
        <p:spPr bwMode="auto">
          <a:xfrm>
            <a:off x="5187696" y="2825772"/>
            <a:ext cx="2438400" cy="660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a:extLst>
              <a:ext uri="{FF2B5EF4-FFF2-40B4-BE49-F238E27FC236}">
                <a16:creationId xmlns:a16="http://schemas.microsoft.com/office/drawing/2014/main" id="{2221C032-B495-6552-0A88-0012097372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37738" y="4474653"/>
            <a:ext cx="2268537" cy="490494"/>
          </a:xfrm>
          <a:prstGeom prst="rect">
            <a:avLst/>
          </a:prstGeom>
          <a:solidFill>
            <a:schemeClr val="tx1"/>
          </a:solidFill>
          <a:ln>
            <a:solidFill>
              <a:schemeClr val="tx1"/>
            </a:solidFill>
          </a:ln>
        </p:spPr>
      </p:pic>
      <p:pic>
        <p:nvPicPr>
          <p:cNvPr id="37" name="Graphic 18">
            <a:extLst>
              <a:ext uri="{FF2B5EF4-FFF2-40B4-BE49-F238E27FC236}">
                <a16:creationId xmlns:a16="http://schemas.microsoft.com/office/drawing/2014/main" id="{17DC3B5C-3488-D053-89E2-FF8B579C08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7942" y="3220127"/>
            <a:ext cx="598269" cy="59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17">
            <a:extLst>
              <a:ext uri="{FF2B5EF4-FFF2-40B4-BE49-F238E27FC236}">
                <a16:creationId xmlns:a16="http://schemas.microsoft.com/office/drawing/2014/main" id="{9D36CF0B-B636-2F27-F3BE-D088721086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62288" y="3220127"/>
            <a:ext cx="598269" cy="59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F767C189-9431-B98F-C859-70B7D9A4BCF2}"/>
              </a:ext>
            </a:extLst>
          </p:cNvPr>
          <p:cNvSpPr txBox="1">
            <a:spLocks noChangeArrowheads="1"/>
          </p:cNvSpPr>
          <p:nvPr/>
        </p:nvSpPr>
        <p:spPr bwMode="auto">
          <a:xfrm>
            <a:off x="7777422" y="3824005"/>
            <a:ext cx="17898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mn-lt"/>
                <a:ea typeface="Amazon Ember" panose="020B0603020204020204" pitchFamily="34" charset="0"/>
                <a:cs typeface="Arial" panose="020B0604020202020204" pitchFamily="34" charset="0"/>
              </a:rPr>
              <a:t>AWS Professional</a:t>
            </a:r>
            <a:br>
              <a:rPr lang="en-US" altLang="en-US" sz="1000" dirty="0">
                <a:latin typeface="+mn-lt"/>
                <a:ea typeface="Amazon Ember" panose="020B0603020204020204" pitchFamily="34" charset="0"/>
                <a:cs typeface="Arial" panose="020B0604020202020204" pitchFamily="34" charset="0"/>
              </a:rPr>
            </a:br>
            <a:r>
              <a:rPr lang="en-US" altLang="en-US" sz="1000" dirty="0">
                <a:latin typeface="+mn-lt"/>
                <a:ea typeface="Amazon Ember" panose="020B0603020204020204" pitchFamily="34" charset="0"/>
                <a:cs typeface="Arial" panose="020B0604020202020204" pitchFamily="34" charset="0"/>
              </a:rPr>
              <a:t>Services</a:t>
            </a:r>
          </a:p>
        </p:txBody>
      </p:sp>
      <p:sp>
        <p:nvSpPr>
          <p:cNvPr id="40" name="TextBox 15">
            <a:extLst>
              <a:ext uri="{FF2B5EF4-FFF2-40B4-BE49-F238E27FC236}">
                <a16:creationId xmlns:a16="http://schemas.microsoft.com/office/drawing/2014/main" id="{3BE5C382-94BC-345C-3B40-4B50231A6F65}"/>
              </a:ext>
            </a:extLst>
          </p:cNvPr>
          <p:cNvSpPr txBox="1">
            <a:spLocks noChangeArrowheads="1"/>
          </p:cNvSpPr>
          <p:nvPr/>
        </p:nvSpPr>
        <p:spPr bwMode="auto">
          <a:xfrm>
            <a:off x="9097047" y="3828131"/>
            <a:ext cx="17287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mn-lt"/>
                <a:ea typeface="Amazon Ember" panose="020B0603020204020204" pitchFamily="34" charset="0"/>
                <a:cs typeface="Arial" panose="020B0604020202020204" pitchFamily="34" charset="0"/>
              </a:rPr>
              <a:t>AWS Support</a:t>
            </a:r>
          </a:p>
        </p:txBody>
      </p:sp>
      <p:sp>
        <p:nvSpPr>
          <p:cNvPr id="42" name="TextBox 41">
            <a:extLst>
              <a:ext uri="{FF2B5EF4-FFF2-40B4-BE49-F238E27FC236}">
                <a16:creationId xmlns:a16="http://schemas.microsoft.com/office/drawing/2014/main" id="{77E8F213-32A6-7DD9-73C1-4EBF7538A989}"/>
              </a:ext>
            </a:extLst>
          </p:cNvPr>
          <p:cNvSpPr txBox="1"/>
          <p:nvPr/>
        </p:nvSpPr>
        <p:spPr>
          <a:xfrm>
            <a:off x="2002717" y="4434967"/>
            <a:ext cx="1642886" cy="830997"/>
          </a:xfrm>
          <a:prstGeom prst="rect">
            <a:avLst/>
          </a:prstGeom>
          <a:noFill/>
        </p:spPr>
        <p:txBody>
          <a:bodyPr wrap="square">
            <a:spAutoFit/>
          </a:bodyPr>
          <a:lstStyle/>
          <a:p>
            <a:pPr marL="228600" indent="-228600" algn="l" rtl="0" eaLnBrk="1" fontAlgn="b" latinLnBrk="0" hangingPunct="1">
              <a:spcBef>
                <a:spcPts val="0"/>
              </a:spcBef>
              <a:spcAft>
                <a:spcPts val="0"/>
              </a:spcAft>
              <a:buFont typeface="+mj-lt"/>
              <a:buAutoNum type="arabicPeriod"/>
            </a:pPr>
            <a:r>
              <a:rPr lang="en-US" sz="800" i="0" u="none" strike="noStrike" kern="1200" dirty="0">
                <a:effectLst/>
              </a:rPr>
              <a:t>Exposed Access Keys</a:t>
            </a:r>
            <a:endParaRPr lang="en-US" sz="800" i="0" u="none" strike="noStrike" dirty="0">
              <a:effectLst/>
            </a:endParaRPr>
          </a:p>
          <a:p>
            <a:pPr marL="228600" indent="-228600" algn="l" rtl="0" eaLnBrk="1" fontAlgn="b" latinLnBrk="0" hangingPunct="1">
              <a:spcBef>
                <a:spcPts val="0"/>
              </a:spcBef>
              <a:spcAft>
                <a:spcPts val="0"/>
              </a:spcAft>
              <a:buFont typeface="+mj-lt"/>
              <a:buAutoNum type="arabicPeriod"/>
            </a:pPr>
            <a:r>
              <a:rPr lang="en-US" sz="800" i="0" u="none" strike="noStrike" kern="1200" dirty="0">
                <a:effectLst/>
              </a:rPr>
              <a:t>MFA on Root Account</a:t>
            </a:r>
            <a:endParaRPr lang="en-US" sz="800" i="0" u="none" strike="noStrike" dirty="0">
              <a:effectLst/>
            </a:endParaRPr>
          </a:p>
          <a:p>
            <a:pPr marL="228600" indent="-228600" algn="l" rtl="0" eaLnBrk="1" fontAlgn="b" latinLnBrk="0" hangingPunct="1">
              <a:spcBef>
                <a:spcPts val="0"/>
              </a:spcBef>
              <a:spcAft>
                <a:spcPts val="0"/>
              </a:spcAft>
              <a:buFont typeface="+mj-lt"/>
              <a:buAutoNum type="arabicPeriod"/>
            </a:pPr>
            <a:r>
              <a:rPr lang="en-US" sz="800" i="0" u="none" strike="noStrike" kern="1200" dirty="0">
                <a:effectLst/>
              </a:rPr>
              <a:t>AWS CloudTrail Logging</a:t>
            </a:r>
            <a:endParaRPr lang="en-US" sz="800" i="0" u="none" strike="noStrike" dirty="0">
              <a:effectLst/>
            </a:endParaRPr>
          </a:p>
          <a:p>
            <a:pPr marL="228600" indent="-228600" algn="l" rtl="0" eaLnBrk="1" fontAlgn="b" latinLnBrk="0" hangingPunct="1">
              <a:spcBef>
                <a:spcPts val="0"/>
              </a:spcBef>
              <a:spcAft>
                <a:spcPts val="0"/>
              </a:spcAft>
              <a:buFont typeface="+mj-lt"/>
              <a:buAutoNum type="arabicPeriod"/>
            </a:pPr>
            <a:r>
              <a:rPr lang="en-US" sz="800" i="0" u="none" strike="noStrike" kern="1200" dirty="0">
                <a:effectLst/>
              </a:rPr>
              <a:t>IAM Access Key Rotation</a:t>
            </a:r>
            <a:endParaRPr lang="en-US" sz="800" i="0" u="none" strike="noStrike" dirty="0">
              <a:effectLst/>
            </a:endParaRPr>
          </a:p>
          <a:p>
            <a:pPr marL="228600" indent="-228600" algn="l" rtl="0" eaLnBrk="1" fontAlgn="b" latinLnBrk="0" hangingPunct="1">
              <a:spcBef>
                <a:spcPts val="0"/>
              </a:spcBef>
              <a:spcAft>
                <a:spcPts val="0"/>
              </a:spcAft>
              <a:buFont typeface="+mj-lt"/>
              <a:buAutoNum type="arabicPeriod"/>
            </a:pPr>
            <a:r>
              <a:rPr lang="en-US" sz="800" i="0" u="none" strike="noStrike" kern="1200" dirty="0">
                <a:effectLst/>
              </a:rPr>
              <a:t>IAM Password Policy</a:t>
            </a:r>
            <a:endParaRPr lang="en-US" sz="800" i="0" u="none" strike="noStrike" dirty="0">
              <a:effectLst/>
            </a:endParaRPr>
          </a:p>
          <a:p>
            <a:pPr marL="228600" indent="-228600" algn="l" rtl="0" eaLnBrk="1" fontAlgn="b" latinLnBrk="0" hangingPunct="1">
              <a:spcBef>
                <a:spcPts val="0"/>
              </a:spcBef>
              <a:spcAft>
                <a:spcPts val="0"/>
              </a:spcAft>
              <a:buFont typeface="+mj-lt"/>
              <a:buAutoNum type="arabicPeriod"/>
            </a:pPr>
            <a:r>
              <a:rPr lang="en-US" sz="800" i="0" u="none" strike="noStrike" kern="1200" dirty="0">
                <a:effectLst/>
              </a:rPr>
              <a:t>Security Groups</a:t>
            </a:r>
            <a:endParaRPr lang="en-US" sz="800" i="0" u="none" strike="noStrike" dirty="0">
              <a:effectLst/>
            </a:endParaRPr>
          </a:p>
        </p:txBody>
      </p:sp>
      <p:pic>
        <p:nvPicPr>
          <p:cNvPr id="6" name="Picture 5">
            <a:extLst>
              <a:ext uri="{FF2B5EF4-FFF2-40B4-BE49-F238E27FC236}">
                <a16:creationId xmlns:a16="http://schemas.microsoft.com/office/drawing/2014/main" id="{08AE71AB-11BD-E640-E634-2ED1ADE74B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2837" y="4187087"/>
            <a:ext cx="585216" cy="585216"/>
          </a:xfrm>
          <a:prstGeom prst="rect">
            <a:avLst/>
          </a:prstGeom>
          <a:ln>
            <a:noFill/>
          </a:ln>
          <a:effectLst/>
        </p:spPr>
      </p:pic>
    </p:spTree>
    <p:extLst>
      <p:ext uri="{BB962C8B-B14F-4D97-AF65-F5344CB8AC3E}">
        <p14:creationId xmlns:p14="http://schemas.microsoft.com/office/powerpoint/2010/main" val="247808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AF6D1-2937-DB48-BC29-540688057EFD}"/>
              </a:ext>
            </a:extLst>
          </p:cNvPr>
          <p:cNvSpPr>
            <a:spLocks noGrp="1"/>
          </p:cNvSpPr>
          <p:nvPr>
            <p:ph type="title"/>
          </p:nvPr>
        </p:nvSpPr>
        <p:spPr/>
        <p:txBody>
          <a:bodyPr/>
          <a:lstStyle/>
          <a:p>
            <a:r>
              <a:rPr lang="en-US" dirty="0"/>
              <a:t>Automate Security Checks with AWS Security Hub</a:t>
            </a:r>
          </a:p>
        </p:txBody>
      </p:sp>
    </p:spTree>
    <p:extLst>
      <p:ext uri="{BB962C8B-B14F-4D97-AF65-F5344CB8AC3E}">
        <p14:creationId xmlns:p14="http://schemas.microsoft.com/office/powerpoint/2010/main" val="3650436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B0E3DCA-16C9-4EC7-A5CC-FD092870001B}"/>
              </a:ext>
            </a:extLst>
          </p:cNvPr>
          <p:cNvSpPr/>
          <p:nvPr/>
        </p:nvSpPr>
        <p:spPr>
          <a:xfrm>
            <a:off x="0" y="1209069"/>
            <a:ext cx="12191999" cy="185961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71" name="Rectangle 70">
            <a:extLst>
              <a:ext uri="{FF2B5EF4-FFF2-40B4-BE49-F238E27FC236}">
                <a16:creationId xmlns:a16="http://schemas.microsoft.com/office/drawing/2014/main" id="{ADDE8174-7594-481F-8161-27A82D98094E}"/>
              </a:ext>
            </a:extLst>
          </p:cNvPr>
          <p:cNvSpPr/>
          <p:nvPr/>
        </p:nvSpPr>
        <p:spPr>
          <a:xfrm>
            <a:off x="79136" y="1218223"/>
            <a:ext cx="12112864" cy="1850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a:xfrm>
            <a:off x="284493" y="178772"/>
            <a:ext cx="10972800" cy="535531"/>
          </a:xfrm>
        </p:spPr>
        <p:txBody>
          <a:bodyPr/>
          <a:lstStyle/>
          <a:p>
            <a:r>
              <a:rPr lang="en-US"/>
              <a:t>What is AWS Security Hub?</a:t>
            </a:r>
            <a:endParaRPr lang="en-US" dirty="0"/>
          </a:p>
        </p:txBody>
      </p:sp>
      <p:sp>
        <p:nvSpPr>
          <p:cNvPr id="3" name="Content Placeholder 2">
            <a:extLst>
              <a:ext uri="{FF2B5EF4-FFF2-40B4-BE49-F238E27FC236}">
                <a16:creationId xmlns:a16="http://schemas.microsoft.com/office/drawing/2014/main" id="{25A2C3A7-AA9A-4BA3-93C1-6AC86F46716C}"/>
              </a:ext>
            </a:extLst>
          </p:cNvPr>
          <p:cNvSpPr>
            <a:spLocks noGrp="1"/>
          </p:cNvSpPr>
          <p:nvPr>
            <p:ph idx="4294967295"/>
          </p:nvPr>
        </p:nvSpPr>
        <p:spPr>
          <a:xfrm>
            <a:off x="2480149" y="1420813"/>
            <a:ext cx="9454549" cy="1422400"/>
          </a:xfrm>
        </p:spPr>
        <p:txBody>
          <a:bodyPr/>
          <a:lstStyle/>
          <a:p>
            <a:pPr marL="0" indent="0">
              <a:buNone/>
            </a:pPr>
            <a:r>
              <a:rPr lang="en-US" sz="2400" dirty="0">
                <a:solidFill>
                  <a:schemeClr val="bg2"/>
                </a:solidFill>
              </a:rPr>
              <a:t>Security Hub is a cloud security posture management service that </a:t>
            </a:r>
            <a:r>
              <a:rPr lang="en-US" sz="2400" b="1" dirty="0">
                <a:solidFill>
                  <a:schemeClr val="bg2"/>
                </a:solidFill>
                <a:ea typeface="Amazon Ember Mono" panose="020B0509020204020204" pitchFamily="49" charset="0"/>
                <a:cs typeface="Amazon Ember Mono" panose="020B0509020204020204" pitchFamily="49" charset="0"/>
              </a:rPr>
              <a:t>continually</a:t>
            </a:r>
            <a:r>
              <a:rPr lang="en-US" sz="2400" b="1" dirty="0">
                <a:solidFill>
                  <a:schemeClr val="bg2"/>
                </a:solidFill>
              </a:rPr>
              <a:t> </a:t>
            </a:r>
            <a:r>
              <a:rPr lang="en-US" sz="2400" dirty="0">
                <a:solidFill>
                  <a:schemeClr val="bg2"/>
                </a:solidFill>
              </a:rPr>
              <a:t>performs security best practice checks and </a:t>
            </a:r>
            <a:r>
              <a:rPr lang="en-US" sz="2400" b="1" dirty="0">
                <a:solidFill>
                  <a:schemeClr val="bg2"/>
                </a:solidFill>
                <a:ea typeface="Amazon Ember Mono" panose="020B0509020204020204" pitchFamily="49" charset="0"/>
                <a:cs typeface="Amazon Ember Mono" panose="020B0509020204020204" pitchFamily="49" charset="0"/>
              </a:rPr>
              <a:t>seamlessly</a:t>
            </a:r>
            <a:r>
              <a:rPr lang="en-US" sz="2400" dirty="0">
                <a:solidFill>
                  <a:schemeClr val="bg2"/>
                </a:solidFill>
              </a:rPr>
              <a:t> aggregates security findings from AWS and third-party services to enable automated response</a:t>
            </a:r>
          </a:p>
        </p:txBody>
      </p:sp>
      <p:cxnSp>
        <p:nvCxnSpPr>
          <p:cNvPr id="30" name="Straight Connector 29">
            <a:extLst>
              <a:ext uri="{FF2B5EF4-FFF2-40B4-BE49-F238E27FC236}">
                <a16:creationId xmlns:a16="http://schemas.microsoft.com/office/drawing/2014/main" id="{075D11BD-CB2D-44C5-8878-8538D89605CA}"/>
              </a:ext>
            </a:extLst>
          </p:cNvPr>
          <p:cNvCxnSpPr/>
          <p:nvPr/>
        </p:nvCxnSpPr>
        <p:spPr>
          <a:xfrm>
            <a:off x="2480149" y="1320953"/>
            <a:ext cx="0" cy="1618891"/>
          </a:xfrm>
          <a:prstGeom prst="line">
            <a:avLst/>
          </a:prstGeom>
          <a:noFill/>
          <a:ln w="19050" cap="flat">
            <a:solidFill>
              <a:schemeClr val="tx1"/>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AE429997-1649-4185-B4CB-B9619ACFC122}"/>
              </a:ext>
            </a:extLst>
          </p:cNvPr>
          <p:cNvCxnSpPr>
            <a:cxnSpLocks/>
          </p:cNvCxnSpPr>
          <p:nvPr/>
        </p:nvCxnSpPr>
        <p:spPr>
          <a:xfrm>
            <a:off x="6981800" y="4683425"/>
            <a:ext cx="0" cy="1188720"/>
          </a:xfrm>
          <a:prstGeom prst="line">
            <a:avLst/>
          </a:prstGeom>
          <a:noFill/>
          <a:ln w="19050" cap="flat">
            <a:solidFill>
              <a:schemeClr val="accent5"/>
            </a:solidFill>
            <a:prstDash val="solid"/>
            <a:round/>
          </a:ln>
          <a:effectLst/>
          <a:sp3d/>
        </p:spPr>
        <p:style>
          <a:lnRef idx="0">
            <a:scrgbClr r="0" g="0" b="0"/>
          </a:lnRef>
          <a:fillRef idx="0">
            <a:scrgbClr r="0" g="0" b="0"/>
          </a:fillRef>
          <a:effectRef idx="0">
            <a:scrgbClr r="0" g="0" b="0"/>
          </a:effectRef>
          <a:fontRef idx="none"/>
        </p:style>
      </p:cxnSp>
      <p:pic>
        <p:nvPicPr>
          <p:cNvPr id="5" name="Picture 4">
            <a:extLst>
              <a:ext uri="{FF2B5EF4-FFF2-40B4-BE49-F238E27FC236}">
                <a16:creationId xmlns:a16="http://schemas.microsoft.com/office/drawing/2014/main" id="{0181DB38-E0AF-1DEF-BF65-0D58FEE0E2C6}"/>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5840" y="3343930"/>
            <a:ext cx="1325964" cy="1325964"/>
          </a:xfrm>
          <a:prstGeom prst="rect">
            <a:avLst/>
          </a:prstGeom>
        </p:spPr>
      </p:pic>
      <p:pic>
        <p:nvPicPr>
          <p:cNvPr id="8" name="Picture 7">
            <a:extLst>
              <a:ext uri="{FF2B5EF4-FFF2-40B4-BE49-F238E27FC236}">
                <a16:creationId xmlns:a16="http://schemas.microsoft.com/office/drawing/2014/main" id="{58131496-F42B-6853-4EBB-36FB17AD914A}"/>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86932" y="3429000"/>
            <a:ext cx="1325964" cy="1325964"/>
          </a:xfrm>
          <a:prstGeom prst="rect">
            <a:avLst/>
          </a:prstGeom>
        </p:spPr>
      </p:pic>
      <p:sp>
        <p:nvSpPr>
          <p:cNvPr id="16" name="TextBox 15">
            <a:extLst>
              <a:ext uri="{FF2B5EF4-FFF2-40B4-BE49-F238E27FC236}">
                <a16:creationId xmlns:a16="http://schemas.microsoft.com/office/drawing/2014/main" id="{BDD65CB2-C949-C9A9-A88B-092AA59BBE86}"/>
              </a:ext>
            </a:extLst>
          </p:cNvPr>
          <p:cNvSpPr txBox="1"/>
          <p:nvPr/>
        </p:nvSpPr>
        <p:spPr>
          <a:xfrm>
            <a:off x="5010496" y="4754964"/>
            <a:ext cx="1816482" cy="1089529"/>
          </a:xfrm>
          <a:prstGeom prst="rect">
            <a:avLst/>
          </a:prstGeom>
          <a:noFill/>
        </p:spPr>
        <p:txBody>
          <a:bodyPr wrap="square" lIns="0" rIns="0" rtlCol="0">
            <a:spAutoFit/>
          </a:bodyPr>
          <a:lstStyle/>
          <a:p>
            <a:pPr lvl="0" algn="ctr">
              <a:lnSpc>
                <a:spcPct val="90000"/>
              </a:lnSpc>
              <a:spcAft>
                <a:spcPts val="1800"/>
              </a:spcAft>
              <a:defRPr/>
            </a:pPr>
            <a:r>
              <a:rPr lang="en-US" dirty="0">
                <a:solidFill>
                  <a:schemeClr val="tx2"/>
                </a:solidFill>
                <a:ea typeface="Amazon Ember" panose="020B0603020204020204" pitchFamily="34" charset="0"/>
                <a:cs typeface="Amazon Ember" panose="020B0603020204020204" pitchFamily="34" charset="0"/>
              </a:rPr>
              <a:t>Simple deployment, scalable up to 10K accounts</a:t>
            </a:r>
          </a:p>
        </p:txBody>
      </p:sp>
      <p:sp>
        <p:nvSpPr>
          <p:cNvPr id="20" name="TextBox 19">
            <a:extLst>
              <a:ext uri="{FF2B5EF4-FFF2-40B4-BE49-F238E27FC236}">
                <a16:creationId xmlns:a16="http://schemas.microsoft.com/office/drawing/2014/main" id="{7898EBE5-9FA6-9453-E93D-AE6A08B3D08E}"/>
              </a:ext>
            </a:extLst>
          </p:cNvPr>
          <p:cNvSpPr txBox="1"/>
          <p:nvPr/>
        </p:nvSpPr>
        <p:spPr>
          <a:xfrm>
            <a:off x="9799052" y="4754964"/>
            <a:ext cx="2031277" cy="840230"/>
          </a:xfrm>
          <a:prstGeom prst="rect">
            <a:avLst/>
          </a:prstGeom>
          <a:noFill/>
        </p:spPr>
        <p:txBody>
          <a:bodyPr wrap="square" lIns="0" rIns="0" rtlCol="0">
            <a:spAutoFit/>
          </a:bodyPr>
          <a:lstStyle/>
          <a:p>
            <a:pPr lvl="0" algn="ctr" defTabSz="1097278">
              <a:lnSpc>
                <a:spcPct val="90000"/>
              </a:lnSpc>
              <a:spcAft>
                <a:spcPts val="1800"/>
              </a:spcAft>
              <a:defRPr/>
            </a:pPr>
            <a:r>
              <a:rPr lang="en-US" dirty="0">
                <a:solidFill>
                  <a:schemeClr val="tx2"/>
                </a:solidFill>
              </a:rPr>
              <a:t>Automated response, and enrichment actions</a:t>
            </a:r>
          </a:p>
        </p:txBody>
      </p:sp>
      <p:pic>
        <p:nvPicPr>
          <p:cNvPr id="21" name="Picture 20">
            <a:extLst>
              <a:ext uri="{FF2B5EF4-FFF2-40B4-BE49-F238E27FC236}">
                <a16:creationId xmlns:a16="http://schemas.microsoft.com/office/drawing/2014/main" id="{6BCF6474-F9EB-8D97-3DBD-056A63701211}"/>
              </a:ext>
            </a:extLst>
          </p:cNvPr>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107100" y="3363152"/>
            <a:ext cx="1325964" cy="1319021"/>
          </a:xfrm>
          <a:prstGeom prst="rect">
            <a:avLst/>
          </a:prstGeom>
        </p:spPr>
      </p:pic>
      <p:sp>
        <p:nvSpPr>
          <p:cNvPr id="22" name="TextBox 21">
            <a:extLst>
              <a:ext uri="{FF2B5EF4-FFF2-40B4-BE49-F238E27FC236}">
                <a16:creationId xmlns:a16="http://schemas.microsoft.com/office/drawing/2014/main" id="{12935C0F-6DC0-F8E3-25EB-0B41E275CBDA}"/>
              </a:ext>
            </a:extLst>
          </p:cNvPr>
          <p:cNvSpPr txBox="1"/>
          <p:nvPr/>
        </p:nvSpPr>
        <p:spPr>
          <a:xfrm>
            <a:off x="284493" y="4754964"/>
            <a:ext cx="1816482" cy="840230"/>
          </a:xfrm>
          <a:prstGeom prst="rect">
            <a:avLst/>
          </a:prstGeom>
          <a:noFill/>
        </p:spPr>
        <p:txBody>
          <a:bodyPr wrap="square" lIns="0" rIns="0" rtlCol="0">
            <a:spAutoFit/>
          </a:bodyPr>
          <a:lstStyle/>
          <a:p>
            <a:pPr algn="ctr">
              <a:lnSpc>
                <a:spcPct val="90000"/>
              </a:lnSpc>
              <a:spcAft>
                <a:spcPts val="1800"/>
              </a:spcAft>
            </a:pPr>
            <a:r>
              <a:rPr lang="en-US" dirty="0">
                <a:solidFill>
                  <a:schemeClr val="tx2"/>
                </a:solidFill>
              </a:rPr>
              <a:t>Automated, continuous best practice checks</a:t>
            </a:r>
          </a:p>
        </p:txBody>
      </p:sp>
      <p:pic>
        <p:nvPicPr>
          <p:cNvPr id="23" name="Picture 22">
            <a:extLst>
              <a:ext uri="{FF2B5EF4-FFF2-40B4-BE49-F238E27FC236}">
                <a16:creationId xmlns:a16="http://schemas.microsoft.com/office/drawing/2014/main" id="{F2FD2941-F76C-9A7A-8F4A-20C4BDF223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1421161"/>
            <a:ext cx="1435777" cy="1435777"/>
          </a:xfrm>
          <a:prstGeom prst="rect">
            <a:avLst/>
          </a:prstGeom>
          <a:ln>
            <a:noFill/>
          </a:ln>
          <a:effectLst>
            <a:outerShdw blurRad="190500" algn="tl" rotWithShape="0">
              <a:srgbClr val="000000">
                <a:alpha val="70000"/>
              </a:srgbClr>
            </a:outerShdw>
          </a:effectLst>
        </p:spPr>
      </p:pic>
      <p:cxnSp>
        <p:nvCxnSpPr>
          <p:cNvPr id="6" name="Straight Connector 5">
            <a:extLst>
              <a:ext uri="{FF2B5EF4-FFF2-40B4-BE49-F238E27FC236}">
                <a16:creationId xmlns:a16="http://schemas.microsoft.com/office/drawing/2014/main" id="{B426FC22-D81D-E008-0F13-C510A9B6604C}"/>
              </a:ext>
            </a:extLst>
          </p:cNvPr>
          <p:cNvCxnSpPr>
            <a:cxnSpLocks/>
          </p:cNvCxnSpPr>
          <p:nvPr/>
        </p:nvCxnSpPr>
        <p:spPr>
          <a:xfrm>
            <a:off x="4909236" y="4683425"/>
            <a:ext cx="0" cy="1188720"/>
          </a:xfrm>
          <a:prstGeom prst="line">
            <a:avLst/>
          </a:prstGeom>
          <a:noFill/>
          <a:ln w="19050" cap="flat">
            <a:solidFill>
              <a:schemeClr val="accent5"/>
            </a:solidFill>
            <a:prstDash val="solid"/>
            <a:round/>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6403C3EB-A4FC-DCC5-9302-12605F0F1873}"/>
              </a:ext>
            </a:extLst>
          </p:cNvPr>
          <p:cNvCxnSpPr>
            <a:cxnSpLocks/>
          </p:cNvCxnSpPr>
          <p:nvPr/>
        </p:nvCxnSpPr>
        <p:spPr>
          <a:xfrm>
            <a:off x="2214953" y="4683425"/>
            <a:ext cx="0" cy="1188720"/>
          </a:xfrm>
          <a:prstGeom prst="line">
            <a:avLst/>
          </a:prstGeom>
          <a:noFill/>
          <a:ln w="19050" cap="flat">
            <a:solidFill>
              <a:schemeClr val="accent5"/>
            </a:solidFill>
            <a:prstDash val="solid"/>
            <a:round/>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E89F496B-5297-A04E-D18B-846CD381CA9A}"/>
              </a:ext>
            </a:extLst>
          </p:cNvPr>
          <p:cNvSpPr txBox="1"/>
          <p:nvPr/>
        </p:nvSpPr>
        <p:spPr>
          <a:xfrm>
            <a:off x="2334637" y="4754964"/>
            <a:ext cx="2362879" cy="1089529"/>
          </a:xfrm>
          <a:prstGeom prst="rect">
            <a:avLst/>
          </a:prstGeom>
          <a:noFill/>
        </p:spPr>
        <p:txBody>
          <a:bodyPr wrap="square" lIns="0" rIns="0" rtlCol="0">
            <a:spAutoFit/>
          </a:bodyPr>
          <a:lstStyle/>
          <a:p>
            <a:pPr algn="ctr">
              <a:lnSpc>
                <a:spcPct val="90000"/>
              </a:lnSpc>
              <a:spcAft>
                <a:spcPts val="1800"/>
              </a:spcAft>
            </a:pPr>
            <a:r>
              <a:rPr lang="en-US" dirty="0">
                <a:solidFill>
                  <a:schemeClr val="tx2"/>
                </a:solidFill>
              </a:rPr>
              <a:t>AWS Foundational Security Best Practices (FSBP) standard, CIS, and more</a:t>
            </a:r>
          </a:p>
        </p:txBody>
      </p:sp>
      <p:pic>
        <p:nvPicPr>
          <p:cNvPr id="19" name="Picture 18">
            <a:extLst>
              <a:ext uri="{FF2B5EF4-FFF2-40B4-BE49-F238E27FC236}">
                <a16:creationId xmlns:a16="http://schemas.microsoft.com/office/drawing/2014/main" id="{1092F892-9E2B-8573-A5BD-CA13A5EDE2A9}"/>
              </a:ext>
            </a:extLst>
          </p:cNvPr>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826410" y="3274741"/>
            <a:ext cx="1512705" cy="1505766"/>
          </a:xfrm>
          <a:prstGeom prst="rect">
            <a:avLst/>
          </a:prstGeom>
        </p:spPr>
      </p:pic>
      <p:cxnSp>
        <p:nvCxnSpPr>
          <p:cNvPr id="24" name="Straight Connector 23">
            <a:extLst>
              <a:ext uri="{FF2B5EF4-FFF2-40B4-BE49-F238E27FC236}">
                <a16:creationId xmlns:a16="http://schemas.microsoft.com/office/drawing/2014/main" id="{8D7D6BD1-C28E-11D2-825D-040BD44D35FA}"/>
              </a:ext>
            </a:extLst>
          </p:cNvPr>
          <p:cNvCxnSpPr>
            <a:cxnSpLocks/>
          </p:cNvCxnSpPr>
          <p:nvPr/>
        </p:nvCxnSpPr>
        <p:spPr>
          <a:xfrm>
            <a:off x="9670708" y="4683425"/>
            <a:ext cx="0" cy="1188720"/>
          </a:xfrm>
          <a:prstGeom prst="line">
            <a:avLst/>
          </a:prstGeom>
          <a:noFill/>
          <a:ln w="19050" cap="flat">
            <a:solidFill>
              <a:schemeClr val="accent5"/>
            </a:solidFill>
            <a:prstDash val="solid"/>
            <a:round/>
          </a:ln>
          <a:effectLst/>
          <a:sp3d/>
        </p:spPr>
        <p:style>
          <a:lnRef idx="0">
            <a:scrgbClr r="0" g="0" b="0"/>
          </a:lnRef>
          <a:fillRef idx="0">
            <a:scrgbClr r="0" g="0" b="0"/>
          </a:fillRef>
          <a:effectRef idx="0">
            <a:scrgbClr r="0" g="0" b="0"/>
          </a:effectRef>
          <a:fontRef idx="none"/>
        </p:style>
      </p:cxnSp>
      <p:pic>
        <p:nvPicPr>
          <p:cNvPr id="25" name="Picture 24">
            <a:extLst>
              <a:ext uri="{FF2B5EF4-FFF2-40B4-BE49-F238E27FC236}">
                <a16:creationId xmlns:a16="http://schemas.microsoft.com/office/drawing/2014/main" id="{382DDBF2-02CD-0109-33E4-D630F6AAE525}"/>
              </a:ext>
            </a:extLst>
          </p:cNvPr>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619309" y="3362722"/>
            <a:ext cx="1325964" cy="1319882"/>
          </a:xfrm>
          <a:prstGeom prst="rect">
            <a:avLst/>
          </a:prstGeom>
        </p:spPr>
      </p:pic>
      <p:sp>
        <p:nvSpPr>
          <p:cNvPr id="26" name="TextBox 25">
            <a:extLst>
              <a:ext uri="{FF2B5EF4-FFF2-40B4-BE49-F238E27FC236}">
                <a16:creationId xmlns:a16="http://schemas.microsoft.com/office/drawing/2014/main" id="{38179B41-13F0-EE59-F8F3-BCC6D5B1F8C5}"/>
              </a:ext>
            </a:extLst>
          </p:cNvPr>
          <p:cNvSpPr txBox="1"/>
          <p:nvPr/>
        </p:nvSpPr>
        <p:spPr>
          <a:xfrm>
            <a:off x="7080841" y="4754964"/>
            <a:ext cx="2464961" cy="1089529"/>
          </a:xfrm>
          <a:prstGeom prst="rect">
            <a:avLst/>
          </a:prstGeom>
          <a:noFill/>
        </p:spPr>
        <p:txBody>
          <a:bodyPr wrap="square" lIns="0" rIns="0" rtlCol="0">
            <a:spAutoFit/>
          </a:bodyPr>
          <a:lstStyle/>
          <a:p>
            <a:pPr algn="ctr">
              <a:lnSpc>
                <a:spcPct val="90000"/>
              </a:lnSpc>
              <a:spcAft>
                <a:spcPts val="1800"/>
              </a:spcAft>
            </a:pPr>
            <a:r>
              <a:rPr lang="en-US" dirty="0">
                <a:solidFill>
                  <a:schemeClr val="tx2"/>
                </a:solidFill>
                <a:ea typeface="Amazon Ember" panose="020B0603020204020204" pitchFamily="34" charset="0"/>
                <a:cs typeface="Amazon Ember" panose="020B0603020204020204" pitchFamily="34" charset="0"/>
              </a:rPr>
              <a:t>AWS and 3rd-party services f</a:t>
            </a:r>
            <a:r>
              <a:rPr lang="en-US" dirty="0">
                <a:solidFill>
                  <a:schemeClr val="tx2"/>
                </a:solidFill>
              </a:rPr>
              <a:t>indings aggregation across accounts and Regions</a:t>
            </a:r>
          </a:p>
        </p:txBody>
      </p:sp>
    </p:spTree>
    <p:extLst>
      <p:ext uri="{BB962C8B-B14F-4D97-AF65-F5344CB8AC3E}">
        <p14:creationId xmlns:p14="http://schemas.microsoft.com/office/powerpoint/2010/main" val="170213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245E8165-5645-4DF7-AB4F-3D9F3B278576}"/>
              </a:ext>
            </a:extLst>
          </p:cNvPr>
          <p:cNvSpPr/>
          <p:nvPr/>
        </p:nvSpPr>
        <p:spPr>
          <a:xfrm>
            <a:off x="8768371" y="3736900"/>
            <a:ext cx="3094521" cy="2124946"/>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50" name="Rectangle 149">
            <a:extLst>
              <a:ext uri="{FF2B5EF4-FFF2-40B4-BE49-F238E27FC236}">
                <a16:creationId xmlns:a16="http://schemas.microsoft.com/office/drawing/2014/main" id="{E3E326D9-BE6A-4391-99DC-CEA389ABF856}"/>
              </a:ext>
            </a:extLst>
          </p:cNvPr>
          <p:cNvSpPr/>
          <p:nvPr/>
        </p:nvSpPr>
        <p:spPr>
          <a:xfrm>
            <a:off x="8768370" y="1473228"/>
            <a:ext cx="3099816" cy="1529582"/>
          </a:xfrm>
          <a:prstGeom prst="rect">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45" name="Rectangle 144">
            <a:extLst>
              <a:ext uri="{FF2B5EF4-FFF2-40B4-BE49-F238E27FC236}">
                <a16:creationId xmlns:a16="http://schemas.microsoft.com/office/drawing/2014/main" id="{0602FBD0-36E6-4C6D-8830-2731398B53A3}"/>
              </a:ext>
            </a:extLst>
          </p:cNvPr>
          <p:cNvSpPr/>
          <p:nvPr/>
        </p:nvSpPr>
        <p:spPr>
          <a:xfrm>
            <a:off x="4550233" y="3983968"/>
            <a:ext cx="3410712" cy="2196604"/>
          </a:xfrm>
          <a:prstGeom prst="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74" name="Title 1">
            <a:extLst>
              <a:ext uri="{FF2B5EF4-FFF2-40B4-BE49-F238E27FC236}">
                <a16:creationId xmlns:a16="http://schemas.microsoft.com/office/drawing/2014/main" id="{92E08944-6D6A-4FAA-BE79-5A29C7157237}"/>
              </a:ext>
            </a:extLst>
          </p:cNvPr>
          <p:cNvSpPr>
            <a:spLocks noGrp="1"/>
          </p:cNvSpPr>
          <p:nvPr>
            <p:ph type="title"/>
          </p:nvPr>
        </p:nvSpPr>
        <p:spPr>
          <a:xfrm>
            <a:off x="4379858" y="304800"/>
            <a:ext cx="7507341" cy="638175"/>
          </a:xfrm>
        </p:spPr>
        <p:txBody>
          <a:bodyPr/>
          <a:lstStyle/>
          <a:p>
            <a:r>
              <a:rPr lang="en-US" dirty="0"/>
              <a:t>Security Hub finding flows</a:t>
            </a:r>
          </a:p>
        </p:txBody>
      </p:sp>
      <p:sp>
        <p:nvSpPr>
          <p:cNvPr id="87" name="Freeform 33">
            <a:extLst>
              <a:ext uri="{FF2B5EF4-FFF2-40B4-BE49-F238E27FC236}">
                <a16:creationId xmlns:a16="http://schemas.microsoft.com/office/drawing/2014/main" id="{8F76BF62-8DAE-4EF9-81A4-FA903048C91D}"/>
              </a:ext>
            </a:extLst>
          </p:cNvPr>
          <p:cNvSpPr/>
          <p:nvPr/>
        </p:nvSpPr>
        <p:spPr>
          <a:xfrm>
            <a:off x="3819748" y="1916482"/>
            <a:ext cx="560111" cy="3027987"/>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ln w="31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2"/>
              </a:solidFill>
            </a:endParaRPr>
          </a:p>
        </p:txBody>
      </p:sp>
      <p:cxnSp>
        <p:nvCxnSpPr>
          <p:cNvPr id="88" name="Straight Arrow Connector 87">
            <a:extLst>
              <a:ext uri="{FF2B5EF4-FFF2-40B4-BE49-F238E27FC236}">
                <a16:creationId xmlns:a16="http://schemas.microsoft.com/office/drawing/2014/main" id="{874D925A-ACB1-4C8E-86C4-B3260A4FFC4A}"/>
              </a:ext>
            </a:extLst>
          </p:cNvPr>
          <p:cNvCxnSpPr>
            <a:cxnSpLocks/>
          </p:cNvCxnSpPr>
          <p:nvPr/>
        </p:nvCxnSpPr>
        <p:spPr>
          <a:xfrm>
            <a:off x="4386238" y="2395494"/>
            <a:ext cx="350666" cy="0"/>
          </a:xfrm>
          <a:prstGeom prst="straightConnector1">
            <a:avLst/>
          </a:prstGeom>
          <a:ln w="3175">
            <a:headEnd type="none" w="med" len="sm"/>
            <a:tailEnd type="triangle" w="med"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BEC471A-3325-44DA-A021-B9FF77A9EBA0}"/>
              </a:ext>
            </a:extLst>
          </p:cNvPr>
          <p:cNvGrpSpPr/>
          <p:nvPr/>
        </p:nvGrpSpPr>
        <p:grpSpPr>
          <a:xfrm>
            <a:off x="7839300" y="2169342"/>
            <a:ext cx="803016" cy="2775127"/>
            <a:chOff x="7839300" y="2169342"/>
            <a:chExt cx="803016" cy="2775127"/>
          </a:xfrm>
        </p:grpSpPr>
        <p:sp>
          <p:nvSpPr>
            <p:cNvPr id="96" name="Freeform 33">
              <a:extLst>
                <a:ext uri="{FF2B5EF4-FFF2-40B4-BE49-F238E27FC236}">
                  <a16:creationId xmlns:a16="http://schemas.microsoft.com/office/drawing/2014/main" id="{68A1D058-DB87-48F6-B776-1AD70F1756EB}"/>
                </a:ext>
              </a:extLst>
            </p:cNvPr>
            <p:cNvSpPr/>
            <p:nvPr/>
          </p:nvSpPr>
          <p:spPr>
            <a:xfrm flipH="1">
              <a:off x="8145981" y="2169342"/>
              <a:ext cx="496335" cy="2775127"/>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ln w="3175">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2"/>
                </a:solidFill>
              </a:endParaRPr>
            </a:p>
          </p:txBody>
        </p:sp>
        <p:cxnSp>
          <p:nvCxnSpPr>
            <p:cNvPr id="97" name="Straight Arrow Connector 96">
              <a:extLst>
                <a:ext uri="{FF2B5EF4-FFF2-40B4-BE49-F238E27FC236}">
                  <a16:creationId xmlns:a16="http://schemas.microsoft.com/office/drawing/2014/main" id="{A06DE77D-4151-4BBF-AE1D-8EC9CA98C628}"/>
                </a:ext>
              </a:extLst>
            </p:cNvPr>
            <p:cNvCxnSpPr>
              <a:cxnSpLocks/>
            </p:cNvCxnSpPr>
            <p:nvPr/>
          </p:nvCxnSpPr>
          <p:spPr>
            <a:xfrm flipH="1">
              <a:off x="7839300" y="2362503"/>
              <a:ext cx="310738" cy="0"/>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BB634C1D-6587-434A-8370-1652020EF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5204" y="1728452"/>
            <a:ext cx="1280160" cy="1280160"/>
          </a:xfrm>
          <a:prstGeom prst="rect">
            <a:avLst/>
          </a:prstGeom>
          <a:ln>
            <a:noFill/>
          </a:ln>
          <a:effectLst>
            <a:outerShdw blurRad="190500" algn="tl" rotWithShape="0">
              <a:srgbClr val="000000">
                <a:alpha val="70000"/>
              </a:srgbClr>
            </a:outerShdw>
          </a:effectLst>
        </p:spPr>
      </p:pic>
      <p:sp>
        <p:nvSpPr>
          <p:cNvPr id="125" name="TextBox 124">
            <a:extLst>
              <a:ext uri="{FF2B5EF4-FFF2-40B4-BE49-F238E27FC236}">
                <a16:creationId xmlns:a16="http://schemas.microsoft.com/office/drawing/2014/main" id="{858CE7BE-CF90-417C-83E9-C14EB504E1A8}"/>
              </a:ext>
            </a:extLst>
          </p:cNvPr>
          <p:cNvSpPr txBox="1"/>
          <p:nvPr/>
        </p:nvSpPr>
        <p:spPr>
          <a:xfrm>
            <a:off x="4792197" y="4964495"/>
            <a:ext cx="931002" cy="311798"/>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100" dirty="0">
                <a:solidFill>
                  <a:schemeClr val="bg1"/>
                </a:solidFill>
                <a:latin typeface="+mn-lt"/>
              </a:rPr>
              <a:t>Amazon Detective</a:t>
            </a:r>
          </a:p>
        </p:txBody>
      </p:sp>
      <p:pic>
        <p:nvPicPr>
          <p:cNvPr id="126" name="Picture 125">
            <a:extLst>
              <a:ext uri="{FF2B5EF4-FFF2-40B4-BE49-F238E27FC236}">
                <a16:creationId xmlns:a16="http://schemas.microsoft.com/office/drawing/2014/main" id="{D44367CC-B823-434A-904D-85F09C857A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8758" y="4462607"/>
            <a:ext cx="438912" cy="438912"/>
          </a:xfrm>
          <a:prstGeom prst="rect">
            <a:avLst/>
          </a:prstGeom>
        </p:spPr>
      </p:pic>
      <p:sp>
        <p:nvSpPr>
          <p:cNvPr id="130" name="TextBox 129">
            <a:extLst>
              <a:ext uri="{FF2B5EF4-FFF2-40B4-BE49-F238E27FC236}">
                <a16:creationId xmlns:a16="http://schemas.microsoft.com/office/drawing/2014/main" id="{8C1AF1FD-CC7C-4F28-9D85-0C44DA47620C}"/>
              </a:ext>
            </a:extLst>
          </p:cNvPr>
          <p:cNvSpPr txBox="1"/>
          <p:nvPr/>
        </p:nvSpPr>
        <p:spPr>
          <a:xfrm>
            <a:off x="5853928" y="4964133"/>
            <a:ext cx="795444" cy="291444"/>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100" dirty="0">
                <a:solidFill>
                  <a:schemeClr val="bg1"/>
                </a:solidFill>
                <a:latin typeface="+mn-lt"/>
              </a:rPr>
              <a:t>AWS Audit </a:t>
            </a:r>
          </a:p>
          <a:p>
            <a:pPr defTabSz="685758"/>
            <a:r>
              <a:rPr lang="en-US" sz="1100" dirty="0">
                <a:solidFill>
                  <a:schemeClr val="bg1"/>
                </a:solidFill>
                <a:latin typeface="+mn-lt"/>
              </a:rPr>
              <a:t>Manager</a:t>
            </a:r>
          </a:p>
        </p:txBody>
      </p:sp>
      <p:pic>
        <p:nvPicPr>
          <p:cNvPr id="131" name="Picture 130">
            <a:extLst>
              <a:ext uri="{FF2B5EF4-FFF2-40B4-BE49-F238E27FC236}">
                <a16:creationId xmlns:a16="http://schemas.microsoft.com/office/drawing/2014/main" id="{84492657-8CF0-4C9D-A1DC-CCA9BB89CE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463" y="4458136"/>
            <a:ext cx="438912" cy="438912"/>
          </a:xfrm>
          <a:prstGeom prst="rect">
            <a:avLst/>
          </a:prstGeom>
        </p:spPr>
      </p:pic>
      <p:pic>
        <p:nvPicPr>
          <p:cNvPr id="10" name="Picture 9">
            <a:extLst>
              <a:ext uri="{FF2B5EF4-FFF2-40B4-BE49-F238E27FC236}">
                <a16:creationId xmlns:a16="http://schemas.microsoft.com/office/drawing/2014/main" id="{38D5375D-6FFA-460E-95E6-6DAA872AC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3714" y="1987532"/>
            <a:ext cx="762000" cy="762000"/>
          </a:xfrm>
          <a:prstGeom prst="rect">
            <a:avLst/>
          </a:prstGeom>
          <a:ln>
            <a:noFill/>
          </a:ln>
          <a:effectLst>
            <a:outerShdw blurRad="190500" algn="tl" rotWithShape="0">
              <a:srgbClr val="000000">
                <a:alpha val="70000"/>
              </a:srgbClr>
            </a:outerShdw>
          </a:effectLst>
        </p:spPr>
      </p:pic>
      <p:sp>
        <p:nvSpPr>
          <p:cNvPr id="133" name="TextBox 132">
            <a:extLst>
              <a:ext uri="{FF2B5EF4-FFF2-40B4-BE49-F238E27FC236}">
                <a16:creationId xmlns:a16="http://schemas.microsoft.com/office/drawing/2014/main" id="{F96D8411-CD83-40E5-8DBA-A931FFD7C599}"/>
              </a:ext>
            </a:extLst>
          </p:cNvPr>
          <p:cNvSpPr txBox="1"/>
          <p:nvPr/>
        </p:nvSpPr>
        <p:spPr>
          <a:xfrm>
            <a:off x="6702766" y="2838204"/>
            <a:ext cx="1280160" cy="291444"/>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100" dirty="0">
                <a:solidFill>
                  <a:schemeClr val="tx2"/>
                </a:solidFill>
                <a:latin typeface="+mn-lt"/>
              </a:rPr>
              <a:t>Amazon EventBridge</a:t>
            </a:r>
          </a:p>
        </p:txBody>
      </p:sp>
      <p:cxnSp>
        <p:nvCxnSpPr>
          <p:cNvPr id="134" name="Straight Arrow Connector 133">
            <a:extLst>
              <a:ext uri="{FF2B5EF4-FFF2-40B4-BE49-F238E27FC236}">
                <a16:creationId xmlns:a16="http://schemas.microsoft.com/office/drawing/2014/main" id="{899BEB3D-8B97-432B-9937-37859932CC2D}"/>
              </a:ext>
            </a:extLst>
          </p:cNvPr>
          <p:cNvCxnSpPr>
            <a:cxnSpLocks/>
          </p:cNvCxnSpPr>
          <p:nvPr/>
        </p:nvCxnSpPr>
        <p:spPr>
          <a:xfrm>
            <a:off x="6307995" y="2362505"/>
            <a:ext cx="460596" cy="0"/>
          </a:xfrm>
          <a:prstGeom prst="straightConnector1">
            <a:avLst/>
          </a:prstGeom>
          <a:ln w="31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3D021F92-7426-4F57-ABD4-299CE40DE0B3}"/>
              </a:ext>
            </a:extLst>
          </p:cNvPr>
          <p:cNvSpPr txBox="1"/>
          <p:nvPr/>
        </p:nvSpPr>
        <p:spPr>
          <a:xfrm>
            <a:off x="4698832" y="1336183"/>
            <a:ext cx="1552818"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en-US"/>
            </a:defPPr>
            <a:lvl1pPr algn="ctr" defTabSz="685758">
              <a:defRPr sz="1600" b="1">
                <a:solidFill>
                  <a:schemeClr val="tx2"/>
                </a:solidFill>
                <a:ea typeface="Amazon Ember" panose="020B0603020204020204" pitchFamily="34" charset="0"/>
                <a:cs typeface="Amazon Ember" panose="020B0603020204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Security Hub</a:t>
            </a:r>
          </a:p>
        </p:txBody>
      </p:sp>
      <p:sp>
        <p:nvSpPr>
          <p:cNvPr id="137" name="TextBox 136">
            <a:extLst>
              <a:ext uri="{FF2B5EF4-FFF2-40B4-BE49-F238E27FC236}">
                <a16:creationId xmlns:a16="http://schemas.microsoft.com/office/drawing/2014/main" id="{37D3A7A4-7766-4FE0-A5D5-FBC09C49A578}"/>
              </a:ext>
            </a:extLst>
          </p:cNvPr>
          <p:cNvSpPr txBox="1"/>
          <p:nvPr/>
        </p:nvSpPr>
        <p:spPr>
          <a:xfrm>
            <a:off x="8798070" y="1516958"/>
            <a:ext cx="3038720"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en-US"/>
            </a:defPPr>
            <a:lvl1pPr algn="ctr" defTabSz="685758">
              <a:defRPr sz="1600" b="1">
                <a:solidFill>
                  <a:schemeClr val="tx2"/>
                </a:solidFill>
                <a:ea typeface="Amazon Ember" panose="020B0603020204020204" pitchFamily="34" charset="0"/>
                <a:cs typeface="Amazon Ember" panose="020B0603020204020204" pitchFamily="34" charset="0"/>
              </a:defRPr>
            </a:lvl1pPr>
          </a:lstStyle>
          <a:p>
            <a:r>
              <a:rPr lang="en-US" dirty="0">
                <a:solidFill>
                  <a:schemeClr val="bg1"/>
                </a:solidFill>
              </a:rPr>
              <a:t>Remediation actions</a:t>
            </a:r>
          </a:p>
        </p:txBody>
      </p:sp>
      <p:sp>
        <p:nvSpPr>
          <p:cNvPr id="147" name="TextBox 146">
            <a:extLst>
              <a:ext uri="{FF2B5EF4-FFF2-40B4-BE49-F238E27FC236}">
                <a16:creationId xmlns:a16="http://schemas.microsoft.com/office/drawing/2014/main" id="{F002EFCB-F180-44C8-821F-EB2D2EBEAF56}"/>
              </a:ext>
            </a:extLst>
          </p:cNvPr>
          <p:cNvSpPr txBox="1"/>
          <p:nvPr/>
        </p:nvSpPr>
        <p:spPr>
          <a:xfrm>
            <a:off x="8957647" y="2458088"/>
            <a:ext cx="840976" cy="291444"/>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100" dirty="0">
                <a:solidFill>
                  <a:schemeClr val="bg1"/>
                </a:solidFill>
                <a:latin typeface="+mn-lt"/>
              </a:rPr>
              <a:t>AWS Lambda</a:t>
            </a:r>
          </a:p>
        </p:txBody>
      </p:sp>
      <p:sp>
        <p:nvSpPr>
          <p:cNvPr id="148" name="TextBox 147">
            <a:extLst>
              <a:ext uri="{FF2B5EF4-FFF2-40B4-BE49-F238E27FC236}">
                <a16:creationId xmlns:a16="http://schemas.microsoft.com/office/drawing/2014/main" id="{CF61A715-5F6C-449C-9BE6-2801EE586878}"/>
              </a:ext>
            </a:extLst>
          </p:cNvPr>
          <p:cNvSpPr txBox="1"/>
          <p:nvPr/>
        </p:nvSpPr>
        <p:spPr>
          <a:xfrm>
            <a:off x="9917950" y="2433251"/>
            <a:ext cx="840975" cy="291444"/>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r>
              <a:rPr lang="en-US" sz="1100" dirty="0">
                <a:solidFill>
                  <a:schemeClr val="bg1"/>
                </a:solidFill>
              </a:rPr>
              <a:t>AWS Systems Manager</a:t>
            </a:r>
          </a:p>
        </p:txBody>
      </p:sp>
      <p:sp>
        <p:nvSpPr>
          <p:cNvPr id="152" name="TextBox 151">
            <a:extLst>
              <a:ext uri="{FF2B5EF4-FFF2-40B4-BE49-F238E27FC236}">
                <a16:creationId xmlns:a16="http://schemas.microsoft.com/office/drawing/2014/main" id="{2FBAE5A9-18AE-49CB-89A1-CE8AA66A23E7}"/>
              </a:ext>
            </a:extLst>
          </p:cNvPr>
          <p:cNvSpPr txBox="1"/>
          <p:nvPr/>
        </p:nvSpPr>
        <p:spPr>
          <a:xfrm>
            <a:off x="10878252" y="2447658"/>
            <a:ext cx="755373" cy="246005"/>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r>
              <a:rPr lang="en-US" sz="1100" dirty="0">
                <a:solidFill>
                  <a:schemeClr val="bg1"/>
                </a:solidFill>
              </a:rPr>
              <a:t>AWS Step Functions</a:t>
            </a:r>
          </a:p>
        </p:txBody>
      </p:sp>
      <p:pic>
        <p:nvPicPr>
          <p:cNvPr id="153" name="Picture 152">
            <a:extLst>
              <a:ext uri="{FF2B5EF4-FFF2-40B4-BE49-F238E27FC236}">
                <a16:creationId xmlns:a16="http://schemas.microsoft.com/office/drawing/2014/main" id="{7673AA6E-2414-4FBC-9E45-2003D62C6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36482" y="1991658"/>
            <a:ext cx="438912" cy="438912"/>
          </a:xfrm>
          <a:prstGeom prst="rect">
            <a:avLst/>
          </a:prstGeom>
        </p:spPr>
      </p:pic>
      <p:pic>
        <p:nvPicPr>
          <p:cNvPr id="157" name="Picture 156">
            <a:extLst>
              <a:ext uri="{FF2B5EF4-FFF2-40B4-BE49-F238E27FC236}">
                <a16:creationId xmlns:a16="http://schemas.microsoft.com/office/drawing/2014/main" id="{02B9BC8E-4922-4A42-BA5B-BD942BCE95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2968" y="1991658"/>
            <a:ext cx="438912" cy="438912"/>
          </a:xfrm>
          <a:prstGeom prst="rect">
            <a:avLst/>
          </a:prstGeom>
        </p:spPr>
      </p:pic>
      <p:pic>
        <p:nvPicPr>
          <p:cNvPr id="158" name="Picture 157">
            <a:extLst>
              <a:ext uri="{FF2B5EF4-FFF2-40B4-BE49-F238E27FC236}">
                <a16:creationId xmlns:a16="http://schemas.microsoft.com/office/drawing/2014/main" id="{232DB391-5D77-4E6C-8E12-7946E26653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86918" y="1991658"/>
            <a:ext cx="438912" cy="438912"/>
          </a:xfrm>
          <a:prstGeom prst="rect">
            <a:avLst/>
          </a:prstGeom>
        </p:spPr>
      </p:pic>
      <p:sp>
        <p:nvSpPr>
          <p:cNvPr id="160" name="TextBox 159">
            <a:extLst>
              <a:ext uri="{FF2B5EF4-FFF2-40B4-BE49-F238E27FC236}">
                <a16:creationId xmlns:a16="http://schemas.microsoft.com/office/drawing/2014/main" id="{C817F636-9221-400C-A410-2B84E8746E2E}"/>
              </a:ext>
            </a:extLst>
          </p:cNvPr>
          <p:cNvSpPr txBox="1"/>
          <p:nvPr/>
        </p:nvSpPr>
        <p:spPr>
          <a:xfrm>
            <a:off x="8649536" y="3763287"/>
            <a:ext cx="3343172"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en-US"/>
            </a:defPPr>
            <a:lvl1pPr algn="ctr" defTabSz="685758">
              <a:defRPr sz="1600" b="1">
                <a:solidFill>
                  <a:schemeClr val="tx2"/>
                </a:solidFill>
                <a:ea typeface="Amazon Ember" panose="020B0603020204020204" pitchFamily="34" charset="0"/>
                <a:cs typeface="Amazon Ember" panose="020B0603020204020204" pitchFamily="34" charset="0"/>
              </a:defRPr>
            </a:lvl1pPr>
          </a:lstStyle>
          <a:p>
            <a:r>
              <a:rPr lang="en-US" dirty="0">
                <a:solidFill>
                  <a:schemeClr val="bg1"/>
                </a:solidFill>
              </a:rPr>
              <a:t>Take action with AWS Partners</a:t>
            </a:r>
          </a:p>
        </p:txBody>
      </p:sp>
      <p:pic>
        <p:nvPicPr>
          <p:cNvPr id="168" name="Picture 167">
            <a:extLst>
              <a:ext uri="{FF2B5EF4-FFF2-40B4-BE49-F238E27FC236}">
                <a16:creationId xmlns:a16="http://schemas.microsoft.com/office/drawing/2014/main" id="{E4C5336A-3216-41A3-8927-307CEBDC64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58567" y="4258761"/>
            <a:ext cx="438912" cy="438912"/>
          </a:xfrm>
          <a:prstGeom prst="rect">
            <a:avLst/>
          </a:prstGeom>
        </p:spPr>
      </p:pic>
      <p:pic>
        <p:nvPicPr>
          <p:cNvPr id="172" name="Picture 171">
            <a:extLst>
              <a:ext uri="{FF2B5EF4-FFF2-40B4-BE49-F238E27FC236}">
                <a16:creationId xmlns:a16="http://schemas.microsoft.com/office/drawing/2014/main" id="{109C67B4-777A-4815-B4B5-BB62C8DF42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87607" y="4258761"/>
            <a:ext cx="438912" cy="438912"/>
          </a:xfrm>
          <a:prstGeom prst="rect">
            <a:avLst/>
          </a:prstGeom>
        </p:spPr>
      </p:pic>
      <p:pic>
        <p:nvPicPr>
          <p:cNvPr id="173" name="Picture 172">
            <a:extLst>
              <a:ext uri="{FF2B5EF4-FFF2-40B4-BE49-F238E27FC236}">
                <a16:creationId xmlns:a16="http://schemas.microsoft.com/office/drawing/2014/main" id="{77BEEC4A-26D5-4F38-A04B-0E65955554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32700" y="4218468"/>
            <a:ext cx="510005" cy="510005"/>
          </a:xfrm>
          <a:prstGeom prst="rect">
            <a:avLst/>
          </a:prstGeom>
        </p:spPr>
      </p:pic>
      <p:pic>
        <p:nvPicPr>
          <p:cNvPr id="174" name="Picture 173">
            <a:extLst>
              <a:ext uri="{FF2B5EF4-FFF2-40B4-BE49-F238E27FC236}">
                <a16:creationId xmlns:a16="http://schemas.microsoft.com/office/drawing/2014/main" id="{EAE48BA9-F329-4306-BCF8-D015903759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77927" y="4258761"/>
            <a:ext cx="438912" cy="438912"/>
          </a:xfrm>
          <a:prstGeom prst="rect">
            <a:avLst/>
          </a:prstGeom>
        </p:spPr>
      </p:pic>
      <p:pic>
        <p:nvPicPr>
          <p:cNvPr id="175" name="Picture 174">
            <a:extLst>
              <a:ext uri="{FF2B5EF4-FFF2-40B4-BE49-F238E27FC236}">
                <a16:creationId xmlns:a16="http://schemas.microsoft.com/office/drawing/2014/main" id="{F7A6AC04-4594-489C-AA9B-C954E678A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6625" y="4864995"/>
            <a:ext cx="580081" cy="436739"/>
          </a:xfrm>
          <a:prstGeom prst="rect">
            <a:avLst/>
          </a:prstGeom>
        </p:spPr>
      </p:pic>
      <p:sp>
        <p:nvSpPr>
          <p:cNvPr id="59" name="TextBox 58">
            <a:extLst>
              <a:ext uri="{FF2B5EF4-FFF2-40B4-BE49-F238E27FC236}">
                <a16:creationId xmlns:a16="http://schemas.microsoft.com/office/drawing/2014/main" id="{6B15FBCE-98AE-48EC-8698-9A6018CAE53F}"/>
              </a:ext>
            </a:extLst>
          </p:cNvPr>
          <p:cNvSpPr txBox="1"/>
          <p:nvPr/>
        </p:nvSpPr>
        <p:spPr>
          <a:xfrm>
            <a:off x="9355014" y="5454645"/>
            <a:ext cx="1881691" cy="246005"/>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r>
              <a:rPr lang="en-US" sz="1400" b="1" dirty="0">
                <a:solidFill>
                  <a:schemeClr val="bg1"/>
                </a:solidFill>
              </a:rPr>
              <a:t>. . . plus many others</a:t>
            </a:r>
          </a:p>
        </p:txBody>
      </p:sp>
      <p:sp>
        <p:nvSpPr>
          <p:cNvPr id="94" name="TextBox 93">
            <a:extLst>
              <a:ext uri="{FF2B5EF4-FFF2-40B4-BE49-F238E27FC236}">
                <a16:creationId xmlns:a16="http://schemas.microsoft.com/office/drawing/2014/main" id="{AD74C444-556C-4409-B636-E9AB92F95815}"/>
              </a:ext>
            </a:extLst>
          </p:cNvPr>
          <p:cNvSpPr txBox="1"/>
          <p:nvPr/>
        </p:nvSpPr>
        <p:spPr>
          <a:xfrm>
            <a:off x="6826782" y="4975875"/>
            <a:ext cx="896835" cy="267960"/>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100" dirty="0">
                <a:solidFill>
                  <a:schemeClr val="bg1"/>
                </a:solidFill>
                <a:latin typeface="+mn-lt"/>
              </a:rPr>
              <a:t>Amazon Security Lake</a:t>
            </a:r>
          </a:p>
        </p:txBody>
      </p:sp>
      <p:pic>
        <p:nvPicPr>
          <p:cNvPr id="98" name="Picture 97">
            <a:extLst>
              <a:ext uri="{FF2B5EF4-FFF2-40B4-BE49-F238E27FC236}">
                <a16:creationId xmlns:a16="http://schemas.microsoft.com/office/drawing/2014/main" id="{79724356-ADA4-4253-8EFA-EAB7496EA5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56500" y="4457450"/>
            <a:ext cx="438912" cy="438912"/>
          </a:xfrm>
          <a:prstGeom prst="rect">
            <a:avLst/>
          </a:prstGeom>
        </p:spPr>
      </p:pic>
      <p:grpSp>
        <p:nvGrpSpPr>
          <p:cNvPr id="99" name="Group 98">
            <a:extLst>
              <a:ext uri="{FF2B5EF4-FFF2-40B4-BE49-F238E27FC236}">
                <a16:creationId xmlns:a16="http://schemas.microsoft.com/office/drawing/2014/main" id="{875BFC94-8CAC-4249-B71D-E7A8CAB1BD63}"/>
              </a:ext>
            </a:extLst>
          </p:cNvPr>
          <p:cNvGrpSpPr/>
          <p:nvPr/>
        </p:nvGrpSpPr>
        <p:grpSpPr>
          <a:xfrm rot="16200000">
            <a:off x="5861478" y="2117306"/>
            <a:ext cx="802884" cy="2775127"/>
            <a:chOff x="2684662" y="1051134"/>
            <a:chExt cx="1480715" cy="331243"/>
          </a:xfrm>
        </p:grpSpPr>
        <p:sp>
          <p:nvSpPr>
            <p:cNvPr id="100" name="Freeform 33">
              <a:extLst>
                <a:ext uri="{FF2B5EF4-FFF2-40B4-BE49-F238E27FC236}">
                  <a16:creationId xmlns:a16="http://schemas.microsoft.com/office/drawing/2014/main" id="{AABE9A09-F642-4D56-ABAE-4B92F5E7B81B}"/>
                </a:ext>
              </a:extLst>
            </p:cNvPr>
            <p:cNvSpPr/>
            <p:nvPr/>
          </p:nvSpPr>
          <p:spPr>
            <a:xfrm>
              <a:off x="2684662" y="1051134"/>
              <a:ext cx="915363"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ln w="3175">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2"/>
                </a:solidFill>
              </a:endParaRPr>
            </a:p>
          </p:txBody>
        </p:sp>
        <p:cxnSp>
          <p:nvCxnSpPr>
            <p:cNvPr id="101" name="Straight Arrow Connector 100">
              <a:extLst>
                <a:ext uri="{FF2B5EF4-FFF2-40B4-BE49-F238E27FC236}">
                  <a16:creationId xmlns:a16="http://schemas.microsoft.com/office/drawing/2014/main" id="{C8F5A1C3-9D66-44A4-A89B-E0F22B16A9E5}"/>
                </a:ext>
              </a:extLst>
            </p:cNvPr>
            <p:cNvCxnSpPr>
              <a:cxnSpLocks/>
            </p:cNvCxnSpPr>
            <p:nvPr/>
          </p:nvCxnSpPr>
          <p:spPr>
            <a:xfrm>
              <a:off x="3592300" y="1117622"/>
              <a:ext cx="573077" cy="0"/>
            </a:xfrm>
            <a:prstGeom prst="straightConnector1">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3" name="TextBox 162">
            <a:extLst>
              <a:ext uri="{FF2B5EF4-FFF2-40B4-BE49-F238E27FC236}">
                <a16:creationId xmlns:a16="http://schemas.microsoft.com/office/drawing/2014/main" id="{FBACB1B7-2DE1-4E11-A6C6-09DD5367B863}"/>
              </a:ext>
            </a:extLst>
          </p:cNvPr>
          <p:cNvSpPr txBox="1"/>
          <p:nvPr/>
        </p:nvSpPr>
        <p:spPr>
          <a:xfrm>
            <a:off x="4875356" y="5890502"/>
            <a:ext cx="1525444" cy="291444"/>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100" dirty="0">
                <a:solidFill>
                  <a:schemeClr val="bg1"/>
                </a:solidFill>
                <a:latin typeface="+mn-lt"/>
              </a:rPr>
              <a:t>AWS Trusted Advisor</a:t>
            </a:r>
          </a:p>
        </p:txBody>
      </p:sp>
      <p:pic>
        <p:nvPicPr>
          <p:cNvPr id="164" name="Picture 163">
            <a:extLst>
              <a:ext uri="{FF2B5EF4-FFF2-40B4-BE49-F238E27FC236}">
                <a16:creationId xmlns:a16="http://schemas.microsoft.com/office/drawing/2014/main" id="{0767BFE6-771B-4A37-A2CC-44F894DE67C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79026" y="5421443"/>
            <a:ext cx="438912" cy="438912"/>
          </a:xfrm>
          <a:prstGeom prst="rect">
            <a:avLst/>
          </a:prstGeom>
        </p:spPr>
      </p:pic>
      <p:sp>
        <p:nvSpPr>
          <p:cNvPr id="167" name="TextBox 166">
            <a:extLst>
              <a:ext uri="{FF2B5EF4-FFF2-40B4-BE49-F238E27FC236}">
                <a16:creationId xmlns:a16="http://schemas.microsoft.com/office/drawing/2014/main" id="{25F771D9-40ED-4680-AF0C-AD0C29FC46AD}"/>
              </a:ext>
            </a:extLst>
          </p:cNvPr>
          <p:cNvSpPr txBox="1"/>
          <p:nvPr/>
        </p:nvSpPr>
        <p:spPr>
          <a:xfrm>
            <a:off x="6522546" y="5890731"/>
            <a:ext cx="931002" cy="291444"/>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100" dirty="0">
                <a:solidFill>
                  <a:schemeClr val="bg1"/>
                </a:solidFill>
                <a:latin typeface="+mn-lt"/>
              </a:rPr>
              <a:t>AWS Chatbot</a:t>
            </a:r>
          </a:p>
        </p:txBody>
      </p:sp>
      <p:pic>
        <p:nvPicPr>
          <p:cNvPr id="169" name="Picture 168">
            <a:extLst>
              <a:ext uri="{FF2B5EF4-FFF2-40B4-BE49-F238E27FC236}">
                <a16:creationId xmlns:a16="http://schemas.microsoft.com/office/drawing/2014/main" id="{2ECAA6AC-70BB-43A2-B43D-4E321C9E453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68591" y="5415776"/>
            <a:ext cx="438912" cy="438912"/>
          </a:xfrm>
          <a:prstGeom prst="rect">
            <a:avLst/>
          </a:prstGeom>
        </p:spPr>
      </p:pic>
      <p:sp>
        <p:nvSpPr>
          <p:cNvPr id="6" name="Rectangle 5">
            <a:extLst>
              <a:ext uri="{FF2B5EF4-FFF2-40B4-BE49-F238E27FC236}">
                <a16:creationId xmlns:a16="http://schemas.microsoft.com/office/drawing/2014/main" id="{D6971F62-64AB-4BA1-A72E-7A2B5AEA6870}"/>
              </a:ext>
            </a:extLst>
          </p:cNvPr>
          <p:cNvSpPr/>
          <p:nvPr/>
        </p:nvSpPr>
        <p:spPr>
          <a:xfrm>
            <a:off x="4728875" y="4070338"/>
            <a:ext cx="3045551"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defTabSz="685758"/>
            <a:r>
              <a:rPr lang="en-US" sz="1600" b="1" dirty="0">
                <a:solidFill>
                  <a:schemeClr val="bg1"/>
                </a:solidFill>
                <a:ea typeface="Amazon Ember" panose="020B0603020204020204" pitchFamily="34" charset="0"/>
                <a:cs typeface="Amazon Ember" panose="020B0603020204020204" pitchFamily="34" charset="0"/>
              </a:rPr>
              <a:t>Findings integrations</a:t>
            </a:r>
          </a:p>
        </p:txBody>
      </p:sp>
      <p:pic>
        <p:nvPicPr>
          <p:cNvPr id="2" name="Picture 2" descr="Splunk Logo, symbol, meaning, history, PNG, brand">
            <a:extLst>
              <a:ext uri="{FF2B5EF4-FFF2-40B4-BE49-F238E27FC236}">
                <a16:creationId xmlns:a16="http://schemas.microsoft.com/office/drawing/2014/main" id="{E4BEF71B-92A6-4658-B754-784F075CDAF2}"/>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0913" r="20417"/>
          <a:stretch/>
        </p:blipFill>
        <p:spPr bwMode="auto">
          <a:xfrm>
            <a:off x="9526080" y="4873280"/>
            <a:ext cx="438912" cy="4201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Jira Logo, symbol, meaning, history, PNG, brand">
            <a:extLst>
              <a:ext uri="{FF2B5EF4-FFF2-40B4-BE49-F238E27FC236}">
                <a16:creationId xmlns:a16="http://schemas.microsoft.com/office/drawing/2014/main" id="{1CA73AEE-4803-4C50-90B1-135D8DF8ED4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714" r="17756"/>
          <a:stretch/>
        </p:blipFill>
        <p:spPr bwMode="auto">
          <a:xfrm>
            <a:off x="10021806" y="4843062"/>
            <a:ext cx="535553" cy="466126"/>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33E00419-F417-4BF2-BB87-57C4EC9A67BC}"/>
              </a:ext>
            </a:extLst>
          </p:cNvPr>
          <p:cNvSpPr/>
          <p:nvPr/>
        </p:nvSpPr>
        <p:spPr>
          <a:xfrm>
            <a:off x="637879" y="3163330"/>
            <a:ext cx="3090672" cy="2986340"/>
          </a:xfrm>
          <a:prstGeom prst="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1" name="TextBox 60">
            <a:extLst>
              <a:ext uri="{FF2B5EF4-FFF2-40B4-BE49-F238E27FC236}">
                <a16:creationId xmlns:a16="http://schemas.microsoft.com/office/drawing/2014/main" id="{21183310-70B2-4BC9-B5BB-E83E02A81F8B}"/>
              </a:ext>
            </a:extLst>
          </p:cNvPr>
          <p:cNvSpPr txBox="1"/>
          <p:nvPr/>
        </p:nvSpPr>
        <p:spPr>
          <a:xfrm>
            <a:off x="809867" y="4041256"/>
            <a:ext cx="883611" cy="291444"/>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100" dirty="0">
                <a:solidFill>
                  <a:schemeClr val="bg1"/>
                </a:solidFill>
                <a:latin typeface="+mn-lt"/>
              </a:rPr>
              <a:t>AWS Config</a:t>
            </a:r>
          </a:p>
        </p:txBody>
      </p:sp>
      <p:sp>
        <p:nvSpPr>
          <p:cNvPr id="62" name="TextBox 61">
            <a:extLst>
              <a:ext uri="{FF2B5EF4-FFF2-40B4-BE49-F238E27FC236}">
                <a16:creationId xmlns:a16="http://schemas.microsoft.com/office/drawing/2014/main" id="{B409698A-B54A-468E-BF15-6E4F9412D0A4}"/>
              </a:ext>
            </a:extLst>
          </p:cNvPr>
          <p:cNvSpPr txBox="1"/>
          <p:nvPr/>
        </p:nvSpPr>
        <p:spPr>
          <a:xfrm>
            <a:off x="1793249" y="4036005"/>
            <a:ext cx="692366" cy="291444"/>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r>
              <a:rPr lang="en-US" sz="1100" dirty="0">
                <a:solidFill>
                  <a:schemeClr val="bg1"/>
                </a:solidFill>
              </a:rPr>
              <a:t>Amazon GuardDuty</a:t>
            </a:r>
          </a:p>
        </p:txBody>
      </p:sp>
      <p:sp>
        <p:nvSpPr>
          <p:cNvPr id="63" name="TextBox 62">
            <a:extLst>
              <a:ext uri="{FF2B5EF4-FFF2-40B4-BE49-F238E27FC236}">
                <a16:creationId xmlns:a16="http://schemas.microsoft.com/office/drawing/2014/main" id="{FBE44E3B-2413-451F-AF58-E155369D97C3}"/>
              </a:ext>
            </a:extLst>
          </p:cNvPr>
          <p:cNvSpPr txBox="1"/>
          <p:nvPr/>
        </p:nvSpPr>
        <p:spPr>
          <a:xfrm>
            <a:off x="790900" y="4829650"/>
            <a:ext cx="914400" cy="246005"/>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r>
              <a:rPr lang="en-US" sz="1100" dirty="0">
                <a:solidFill>
                  <a:schemeClr val="bg1"/>
                </a:solidFill>
              </a:rPr>
              <a:t>AWS Identity and Access Management (IAM)</a:t>
            </a:r>
          </a:p>
        </p:txBody>
      </p:sp>
      <p:sp>
        <p:nvSpPr>
          <p:cNvPr id="65" name="TextBox 64">
            <a:extLst>
              <a:ext uri="{FF2B5EF4-FFF2-40B4-BE49-F238E27FC236}">
                <a16:creationId xmlns:a16="http://schemas.microsoft.com/office/drawing/2014/main" id="{6523CC5A-18F6-435B-A2EC-31720751C0B1}"/>
              </a:ext>
            </a:extLst>
          </p:cNvPr>
          <p:cNvSpPr txBox="1"/>
          <p:nvPr/>
        </p:nvSpPr>
        <p:spPr>
          <a:xfrm>
            <a:off x="637879" y="3169665"/>
            <a:ext cx="3090672"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en-US"/>
            </a:defPPr>
            <a:lvl1pPr algn="ctr" defTabSz="685758">
              <a:defRPr sz="1600" b="1">
                <a:solidFill>
                  <a:schemeClr val="tx2"/>
                </a:solidFill>
                <a:ea typeface="Amazon Ember" panose="020B0603020204020204" pitchFamily="34" charset="0"/>
                <a:cs typeface="Amazon Ember" panose="020B0603020204020204" pitchFamily="34" charset="0"/>
              </a:defRPr>
            </a:lvl1pPr>
          </a:lstStyle>
          <a:p>
            <a:r>
              <a:rPr lang="en-US" dirty="0">
                <a:solidFill>
                  <a:schemeClr val="bg1"/>
                </a:solidFill>
              </a:rPr>
              <a:t>Findings ingestions</a:t>
            </a:r>
          </a:p>
        </p:txBody>
      </p:sp>
      <p:sp>
        <p:nvSpPr>
          <p:cNvPr id="103" name="TextBox 102">
            <a:extLst>
              <a:ext uri="{FF2B5EF4-FFF2-40B4-BE49-F238E27FC236}">
                <a16:creationId xmlns:a16="http://schemas.microsoft.com/office/drawing/2014/main" id="{A515DA19-6921-42C0-B3A2-FF905793BC1D}"/>
              </a:ext>
            </a:extLst>
          </p:cNvPr>
          <p:cNvSpPr txBox="1"/>
          <p:nvPr/>
        </p:nvSpPr>
        <p:spPr>
          <a:xfrm>
            <a:off x="1749888" y="4828817"/>
            <a:ext cx="729043" cy="246005"/>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r>
              <a:rPr lang="en-US" sz="1100" dirty="0">
                <a:solidFill>
                  <a:schemeClr val="bg1"/>
                </a:solidFill>
              </a:rPr>
              <a:t>Amazon Macie</a:t>
            </a:r>
          </a:p>
        </p:txBody>
      </p:sp>
      <p:sp>
        <p:nvSpPr>
          <p:cNvPr id="106" name="TextBox 105">
            <a:extLst>
              <a:ext uri="{FF2B5EF4-FFF2-40B4-BE49-F238E27FC236}">
                <a16:creationId xmlns:a16="http://schemas.microsoft.com/office/drawing/2014/main" id="{97D62D80-673C-4817-BD11-AC5577AC71C4}"/>
              </a:ext>
            </a:extLst>
          </p:cNvPr>
          <p:cNvSpPr txBox="1"/>
          <p:nvPr/>
        </p:nvSpPr>
        <p:spPr>
          <a:xfrm>
            <a:off x="2630194" y="4834906"/>
            <a:ext cx="822960" cy="246005"/>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r>
              <a:rPr lang="en-US" sz="1100" dirty="0">
                <a:solidFill>
                  <a:schemeClr val="bg1"/>
                </a:solidFill>
              </a:rPr>
              <a:t>AWS Firewall Manager</a:t>
            </a:r>
          </a:p>
        </p:txBody>
      </p:sp>
      <p:sp>
        <p:nvSpPr>
          <p:cNvPr id="76" name="TextBox 75">
            <a:extLst>
              <a:ext uri="{FF2B5EF4-FFF2-40B4-BE49-F238E27FC236}">
                <a16:creationId xmlns:a16="http://schemas.microsoft.com/office/drawing/2014/main" id="{8EA01B93-6634-4CF2-BDDE-1A481180D955}"/>
              </a:ext>
            </a:extLst>
          </p:cNvPr>
          <p:cNvSpPr txBox="1"/>
          <p:nvPr/>
        </p:nvSpPr>
        <p:spPr>
          <a:xfrm>
            <a:off x="2666121" y="4041256"/>
            <a:ext cx="755373" cy="246005"/>
          </a:xfrm>
          <a:prstGeom prst="rect">
            <a:avLst/>
          </a:prstGeom>
          <a:noFill/>
        </p:spPr>
        <p:txBody>
          <a:bodyPr wrap="square" lIns="0" tIns="0" rIns="0" bIns="0" rtlCol="0" anchor="t">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r>
              <a:rPr lang="en-US" sz="1100" dirty="0">
                <a:solidFill>
                  <a:schemeClr val="bg1"/>
                </a:solidFill>
              </a:rPr>
              <a:t>Amazon Inspector</a:t>
            </a:r>
          </a:p>
        </p:txBody>
      </p:sp>
      <p:pic>
        <p:nvPicPr>
          <p:cNvPr id="23" name="Picture 22">
            <a:extLst>
              <a:ext uri="{FF2B5EF4-FFF2-40B4-BE49-F238E27FC236}">
                <a16:creationId xmlns:a16="http://schemas.microsoft.com/office/drawing/2014/main" id="{732E5B0A-4B3E-43B8-9EEC-D8E09D700AD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05629" y="3580358"/>
            <a:ext cx="438912" cy="438912"/>
          </a:xfrm>
          <a:prstGeom prst="rect">
            <a:avLst/>
          </a:prstGeom>
        </p:spPr>
      </p:pic>
      <p:pic>
        <p:nvPicPr>
          <p:cNvPr id="25" name="Picture 24">
            <a:extLst>
              <a:ext uri="{FF2B5EF4-FFF2-40B4-BE49-F238E27FC236}">
                <a16:creationId xmlns:a16="http://schemas.microsoft.com/office/drawing/2014/main" id="{9B0FF004-418E-4362-B4E8-EA1CCABD2FB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6483" y="4416746"/>
            <a:ext cx="438912" cy="438912"/>
          </a:xfrm>
          <a:prstGeom prst="rect">
            <a:avLst/>
          </a:prstGeom>
        </p:spPr>
      </p:pic>
      <p:pic>
        <p:nvPicPr>
          <p:cNvPr id="85" name="Picture 84">
            <a:extLst>
              <a:ext uri="{FF2B5EF4-FFF2-40B4-BE49-F238E27FC236}">
                <a16:creationId xmlns:a16="http://schemas.microsoft.com/office/drawing/2014/main" id="{0C3AA6BE-942B-455B-823B-5A3BA465FF4C}"/>
              </a:ext>
            </a:extLst>
          </p:cNvPr>
          <p:cNvPicPr>
            <a:picLocks noChangeAspect="1"/>
          </p:cNvPicPr>
          <p:nvPr/>
        </p:nvPicPr>
        <p:blipFill rotWithShape="1">
          <a:blip r:embed="rId22">
            <a:extLst>
              <a:ext uri="{28A0092B-C50C-407E-A947-70E740481C1C}">
                <a14:useLocalDpi xmlns:a14="http://schemas.microsoft.com/office/drawing/2010/main" val="0"/>
              </a:ext>
            </a:extLst>
          </a:blip>
          <a:srcRect t="11040"/>
          <a:stretch/>
        </p:blipFill>
        <p:spPr>
          <a:xfrm>
            <a:off x="1861425" y="4448644"/>
            <a:ext cx="493377" cy="438912"/>
          </a:xfrm>
          <a:prstGeom prst="rect">
            <a:avLst/>
          </a:prstGeom>
        </p:spPr>
      </p:pic>
      <p:pic>
        <p:nvPicPr>
          <p:cNvPr id="27" name="Picture 26">
            <a:extLst>
              <a:ext uri="{FF2B5EF4-FFF2-40B4-BE49-F238E27FC236}">
                <a16:creationId xmlns:a16="http://schemas.microsoft.com/office/drawing/2014/main" id="{EEAD78F3-297F-4A31-8418-C1949C774E5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805629" y="4394080"/>
            <a:ext cx="438912" cy="438912"/>
          </a:xfrm>
          <a:prstGeom prst="rect">
            <a:avLst/>
          </a:prstGeom>
        </p:spPr>
      </p:pic>
      <p:pic>
        <p:nvPicPr>
          <p:cNvPr id="29" name="Picture 28">
            <a:extLst>
              <a:ext uri="{FF2B5EF4-FFF2-40B4-BE49-F238E27FC236}">
                <a16:creationId xmlns:a16="http://schemas.microsoft.com/office/drawing/2014/main" id="{23AD4B89-04B1-46F9-803D-3449E69EABF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36483" y="3575455"/>
            <a:ext cx="438912" cy="438912"/>
          </a:xfrm>
          <a:prstGeom prst="rect">
            <a:avLst/>
          </a:prstGeom>
        </p:spPr>
      </p:pic>
      <p:pic>
        <p:nvPicPr>
          <p:cNvPr id="37" name="Picture 36">
            <a:extLst>
              <a:ext uri="{FF2B5EF4-FFF2-40B4-BE49-F238E27FC236}">
                <a16:creationId xmlns:a16="http://schemas.microsoft.com/office/drawing/2014/main" id="{666DCC20-1487-4F13-A42E-F1BDC530687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19976" y="3583049"/>
            <a:ext cx="438912" cy="438912"/>
          </a:xfrm>
          <a:prstGeom prst="rect">
            <a:avLst/>
          </a:prstGeom>
        </p:spPr>
      </p:pic>
      <p:pic>
        <p:nvPicPr>
          <p:cNvPr id="79" name="Picture 78">
            <a:extLst>
              <a:ext uri="{FF2B5EF4-FFF2-40B4-BE49-F238E27FC236}">
                <a16:creationId xmlns:a16="http://schemas.microsoft.com/office/drawing/2014/main" id="{94271B83-1123-41C5-B643-6BBC76A3B7F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07443" y="5434635"/>
            <a:ext cx="392680" cy="467138"/>
          </a:xfrm>
          <a:prstGeom prst="rect">
            <a:avLst/>
          </a:prstGeom>
        </p:spPr>
      </p:pic>
      <p:sp>
        <p:nvSpPr>
          <p:cNvPr id="81" name="TextBox 80">
            <a:extLst>
              <a:ext uri="{FF2B5EF4-FFF2-40B4-BE49-F238E27FC236}">
                <a16:creationId xmlns:a16="http://schemas.microsoft.com/office/drawing/2014/main" id="{AC91DC05-ACA2-48CB-BCEC-4A056B4D4296}"/>
              </a:ext>
            </a:extLst>
          </p:cNvPr>
          <p:cNvSpPr txBox="1"/>
          <p:nvPr/>
        </p:nvSpPr>
        <p:spPr>
          <a:xfrm>
            <a:off x="1144851" y="5799288"/>
            <a:ext cx="2112188" cy="461041"/>
          </a:xfrm>
          <a:prstGeom prst="rect">
            <a:avLst/>
          </a:prstGeom>
          <a:noFill/>
        </p:spPr>
        <p:txBody>
          <a:bodyPr wrap="square" lIns="0" tIns="0" rIns="0" bIns="0" rtlCol="0" anchor="ctr">
            <a:noAutofit/>
          </a:bodyPr>
          <a:lstStyle>
            <a:defPPr>
              <a:defRPr lang="en-US"/>
            </a:defPPr>
            <a:lvl1pPr algn="ctr" defTabSz="685758">
              <a:defRPr sz="1000">
                <a:ea typeface="Amazon Ember" panose="020B0603020204020204" pitchFamily="34" charset="0"/>
                <a:cs typeface="Amazon Ember" panose="020B0603020204020204" pitchFamily="34" charset="0"/>
              </a:defRPr>
            </a:lvl1pPr>
          </a:lstStyle>
          <a:p>
            <a:r>
              <a:rPr lang="en-US" sz="1400" b="1" dirty="0">
                <a:solidFill>
                  <a:schemeClr val="bg1"/>
                </a:solidFill>
              </a:rPr>
              <a:t>. . . and many more</a:t>
            </a:r>
          </a:p>
        </p:txBody>
      </p:sp>
      <p:pic>
        <p:nvPicPr>
          <p:cNvPr id="2050" name="Picture 2">
            <a:extLst>
              <a:ext uri="{FF2B5EF4-FFF2-40B4-BE49-F238E27FC236}">
                <a16:creationId xmlns:a16="http://schemas.microsoft.com/office/drawing/2014/main" id="{24AB1176-E4C9-4115-91E4-A97C311E1188}"/>
              </a:ext>
            </a:extLst>
          </p:cNvPr>
          <p:cNvPicPr>
            <a:picLocks noChangeAspect="1" noChangeArrowheads="1"/>
          </p:cNvPicPr>
          <p:nvPr/>
        </p:nvPicPr>
        <p:blipFill>
          <a:blip r:embed="rId27">
            <a:extLst>
              <a:ext uri="{28A0092B-C50C-407E-A947-70E740481C1C}">
                <a14:useLocalDpi xmlns:a14="http://schemas.microsoft.com/office/drawing/2010/main" val="0"/>
              </a:ext>
            </a:extLst>
          </a:blip>
          <a:stretch>
            <a:fillRect/>
          </a:stretch>
        </p:blipFill>
        <p:spPr bwMode="auto">
          <a:xfrm>
            <a:off x="2018958" y="5445564"/>
            <a:ext cx="942014" cy="4199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0F533D2-9289-8EA5-35E1-220C41090483}"/>
              </a:ext>
            </a:extLst>
          </p:cNvPr>
          <p:cNvSpPr/>
          <p:nvPr/>
        </p:nvSpPr>
        <p:spPr>
          <a:xfrm>
            <a:off x="637879" y="3082377"/>
            <a:ext cx="3090672" cy="128016"/>
          </a:xfrm>
          <a:prstGeom prst="rect">
            <a:avLst/>
          </a:prstGeom>
          <a:gradFill flip="none" rotWithShape="1">
            <a:gsLst>
              <a:gs pos="0">
                <a:schemeClr val="accent3"/>
              </a:gs>
              <a:gs pos="50000">
                <a:schemeClr val="accent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41" name="Rectangle 140">
            <a:extLst>
              <a:ext uri="{FF2B5EF4-FFF2-40B4-BE49-F238E27FC236}">
                <a16:creationId xmlns:a16="http://schemas.microsoft.com/office/drawing/2014/main" id="{F178EAB3-BB97-4D87-AD15-59570C978D81}"/>
              </a:ext>
            </a:extLst>
          </p:cNvPr>
          <p:cNvSpPr/>
          <p:nvPr/>
        </p:nvSpPr>
        <p:spPr>
          <a:xfrm>
            <a:off x="637879" y="338432"/>
            <a:ext cx="3090672" cy="2380583"/>
          </a:xfrm>
          <a:prstGeom prst="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8" name="TextBox 67">
            <a:extLst>
              <a:ext uri="{FF2B5EF4-FFF2-40B4-BE49-F238E27FC236}">
                <a16:creationId xmlns:a16="http://schemas.microsoft.com/office/drawing/2014/main" id="{506618DC-AB4D-42CB-9D67-2F1078340FFD}"/>
              </a:ext>
            </a:extLst>
          </p:cNvPr>
          <p:cNvSpPr txBox="1"/>
          <p:nvPr/>
        </p:nvSpPr>
        <p:spPr>
          <a:xfrm>
            <a:off x="637879" y="446250"/>
            <a:ext cx="3090672" cy="33855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en-US"/>
            </a:defPPr>
            <a:lvl1pPr algn="ctr" defTabSz="685758">
              <a:defRPr sz="1600" b="1">
                <a:solidFill>
                  <a:schemeClr val="tx2"/>
                </a:solidFill>
                <a:ea typeface="Amazon Ember" panose="020B0603020204020204" pitchFamily="34" charset="0"/>
                <a:cs typeface="Amazon Ember" panose="020B0603020204020204" pitchFamily="34" charset="0"/>
              </a:defRPr>
            </a:lvl1pPr>
          </a:lstStyle>
          <a:p>
            <a:r>
              <a:rPr lang="en-US" dirty="0">
                <a:solidFill>
                  <a:schemeClr val="bg1"/>
                </a:solidFill>
              </a:rPr>
              <a:t>Standards and controls</a:t>
            </a:r>
          </a:p>
        </p:txBody>
      </p:sp>
      <p:pic>
        <p:nvPicPr>
          <p:cNvPr id="1026" name="Picture 2" descr="PCI DSS Level 1 Logo">
            <a:extLst>
              <a:ext uri="{FF2B5EF4-FFF2-40B4-BE49-F238E27FC236}">
                <a16:creationId xmlns:a16="http://schemas.microsoft.com/office/drawing/2014/main" id="{7F8B979D-86C4-419A-B11A-9317586E6752}"/>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13268" y="707825"/>
            <a:ext cx="713133" cy="7131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CE3090D-7752-4C63-B4F4-0A05C2E659FE}"/>
              </a:ext>
            </a:extLst>
          </p:cNvPr>
          <p:cNvPicPr>
            <a:picLocks noChangeAspect="1" noChangeArrowheads="1"/>
          </p:cNvPicPr>
          <p:nvPr/>
        </p:nvPicPr>
        <p:blipFill>
          <a:blip r:embed="rId29">
            <a:extLst>
              <a:ext uri="{28A0092B-C50C-407E-A947-70E740481C1C}">
                <a14:useLocalDpi xmlns:a14="http://schemas.microsoft.com/office/drawing/2010/main" val="0"/>
              </a:ext>
            </a:extLst>
          </a:blip>
          <a:stretch>
            <a:fillRect/>
          </a:stretch>
        </p:blipFill>
        <p:spPr bwMode="auto">
          <a:xfrm>
            <a:off x="1904387" y="1032129"/>
            <a:ext cx="666917" cy="1778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IS Logo">
            <a:extLst>
              <a:ext uri="{FF2B5EF4-FFF2-40B4-BE49-F238E27FC236}">
                <a16:creationId xmlns:a16="http://schemas.microsoft.com/office/drawing/2014/main" id="{65BB4917-EFE3-416E-83A2-5E8E91E7B86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2781" y="1737256"/>
            <a:ext cx="1676056" cy="480469"/>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31C5F376-A9B0-4A61-A9E9-49CC548934B8}"/>
              </a:ext>
            </a:extLst>
          </p:cNvPr>
          <p:cNvSpPr txBox="1"/>
          <p:nvPr/>
        </p:nvSpPr>
        <p:spPr>
          <a:xfrm>
            <a:off x="2690435" y="1451288"/>
            <a:ext cx="903023" cy="311798"/>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100" dirty="0">
                <a:solidFill>
                  <a:schemeClr val="bg1"/>
                </a:solidFill>
                <a:latin typeface="+mn-lt"/>
              </a:rPr>
              <a:t>AWS FSBP</a:t>
            </a:r>
          </a:p>
        </p:txBody>
      </p:sp>
      <p:pic>
        <p:nvPicPr>
          <p:cNvPr id="107" name="Picture 106">
            <a:extLst>
              <a:ext uri="{FF2B5EF4-FFF2-40B4-BE49-F238E27FC236}">
                <a16:creationId xmlns:a16="http://schemas.microsoft.com/office/drawing/2014/main" id="{F3A1E471-8ADE-44C5-B779-9C2B3EA1D99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63054" y="674420"/>
            <a:ext cx="875222" cy="875222"/>
          </a:xfrm>
          <a:prstGeom prst="rect">
            <a:avLst/>
          </a:prstGeom>
        </p:spPr>
      </p:pic>
      <p:sp>
        <p:nvSpPr>
          <p:cNvPr id="109" name="TextBox 108">
            <a:extLst>
              <a:ext uri="{FF2B5EF4-FFF2-40B4-BE49-F238E27FC236}">
                <a16:creationId xmlns:a16="http://schemas.microsoft.com/office/drawing/2014/main" id="{B5F5937F-FDDE-45C4-8BBC-631D6AD328A6}"/>
              </a:ext>
            </a:extLst>
          </p:cNvPr>
          <p:cNvSpPr txBox="1"/>
          <p:nvPr/>
        </p:nvSpPr>
        <p:spPr>
          <a:xfrm>
            <a:off x="1689205" y="1451288"/>
            <a:ext cx="1097280" cy="311798"/>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100" dirty="0">
                <a:solidFill>
                  <a:schemeClr val="bg1"/>
                </a:solidFill>
                <a:latin typeface="+mn-lt"/>
              </a:rPr>
              <a:t>NIST</a:t>
            </a:r>
          </a:p>
        </p:txBody>
      </p:sp>
      <p:sp>
        <p:nvSpPr>
          <p:cNvPr id="118" name="TextBox 117">
            <a:extLst>
              <a:ext uri="{FF2B5EF4-FFF2-40B4-BE49-F238E27FC236}">
                <a16:creationId xmlns:a16="http://schemas.microsoft.com/office/drawing/2014/main" id="{9F541C3B-8FA5-4C7B-AD43-CD0C895A49BE}"/>
              </a:ext>
            </a:extLst>
          </p:cNvPr>
          <p:cNvSpPr txBox="1"/>
          <p:nvPr/>
        </p:nvSpPr>
        <p:spPr>
          <a:xfrm>
            <a:off x="765670" y="1451288"/>
            <a:ext cx="1097280" cy="311798"/>
          </a:xfrm>
          <a:prstGeom prst="rect">
            <a:avLst/>
          </a:prstGeom>
          <a:noFill/>
        </p:spPr>
        <p:txBody>
          <a:bodyPr wrap="square" lIns="0" tIns="0" rIns="0" bIns="0" rtlCol="0" anchor="t">
            <a:no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stStyle>
          <a:p>
            <a:pPr defTabSz="685758"/>
            <a:r>
              <a:rPr lang="en-US" sz="1100" dirty="0">
                <a:solidFill>
                  <a:schemeClr val="bg1"/>
                </a:solidFill>
                <a:latin typeface="+mn-lt"/>
              </a:rPr>
              <a:t>PCI DSS</a:t>
            </a:r>
          </a:p>
        </p:txBody>
      </p:sp>
      <p:pic>
        <p:nvPicPr>
          <p:cNvPr id="3" name="Picture 2">
            <a:extLst>
              <a:ext uri="{FF2B5EF4-FFF2-40B4-BE49-F238E27FC236}">
                <a16:creationId xmlns:a16="http://schemas.microsoft.com/office/drawing/2014/main" id="{0E2FCF7D-9622-4E39-905D-7834D35F9DBF}"/>
              </a:ext>
            </a:extLst>
          </p:cNvPr>
          <p:cNvPicPr>
            <a:picLocks noChangeAspect="1"/>
          </p:cNvPicPr>
          <p:nvPr/>
        </p:nvPicPr>
        <p:blipFill rotWithShape="1">
          <a:blip r:embed="rId32"/>
          <a:srcRect l="21885" r="22351"/>
          <a:stretch/>
        </p:blipFill>
        <p:spPr>
          <a:xfrm>
            <a:off x="1870716" y="792931"/>
            <a:ext cx="734259" cy="658357"/>
          </a:xfrm>
          <a:prstGeom prst="rect">
            <a:avLst/>
          </a:prstGeom>
        </p:spPr>
      </p:pic>
      <p:sp>
        <p:nvSpPr>
          <p:cNvPr id="4" name="Rectangle 3">
            <a:extLst>
              <a:ext uri="{FF2B5EF4-FFF2-40B4-BE49-F238E27FC236}">
                <a16:creationId xmlns:a16="http://schemas.microsoft.com/office/drawing/2014/main" id="{9E9ACE06-F3E0-476B-83B5-9BB72A30C335}"/>
              </a:ext>
            </a:extLst>
          </p:cNvPr>
          <p:cNvSpPr/>
          <p:nvPr/>
        </p:nvSpPr>
        <p:spPr>
          <a:xfrm>
            <a:off x="845845" y="2299621"/>
            <a:ext cx="1438820" cy="246221"/>
          </a:xfrm>
          <a:prstGeom prst="rect">
            <a:avLst/>
          </a:prstGeom>
          <a:noFill/>
        </p:spPr>
        <p:txBody>
          <a:bodyPr wrap="square" lIns="0" tIns="0" rIns="0" bIns="0" rtlCol="0" anchor="t">
            <a:noAutofit/>
          </a:bodyPr>
          <a:lstStyle/>
          <a:p>
            <a:pPr algn="ctr" defTabSz="685758"/>
            <a:r>
              <a:rPr lang="en-US" sz="1100" dirty="0">
                <a:solidFill>
                  <a:schemeClr val="bg1"/>
                </a:solidFill>
                <a:ea typeface="Amazon Ember" panose="020B0603020204020204" pitchFamily="34" charset="0"/>
                <a:cs typeface="Amazon Ember" panose="020B0603020204020204" pitchFamily="34" charset="0"/>
              </a:rPr>
              <a:t>CIS AWS Foundations Benchmark</a:t>
            </a:r>
          </a:p>
        </p:txBody>
      </p:sp>
      <p:pic>
        <p:nvPicPr>
          <p:cNvPr id="165" name="Picture 164">
            <a:extLst>
              <a:ext uri="{FF2B5EF4-FFF2-40B4-BE49-F238E27FC236}">
                <a16:creationId xmlns:a16="http://schemas.microsoft.com/office/drawing/2014/main" id="{B65601B4-CC8B-4542-903B-627B5CA38F72}"/>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696351" y="1621080"/>
            <a:ext cx="766642" cy="766642"/>
          </a:xfrm>
          <a:prstGeom prst="rect">
            <a:avLst/>
          </a:prstGeom>
        </p:spPr>
      </p:pic>
      <p:sp>
        <p:nvSpPr>
          <p:cNvPr id="166" name="Rectangle 165">
            <a:extLst>
              <a:ext uri="{FF2B5EF4-FFF2-40B4-BE49-F238E27FC236}">
                <a16:creationId xmlns:a16="http://schemas.microsoft.com/office/drawing/2014/main" id="{E7D28753-C7DA-48B3-95B6-77DDAD3E5FBF}"/>
              </a:ext>
            </a:extLst>
          </p:cNvPr>
          <p:cNvSpPr/>
          <p:nvPr/>
        </p:nvSpPr>
        <p:spPr>
          <a:xfrm>
            <a:off x="2357178" y="2299621"/>
            <a:ext cx="1438820" cy="350744"/>
          </a:xfrm>
          <a:prstGeom prst="rect">
            <a:avLst/>
          </a:prstGeom>
          <a:noFill/>
        </p:spPr>
        <p:txBody>
          <a:bodyPr wrap="square" lIns="0" tIns="0" rIns="0" bIns="0" rtlCol="0" anchor="t">
            <a:noAutofit/>
          </a:bodyPr>
          <a:lstStyle/>
          <a:p>
            <a:pPr algn="ctr" defTabSz="685758"/>
            <a:r>
              <a:rPr lang="en-US" sz="1100" dirty="0">
                <a:solidFill>
                  <a:schemeClr val="bg1"/>
                </a:solidFill>
                <a:ea typeface="Amazon Ember" panose="020B0603020204020204" pitchFamily="34" charset="0"/>
                <a:cs typeface="Amazon Ember" panose="020B0603020204020204" pitchFamily="34" charset="0"/>
              </a:rPr>
              <a:t>Service-managed standards</a:t>
            </a:r>
          </a:p>
        </p:txBody>
      </p:sp>
      <p:sp>
        <p:nvSpPr>
          <p:cNvPr id="11" name="Rectangle 10">
            <a:extLst>
              <a:ext uri="{FF2B5EF4-FFF2-40B4-BE49-F238E27FC236}">
                <a16:creationId xmlns:a16="http://schemas.microsoft.com/office/drawing/2014/main" id="{A7A548E4-9557-C91C-BCAC-491699127764}"/>
              </a:ext>
            </a:extLst>
          </p:cNvPr>
          <p:cNvSpPr/>
          <p:nvPr/>
        </p:nvSpPr>
        <p:spPr>
          <a:xfrm>
            <a:off x="637879" y="333173"/>
            <a:ext cx="3090672" cy="128016"/>
          </a:xfrm>
          <a:prstGeom prst="rect">
            <a:avLst/>
          </a:prstGeom>
          <a:gradFill flip="none" rotWithShape="1">
            <a:gsLst>
              <a:gs pos="0">
                <a:schemeClr val="accent3"/>
              </a:gs>
              <a:gs pos="50000">
                <a:schemeClr val="accent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2" name="Rectangle 11">
            <a:extLst>
              <a:ext uri="{FF2B5EF4-FFF2-40B4-BE49-F238E27FC236}">
                <a16:creationId xmlns:a16="http://schemas.microsoft.com/office/drawing/2014/main" id="{B2DD967E-DC09-2882-DC0C-302695BAD2A6}"/>
              </a:ext>
            </a:extLst>
          </p:cNvPr>
          <p:cNvSpPr/>
          <p:nvPr/>
        </p:nvSpPr>
        <p:spPr>
          <a:xfrm>
            <a:off x="4550233" y="3938461"/>
            <a:ext cx="3410712" cy="125797"/>
          </a:xfrm>
          <a:prstGeom prst="rect">
            <a:avLst/>
          </a:prstGeom>
          <a:gradFill flip="none" rotWithShape="1">
            <a:gsLst>
              <a:gs pos="0">
                <a:schemeClr val="accent3"/>
              </a:gs>
              <a:gs pos="50000">
                <a:schemeClr val="accent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001E2A38-33B7-E7C5-3600-9D71A8C27CFE}"/>
              </a:ext>
            </a:extLst>
          </p:cNvPr>
          <p:cNvSpPr/>
          <p:nvPr/>
        </p:nvSpPr>
        <p:spPr>
          <a:xfrm>
            <a:off x="8764212" y="1391161"/>
            <a:ext cx="3108960" cy="125797"/>
          </a:xfrm>
          <a:prstGeom prst="rect">
            <a:avLst/>
          </a:prstGeom>
          <a:gradFill flip="none" rotWithShape="1">
            <a:gsLst>
              <a:gs pos="0">
                <a:schemeClr val="accent3"/>
              </a:gs>
              <a:gs pos="50000">
                <a:schemeClr val="accent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4" name="Rectangle 13">
            <a:extLst>
              <a:ext uri="{FF2B5EF4-FFF2-40B4-BE49-F238E27FC236}">
                <a16:creationId xmlns:a16="http://schemas.microsoft.com/office/drawing/2014/main" id="{7C51CF7B-A830-9912-AE70-D0A274EFAB1D}"/>
              </a:ext>
            </a:extLst>
          </p:cNvPr>
          <p:cNvSpPr/>
          <p:nvPr/>
        </p:nvSpPr>
        <p:spPr>
          <a:xfrm>
            <a:off x="8761151" y="3610376"/>
            <a:ext cx="3108960" cy="125797"/>
          </a:xfrm>
          <a:prstGeom prst="rect">
            <a:avLst/>
          </a:prstGeom>
          <a:gradFill flip="none" rotWithShape="1">
            <a:gsLst>
              <a:gs pos="0">
                <a:schemeClr val="accent3"/>
              </a:gs>
              <a:gs pos="50000">
                <a:schemeClr val="accent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398670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0" grpId="0" animBg="1"/>
      <p:bldP spid="145" grpId="0" animBg="1"/>
      <p:bldP spid="87" grpId="0" animBg="1"/>
      <p:bldP spid="125" grpId="0"/>
      <p:bldP spid="130" grpId="0"/>
      <p:bldP spid="133" grpId="0"/>
      <p:bldP spid="137" grpId="0"/>
      <p:bldP spid="147" grpId="0"/>
      <p:bldP spid="148" grpId="0"/>
      <p:bldP spid="152" grpId="0"/>
      <p:bldP spid="160" grpId="0"/>
      <p:bldP spid="59" grpId="0"/>
      <p:bldP spid="94" grpId="0"/>
      <p:bldP spid="163" grpId="0"/>
      <p:bldP spid="167" grpId="0"/>
      <p:bldP spid="6" grpId="0"/>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2F95-8D3B-3129-F459-BBE4FD60E6B1}"/>
              </a:ext>
            </a:extLst>
          </p:cNvPr>
          <p:cNvSpPr>
            <a:spLocks noGrp="1"/>
          </p:cNvSpPr>
          <p:nvPr>
            <p:ph type="title"/>
          </p:nvPr>
        </p:nvSpPr>
        <p:spPr>
          <a:xfrm>
            <a:off x="432000" y="360000"/>
            <a:ext cx="10972800" cy="609601"/>
          </a:xfrm>
        </p:spPr>
        <p:txBody>
          <a:bodyPr/>
          <a:lstStyle/>
          <a:p>
            <a:r>
              <a:rPr lang="en-US" sz="3200" dirty="0"/>
              <a:t>Getting Started</a:t>
            </a:r>
          </a:p>
        </p:txBody>
      </p:sp>
      <p:sp>
        <p:nvSpPr>
          <p:cNvPr id="3" name="TextBox 2">
            <a:extLst>
              <a:ext uri="{FF2B5EF4-FFF2-40B4-BE49-F238E27FC236}">
                <a16:creationId xmlns:a16="http://schemas.microsoft.com/office/drawing/2014/main" id="{38FFB93B-634D-5983-60E8-F4478AFEAB83}"/>
              </a:ext>
            </a:extLst>
          </p:cNvPr>
          <p:cNvSpPr txBox="1"/>
          <p:nvPr/>
        </p:nvSpPr>
        <p:spPr>
          <a:xfrm>
            <a:off x="442143" y="3295156"/>
            <a:ext cx="2357701" cy="646331"/>
          </a:xfrm>
          <a:prstGeom prst="rect">
            <a:avLst/>
          </a:prstGeom>
          <a:noFill/>
        </p:spPr>
        <p:txBody>
          <a:bodyPr wrap="square" lIns="0" rtlCol="0">
            <a:spAutoFit/>
          </a:bodyPr>
          <a:lstStyle/>
          <a:p>
            <a:pPr algn="ctr">
              <a:spcAft>
                <a:spcPts val="1200"/>
              </a:spcAft>
            </a:pPr>
            <a:r>
              <a:rPr lang="en-US" b="1" dirty="0">
                <a:solidFill>
                  <a:schemeClr val="accent1"/>
                </a:solidFill>
              </a:rPr>
              <a:t>Set up log into your AWS account</a:t>
            </a:r>
          </a:p>
        </p:txBody>
      </p:sp>
      <p:sp>
        <p:nvSpPr>
          <p:cNvPr id="4" name="TextBox 3">
            <a:extLst>
              <a:ext uri="{FF2B5EF4-FFF2-40B4-BE49-F238E27FC236}">
                <a16:creationId xmlns:a16="http://schemas.microsoft.com/office/drawing/2014/main" id="{CEBEDC9E-B648-E5F9-0B00-DF4DE38F0A11}"/>
              </a:ext>
            </a:extLst>
          </p:cNvPr>
          <p:cNvSpPr txBox="1"/>
          <p:nvPr/>
        </p:nvSpPr>
        <p:spPr>
          <a:xfrm>
            <a:off x="3487623" y="3295156"/>
            <a:ext cx="2182649" cy="369332"/>
          </a:xfrm>
          <a:prstGeom prst="rect">
            <a:avLst/>
          </a:prstGeom>
          <a:noFill/>
        </p:spPr>
        <p:txBody>
          <a:bodyPr wrap="none" lIns="0" rtlCol="0">
            <a:spAutoFit/>
          </a:bodyPr>
          <a:lstStyle/>
          <a:p>
            <a:pPr algn="l">
              <a:spcAft>
                <a:spcPts val="1200"/>
              </a:spcAft>
            </a:pPr>
            <a:r>
              <a:rPr lang="en-US" b="1" dirty="0">
                <a:solidFill>
                  <a:schemeClr val="accent1"/>
                </a:solidFill>
              </a:rPr>
              <a:t>Enable AWS Config</a:t>
            </a:r>
          </a:p>
        </p:txBody>
      </p:sp>
      <p:sp>
        <p:nvSpPr>
          <p:cNvPr id="5" name="TextBox 4">
            <a:extLst>
              <a:ext uri="{FF2B5EF4-FFF2-40B4-BE49-F238E27FC236}">
                <a16:creationId xmlns:a16="http://schemas.microsoft.com/office/drawing/2014/main" id="{1FC4C29D-D369-410A-56EA-4515E9DCBA41}"/>
              </a:ext>
            </a:extLst>
          </p:cNvPr>
          <p:cNvSpPr txBox="1"/>
          <p:nvPr/>
        </p:nvSpPr>
        <p:spPr>
          <a:xfrm>
            <a:off x="9062326" y="3291253"/>
            <a:ext cx="2870428" cy="923330"/>
          </a:xfrm>
          <a:prstGeom prst="rect">
            <a:avLst/>
          </a:prstGeom>
          <a:noFill/>
        </p:spPr>
        <p:txBody>
          <a:bodyPr wrap="square" lIns="0" rtlCol="0">
            <a:spAutoFit/>
          </a:bodyPr>
          <a:lstStyle/>
          <a:p>
            <a:pPr algn="ctr">
              <a:spcAft>
                <a:spcPts val="1200"/>
              </a:spcAft>
            </a:pPr>
            <a:r>
              <a:rPr lang="en-US" b="1" dirty="0">
                <a:solidFill>
                  <a:schemeClr val="accent1"/>
                </a:solidFill>
              </a:rPr>
              <a:t>Enable Security standards and review AWS Integrations</a:t>
            </a:r>
          </a:p>
        </p:txBody>
      </p:sp>
      <p:grpSp>
        <p:nvGrpSpPr>
          <p:cNvPr id="6" name="Group 5">
            <a:extLst>
              <a:ext uri="{FF2B5EF4-FFF2-40B4-BE49-F238E27FC236}">
                <a16:creationId xmlns:a16="http://schemas.microsoft.com/office/drawing/2014/main" id="{D917FFED-F648-FD23-A0EF-3B90F37A2F8A}"/>
              </a:ext>
            </a:extLst>
          </p:cNvPr>
          <p:cNvGrpSpPr/>
          <p:nvPr/>
        </p:nvGrpSpPr>
        <p:grpSpPr>
          <a:xfrm>
            <a:off x="9797102" y="1718984"/>
            <a:ext cx="1720712" cy="1173892"/>
            <a:chOff x="9049853" y="1718984"/>
            <a:chExt cx="1720712" cy="1173892"/>
          </a:xfrm>
        </p:grpSpPr>
        <p:sp>
          <p:nvSpPr>
            <p:cNvPr id="7" name="Oval 6">
              <a:extLst>
                <a:ext uri="{FF2B5EF4-FFF2-40B4-BE49-F238E27FC236}">
                  <a16:creationId xmlns:a16="http://schemas.microsoft.com/office/drawing/2014/main" id="{291B6E8E-6FAC-9FEB-14A4-F2D989816E2D}"/>
                </a:ext>
              </a:extLst>
            </p:cNvPr>
            <p:cNvSpPr/>
            <p:nvPr/>
          </p:nvSpPr>
          <p:spPr>
            <a:xfrm>
              <a:off x="9049853" y="1718984"/>
              <a:ext cx="1173892" cy="1173892"/>
            </a:xfrm>
            <a:prstGeom prst="ellipse">
              <a:avLst/>
            </a:prstGeom>
            <a:noFill/>
            <a:ln w="5715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dirty="0">
                <a:solidFill>
                  <a:schemeClr val="tx1"/>
                </a:solidFill>
                <a:latin typeface="Amazon Ember"/>
              </a:endParaRPr>
            </a:p>
          </p:txBody>
        </p:sp>
        <p:sp>
          <p:nvSpPr>
            <p:cNvPr id="8" name="TextBox 7">
              <a:extLst>
                <a:ext uri="{FF2B5EF4-FFF2-40B4-BE49-F238E27FC236}">
                  <a16:creationId xmlns:a16="http://schemas.microsoft.com/office/drawing/2014/main" id="{9284ADCE-3B34-EC36-0103-51FC9BEBFD07}"/>
                </a:ext>
              </a:extLst>
            </p:cNvPr>
            <p:cNvSpPr txBox="1"/>
            <p:nvPr/>
          </p:nvSpPr>
          <p:spPr>
            <a:xfrm>
              <a:off x="9523306" y="2121264"/>
              <a:ext cx="226985" cy="369332"/>
            </a:xfrm>
            <a:prstGeom prst="rect">
              <a:avLst/>
            </a:prstGeom>
            <a:noFill/>
          </p:spPr>
          <p:txBody>
            <a:bodyPr wrap="none" lIns="0" rtlCol="0">
              <a:spAutoFit/>
            </a:bodyPr>
            <a:lstStyle/>
            <a:p>
              <a:pPr algn="l">
                <a:spcAft>
                  <a:spcPts val="1200"/>
                </a:spcAft>
              </a:pPr>
              <a:r>
                <a:rPr lang="en-US" dirty="0"/>
                <a:t>4</a:t>
              </a:r>
            </a:p>
          </p:txBody>
        </p:sp>
        <p:pic>
          <p:nvPicPr>
            <p:cNvPr id="9" name="Graphic 13">
              <a:extLst>
                <a:ext uri="{FF2B5EF4-FFF2-40B4-BE49-F238E27FC236}">
                  <a16:creationId xmlns:a16="http://schemas.microsoft.com/office/drawing/2014/main" id="{2AD23350-6B20-147F-31A3-AFACA58D9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0665" y="242297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a:extLst>
              <a:ext uri="{FF2B5EF4-FFF2-40B4-BE49-F238E27FC236}">
                <a16:creationId xmlns:a16="http://schemas.microsoft.com/office/drawing/2014/main" id="{E91FA4B4-4161-5F2F-03F6-B16718A68803}"/>
              </a:ext>
            </a:extLst>
          </p:cNvPr>
          <p:cNvGrpSpPr/>
          <p:nvPr/>
        </p:nvGrpSpPr>
        <p:grpSpPr>
          <a:xfrm>
            <a:off x="882417" y="1718984"/>
            <a:ext cx="1738637" cy="1173892"/>
            <a:chOff x="944166" y="1718984"/>
            <a:chExt cx="1738637" cy="1173892"/>
          </a:xfrm>
        </p:grpSpPr>
        <p:sp>
          <p:nvSpPr>
            <p:cNvPr id="11" name="Oval 10">
              <a:extLst>
                <a:ext uri="{FF2B5EF4-FFF2-40B4-BE49-F238E27FC236}">
                  <a16:creationId xmlns:a16="http://schemas.microsoft.com/office/drawing/2014/main" id="{EA06C5B4-4C52-20EB-9D13-BEAB93B45E3B}"/>
                </a:ext>
              </a:extLst>
            </p:cNvPr>
            <p:cNvSpPr/>
            <p:nvPr/>
          </p:nvSpPr>
          <p:spPr>
            <a:xfrm>
              <a:off x="944166" y="1718984"/>
              <a:ext cx="1173892" cy="1173892"/>
            </a:xfrm>
            <a:prstGeom prst="ellipse">
              <a:avLst/>
            </a:prstGeom>
            <a:noFill/>
            <a:ln w="5715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dirty="0">
                <a:solidFill>
                  <a:schemeClr val="tx1"/>
                </a:solidFill>
                <a:latin typeface="Amazon Ember"/>
              </a:endParaRPr>
            </a:p>
          </p:txBody>
        </p:sp>
        <p:sp>
          <p:nvSpPr>
            <p:cNvPr id="12" name="TextBox 11">
              <a:extLst>
                <a:ext uri="{FF2B5EF4-FFF2-40B4-BE49-F238E27FC236}">
                  <a16:creationId xmlns:a16="http://schemas.microsoft.com/office/drawing/2014/main" id="{4D1D6FFD-FBE9-6087-9001-74FCDA9166BE}"/>
                </a:ext>
              </a:extLst>
            </p:cNvPr>
            <p:cNvSpPr txBox="1"/>
            <p:nvPr/>
          </p:nvSpPr>
          <p:spPr>
            <a:xfrm>
              <a:off x="1417619" y="2121264"/>
              <a:ext cx="226985" cy="369332"/>
            </a:xfrm>
            <a:prstGeom prst="rect">
              <a:avLst/>
            </a:prstGeom>
            <a:noFill/>
          </p:spPr>
          <p:txBody>
            <a:bodyPr wrap="none" lIns="0" rtlCol="0">
              <a:spAutoFit/>
            </a:bodyPr>
            <a:lstStyle/>
            <a:p>
              <a:pPr algn="l">
                <a:spcAft>
                  <a:spcPts val="1200"/>
                </a:spcAft>
              </a:pPr>
              <a:r>
                <a:rPr lang="en-US" dirty="0"/>
                <a:t>1</a:t>
              </a:r>
            </a:p>
          </p:txBody>
        </p:sp>
        <p:pic>
          <p:nvPicPr>
            <p:cNvPr id="13" name="Graphic 23">
              <a:extLst>
                <a:ext uri="{FF2B5EF4-FFF2-40B4-BE49-F238E27FC236}">
                  <a16:creationId xmlns:a16="http://schemas.microsoft.com/office/drawing/2014/main" id="{082DE2D0-E7EB-E6A9-336A-0E9DC64BF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2903" y="242297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a:extLst>
              <a:ext uri="{FF2B5EF4-FFF2-40B4-BE49-F238E27FC236}">
                <a16:creationId xmlns:a16="http://schemas.microsoft.com/office/drawing/2014/main" id="{08E2EBED-4CE4-1BC0-0AE7-2A0006455AE9}"/>
              </a:ext>
            </a:extLst>
          </p:cNvPr>
          <p:cNvGrpSpPr/>
          <p:nvPr/>
        </p:nvGrpSpPr>
        <p:grpSpPr>
          <a:xfrm>
            <a:off x="3703352" y="1699538"/>
            <a:ext cx="1720712" cy="1218772"/>
            <a:chOff x="5034671" y="1718984"/>
            <a:chExt cx="1720712" cy="1218772"/>
          </a:xfrm>
        </p:grpSpPr>
        <p:sp>
          <p:nvSpPr>
            <p:cNvPr id="15" name="Oval 14">
              <a:extLst>
                <a:ext uri="{FF2B5EF4-FFF2-40B4-BE49-F238E27FC236}">
                  <a16:creationId xmlns:a16="http://schemas.microsoft.com/office/drawing/2014/main" id="{B621DE77-CC52-5CF0-5F56-51D023A0E5B1}"/>
                </a:ext>
              </a:extLst>
            </p:cNvPr>
            <p:cNvSpPr/>
            <p:nvPr/>
          </p:nvSpPr>
          <p:spPr>
            <a:xfrm>
              <a:off x="5034671" y="1718984"/>
              <a:ext cx="1173892" cy="1173892"/>
            </a:xfrm>
            <a:prstGeom prst="ellipse">
              <a:avLst/>
            </a:prstGeom>
            <a:noFill/>
            <a:ln w="5715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dirty="0">
                <a:solidFill>
                  <a:schemeClr val="tx1"/>
                </a:solidFill>
                <a:latin typeface="Amazon Ember"/>
              </a:endParaRPr>
            </a:p>
          </p:txBody>
        </p:sp>
        <p:sp>
          <p:nvSpPr>
            <p:cNvPr id="16" name="TextBox 15">
              <a:extLst>
                <a:ext uri="{FF2B5EF4-FFF2-40B4-BE49-F238E27FC236}">
                  <a16:creationId xmlns:a16="http://schemas.microsoft.com/office/drawing/2014/main" id="{C0067047-442A-A43B-CEF3-7A7B31F25C0B}"/>
                </a:ext>
              </a:extLst>
            </p:cNvPr>
            <p:cNvSpPr txBox="1"/>
            <p:nvPr/>
          </p:nvSpPr>
          <p:spPr>
            <a:xfrm>
              <a:off x="5567634" y="2121264"/>
              <a:ext cx="226985" cy="369332"/>
            </a:xfrm>
            <a:prstGeom prst="rect">
              <a:avLst/>
            </a:prstGeom>
            <a:noFill/>
          </p:spPr>
          <p:txBody>
            <a:bodyPr wrap="none" lIns="0" rtlCol="0">
              <a:spAutoFit/>
            </a:bodyPr>
            <a:lstStyle/>
            <a:p>
              <a:pPr algn="l">
                <a:spcAft>
                  <a:spcPts val="1200"/>
                </a:spcAft>
              </a:pPr>
              <a:r>
                <a:rPr lang="en-US" dirty="0"/>
                <a:t>2</a:t>
              </a:r>
            </a:p>
          </p:txBody>
        </p:sp>
        <p:pic>
          <p:nvPicPr>
            <p:cNvPr id="17" name="Graphic 15">
              <a:extLst>
                <a:ext uri="{FF2B5EF4-FFF2-40B4-BE49-F238E27FC236}">
                  <a16:creationId xmlns:a16="http://schemas.microsoft.com/office/drawing/2014/main" id="{AF31EC6D-A713-0684-1399-695EC933836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285483" y="2467856"/>
              <a:ext cx="469900" cy="46990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96BB62F3-5C82-64AA-D5DB-8B9C7EAA3425}"/>
              </a:ext>
            </a:extLst>
          </p:cNvPr>
          <p:cNvSpPr txBox="1"/>
          <p:nvPr/>
        </p:nvSpPr>
        <p:spPr>
          <a:xfrm>
            <a:off x="485564" y="4295730"/>
            <a:ext cx="2570530" cy="738664"/>
          </a:xfrm>
          <a:prstGeom prst="rect">
            <a:avLst/>
          </a:prstGeom>
          <a:noFill/>
        </p:spPr>
        <p:txBody>
          <a:bodyPr wrap="square" lIns="0" rtlCol="0">
            <a:spAutoFit/>
          </a:bodyPr>
          <a:lstStyle/>
          <a:p>
            <a:pPr algn="l">
              <a:spcAft>
                <a:spcPts val="1200"/>
              </a:spcAft>
            </a:pPr>
            <a:r>
              <a:rPr lang="en-US" sz="1400" dirty="0"/>
              <a:t>Go to the AWS Management Console and sign in or Create a new AWS account</a:t>
            </a:r>
          </a:p>
        </p:txBody>
      </p:sp>
      <p:sp>
        <p:nvSpPr>
          <p:cNvPr id="19" name="TextBox 18">
            <a:extLst>
              <a:ext uri="{FF2B5EF4-FFF2-40B4-BE49-F238E27FC236}">
                <a16:creationId xmlns:a16="http://schemas.microsoft.com/office/drawing/2014/main" id="{0770E8FF-68F9-EDFA-346C-D3E4A78C0F5A}"/>
              </a:ext>
            </a:extLst>
          </p:cNvPr>
          <p:cNvSpPr txBox="1"/>
          <p:nvPr/>
        </p:nvSpPr>
        <p:spPr>
          <a:xfrm>
            <a:off x="3287928" y="4276284"/>
            <a:ext cx="2827292" cy="523220"/>
          </a:xfrm>
          <a:prstGeom prst="rect">
            <a:avLst/>
          </a:prstGeom>
          <a:noFill/>
        </p:spPr>
        <p:txBody>
          <a:bodyPr wrap="square" lIns="0" rtlCol="0">
            <a:spAutoFit/>
          </a:bodyPr>
          <a:lstStyle/>
          <a:p>
            <a:pPr algn="l">
              <a:spcAft>
                <a:spcPts val="1200"/>
              </a:spcAft>
            </a:pPr>
            <a:r>
              <a:rPr lang="en-US" sz="1400" dirty="0"/>
              <a:t>Open the AWS Config console and choose 1-click setup</a:t>
            </a:r>
          </a:p>
        </p:txBody>
      </p:sp>
      <p:sp>
        <p:nvSpPr>
          <p:cNvPr id="20" name="TextBox 19">
            <a:extLst>
              <a:ext uri="{FF2B5EF4-FFF2-40B4-BE49-F238E27FC236}">
                <a16:creationId xmlns:a16="http://schemas.microsoft.com/office/drawing/2014/main" id="{DE73669A-605B-D665-56A2-D00F2E154D30}"/>
              </a:ext>
            </a:extLst>
          </p:cNvPr>
          <p:cNvSpPr txBox="1"/>
          <p:nvPr/>
        </p:nvSpPr>
        <p:spPr>
          <a:xfrm>
            <a:off x="9381678" y="4295730"/>
            <a:ext cx="2651594" cy="1169551"/>
          </a:xfrm>
          <a:prstGeom prst="rect">
            <a:avLst/>
          </a:prstGeom>
          <a:noFill/>
        </p:spPr>
        <p:txBody>
          <a:bodyPr wrap="square" lIns="0" rtlCol="0">
            <a:spAutoFit/>
          </a:bodyPr>
          <a:lstStyle/>
          <a:p>
            <a:pPr algn="l">
              <a:spcAft>
                <a:spcPts val="1200"/>
              </a:spcAft>
            </a:pPr>
            <a:r>
              <a:rPr lang="en-US" sz="1400" dirty="0"/>
              <a:t>Choose additional security standards to align best practices against. Findings from AWS Security services will automatically be ingested.</a:t>
            </a:r>
          </a:p>
        </p:txBody>
      </p:sp>
      <p:sp>
        <p:nvSpPr>
          <p:cNvPr id="21" name="TextBox 20">
            <a:extLst>
              <a:ext uri="{FF2B5EF4-FFF2-40B4-BE49-F238E27FC236}">
                <a16:creationId xmlns:a16="http://schemas.microsoft.com/office/drawing/2014/main" id="{9A136670-805D-16F8-8C8E-B4A9F3B88EF1}"/>
              </a:ext>
            </a:extLst>
          </p:cNvPr>
          <p:cNvSpPr txBox="1"/>
          <p:nvPr/>
        </p:nvSpPr>
        <p:spPr>
          <a:xfrm>
            <a:off x="6534498" y="3291253"/>
            <a:ext cx="2085864" cy="646331"/>
          </a:xfrm>
          <a:prstGeom prst="rect">
            <a:avLst/>
          </a:prstGeom>
          <a:noFill/>
        </p:spPr>
        <p:txBody>
          <a:bodyPr wrap="square" lIns="0" rtlCol="0">
            <a:spAutoFit/>
          </a:bodyPr>
          <a:lstStyle/>
          <a:p>
            <a:pPr algn="l">
              <a:spcAft>
                <a:spcPts val="1200"/>
              </a:spcAft>
            </a:pPr>
            <a:r>
              <a:rPr lang="en-US" b="1" dirty="0">
                <a:solidFill>
                  <a:schemeClr val="accent1"/>
                </a:solidFill>
              </a:rPr>
              <a:t>Enable AWS Security Hub</a:t>
            </a:r>
          </a:p>
        </p:txBody>
      </p:sp>
      <p:grpSp>
        <p:nvGrpSpPr>
          <p:cNvPr id="22" name="Group 21">
            <a:extLst>
              <a:ext uri="{FF2B5EF4-FFF2-40B4-BE49-F238E27FC236}">
                <a16:creationId xmlns:a16="http://schemas.microsoft.com/office/drawing/2014/main" id="{8C7DA438-50AF-BC28-8FA4-229704B637D0}"/>
              </a:ext>
            </a:extLst>
          </p:cNvPr>
          <p:cNvGrpSpPr/>
          <p:nvPr/>
        </p:nvGrpSpPr>
        <p:grpSpPr>
          <a:xfrm>
            <a:off x="6750227" y="1695635"/>
            <a:ext cx="1720712" cy="1218772"/>
            <a:chOff x="5034671" y="1718984"/>
            <a:chExt cx="1720712" cy="1218772"/>
          </a:xfrm>
        </p:grpSpPr>
        <p:sp>
          <p:nvSpPr>
            <p:cNvPr id="23" name="Oval 22">
              <a:extLst>
                <a:ext uri="{FF2B5EF4-FFF2-40B4-BE49-F238E27FC236}">
                  <a16:creationId xmlns:a16="http://schemas.microsoft.com/office/drawing/2014/main" id="{EE25FB10-B3D7-DA67-22E1-AF05A3FA6DEA}"/>
                </a:ext>
              </a:extLst>
            </p:cNvPr>
            <p:cNvSpPr/>
            <p:nvPr/>
          </p:nvSpPr>
          <p:spPr>
            <a:xfrm>
              <a:off x="5034671" y="1718984"/>
              <a:ext cx="1173892" cy="1173892"/>
            </a:xfrm>
            <a:prstGeom prst="ellipse">
              <a:avLst/>
            </a:prstGeom>
            <a:noFill/>
            <a:ln w="5715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dirty="0">
                <a:solidFill>
                  <a:schemeClr val="tx1"/>
                </a:solidFill>
                <a:latin typeface="Amazon Ember"/>
              </a:endParaRPr>
            </a:p>
          </p:txBody>
        </p:sp>
        <p:sp>
          <p:nvSpPr>
            <p:cNvPr id="24" name="TextBox 23">
              <a:extLst>
                <a:ext uri="{FF2B5EF4-FFF2-40B4-BE49-F238E27FC236}">
                  <a16:creationId xmlns:a16="http://schemas.microsoft.com/office/drawing/2014/main" id="{AFBB231B-198E-39EC-8BD8-4E74A3454B03}"/>
                </a:ext>
              </a:extLst>
            </p:cNvPr>
            <p:cNvSpPr txBox="1"/>
            <p:nvPr/>
          </p:nvSpPr>
          <p:spPr>
            <a:xfrm>
              <a:off x="5567634" y="2121264"/>
              <a:ext cx="226985" cy="369332"/>
            </a:xfrm>
            <a:prstGeom prst="rect">
              <a:avLst/>
            </a:prstGeom>
            <a:noFill/>
          </p:spPr>
          <p:txBody>
            <a:bodyPr wrap="none" lIns="0" rtlCol="0">
              <a:spAutoFit/>
            </a:bodyPr>
            <a:lstStyle/>
            <a:p>
              <a:pPr algn="l">
                <a:spcAft>
                  <a:spcPts val="1200"/>
                </a:spcAft>
              </a:pPr>
              <a:r>
                <a:rPr lang="en-US" dirty="0"/>
                <a:t>3</a:t>
              </a:r>
            </a:p>
          </p:txBody>
        </p:sp>
        <p:pic>
          <p:nvPicPr>
            <p:cNvPr id="25" name="Graphic 15">
              <a:extLst>
                <a:ext uri="{FF2B5EF4-FFF2-40B4-BE49-F238E27FC236}">
                  <a16:creationId xmlns:a16="http://schemas.microsoft.com/office/drawing/2014/main" id="{70169FFC-5440-C9DC-B95F-113D2A7C567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285483" y="2467856"/>
              <a:ext cx="469900" cy="46990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6EA6E853-92E3-56B6-639C-12D571A03E0C}"/>
              </a:ext>
            </a:extLst>
          </p:cNvPr>
          <p:cNvSpPr txBox="1"/>
          <p:nvPr/>
        </p:nvSpPr>
        <p:spPr>
          <a:xfrm>
            <a:off x="6334803" y="4272381"/>
            <a:ext cx="2827292" cy="523220"/>
          </a:xfrm>
          <a:prstGeom prst="rect">
            <a:avLst/>
          </a:prstGeom>
          <a:noFill/>
        </p:spPr>
        <p:txBody>
          <a:bodyPr wrap="square" lIns="0" rtlCol="0">
            <a:spAutoFit/>
          </a:bodyPr>
          <a:lstStyle/>
          <a:p>
            <a:pPr algn="l">
              <a:spcAft>
                <a:spcPts val="1200"/>
              </a:spcAft>
            </a:pPr>
            <a:r>
              <a:rPr lang="en-US" sz="1400" dirty="0"/>
              <a:t>Open the Security Hub console and choose Enable Security Hub</a:t>
            </a:r>
          </a:p>
        </p:txBody>
      </p:sp>
    </p:spTree>
    <p:extLst>
      <p:ext uri="{BB962C8B-B14F-4D97-AF65-F5344CB8AC3E}">
        <p14:creationId xmlns:p14="http://schemas.microsoft.com/office/powerpoint/2010/main" val="645371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0AE926-361C-D8C4-7AE4-B0EC9BC8D75D}"/>
              </a:ext>
            </a:extLst>
          </p:cNvPr>
          <p:cNvSpPr>
            <a:spLocks noGrp="1"/>
          </p:cNvSpPr>
          <p:nvPr>
            <p:ph type="title"/>
          </p:nvPr>
        </p:nvSpPr>
        <p:spPr>
          <a:xfrm>
            <a:off x="504404" y="272358"/>
            <a:ext cx="10972800" cy="535531"/>
          </a:xfrm>
        </p:spPr>
        <p:txBody>
          <a:bodyPr/>
          <a:lstStyle/>
          <a:p>
            <a:r>
              <a:rPr lang="en-US" dirty="0"/>
              <a:t>Security Hub dashboard</a:t>
            </a:r>
          </a:p>
        </p:txBody>
      </p:sp>
      <p:sp>
        <p:nvSpPr>
          <p:cNvPr id="3" name="Slide Number Placeholder 2">
            <a:extLst>
              <a:ext uri="{FF2B5EF4-FFF2-40B4-BE49-F238E27FC236}">
                <a16:creationId xmlns:a16="http://schemas.microsoft.com/office/drawing/2014/main" id="{F0B39D4D-6CD9-4774-643E-BA733AECE397}"/>
              </a:ext>
            </a:extLst>
          </p:cNvPr>
          <p:cNvSpPr>
            <a:spLocks noGrp="1"/>
          </p:cNvSpPr>
          <p:nvPr>
            <p:ph type="sldNum" sz="quarter" idx="12"/>
          </p:nvPr>
        </p:nvSpPr>
        <p:spPr/>
        <p:txBody>
          <a:bodyPr/>
          <a:lstStyle/>
          <a:p>
            <a:fld id="{DC503246-BBCE-4F0A-BCDC-08FC4C52637D}" type="slidenum">
              <a:rPr lang="en-US" smtClean="0"/>
              <a:pPr/>
              <a:t>34</a:t>
            </a:fld>
            <a:endParaRPr lang="en-US"/>
          </a:p>
        </p:txBody>
      </p:sp>
      <p:pic>
        <p:nvPicPr>
          <p:cNvPr id="6" name="Picture 5">
            <a:extLst>
              <a:ext uri="{FF2B5EF4-FFF2-40B4-BE49-F238E27FC236}">
                <a16:creationId xmlns:a16="http://schemas.microsoft.com/office/drawing/2014/main" id="{F7F54AAD-A272-7DC5-7F39-39854E186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207" y="932042"/>
            <a:ext cx="8089527" cy="5233305"/>
          </a:xfrm>
          <a:prstGeom prst="rect">
            <a:avLst/>
          </a:prstGeom>
        </p:spPr>
      </p:pic>
      <p:sp>
        <p:nvSpPr>
          <p:cNvPr id="7" name="Content Placeholder 1">
            <a:extLst>
              <a:ext uri="{FF2B5EF4-FFF2-40B4-BE49-F238E27FC236}">
                <a16:creationId xmlns:a16="http://schemas.microsoft.com/office/drawing/2014/main" id="{12C10C3B-A5A0-A943-9E5C-93BFA7E5CEE6}"/>
              </a:ext>
            </a:extLst>
          </p:cNvPr>
          <p:cNvSpPr txBox="1">
            <a:spLocks/>
          </p:cNvSpPr>
          <p:nvPr/>
        </p:nvSpPr>
        <p:spPr>
          <a:xfrm>
            <a:off x="432000" y="996961"/>
            <a:ext cx="3241784" cy="5104434"/>
          </a:xfrm>
          <a:prstGeom prst="rect">
            <a:avLst/>
          </a:prstGeom>
        </p:spPr>
        <p:txBody>
          <a:bodyPr vert="horz" lIns="0" tIns="81277" rIns="162556" bIns="81277" rtlCol="0">
            <a:normAutofit/>
          </a:bodyPr>
          <a:lstStyle>
            <a:lvl1pPr marL="0" indent="0" algn="l" defTabSz="457189" rtl="0" eaLnBrk="1" latinLnBrk="0" hangingPunct="1">
              <a:spcBef>
                <a:spcPct val="20000"/>
              </a:spcBef>
              <a:buClr>
                <a:schemeClr val="accent5"/>
              </a:buClr>
              <a:buFont typeface="Wingdings" charset="2"/>
              <a:buNone/>
              <a:defRPr sz="1800" b="0" i="0" kern="1200">
                <a:solidFill>
                  <a:schemeClr val="accent1"/>
                </a:solidFill>
                <a:latin typeface="Arial" charset="0"/>
                <a:ea typeface="Amazon Ember" panose="020B0603020204020204" pitchFamily="34" charset="0"/>
                <a:cs typeface="Arial" charset="0"/>
              </a:defRPr>
            </a:lvl1pPr>
            <a:lvl2pPr marL="742931" indent="-285743" algn="l" defTabSz="457189" rtl="0" eaLnBrk="1" latinLnBrk="0" hangingPunct="1">
              <a:spcBef>
                <a:spcPct val="20000"/>
              </a:spcBef>
              <a:buClr>
                <a:schemeClr val="accent5"/>
              </a:buClr>
              <a:buFont typeface="Wingdings" charset="2"/>
              <a:buChar char="§"/>
              <a:defRPr sz="120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2pPr>
            <a:lvl3pPr marL="1142972" indent="-228594" algn="l" defTabSz="457189" rtl="0" eaLnBrk="1" latinLnBrk="0" hangingPunct="1">
              <a:spcBef>
                <a:spcPct val="20000"/>
              </a:spcBef>
              <a:buClr>
                <a:schemeClr val="accent5"/>
              </a:buClr>
              <a:buFont typeface="Wingdings" charset="2"/>
              <a:buChar char="§"/>
              <a:defRPr sz="1125"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457189" rtl="0" eaLnBrk="1" latinLnBrk="0" hangingPunct="1">
              <a:spcBef>
                <a:spcPct val="20000"/>
              </a:spcBef>
              <a:buClr>
                <a:schemeClr val="accent5"/>
              </a:buClr>
              <a:buFont typeface="Wingdings" charset="2"/>
              <a:buChar char="§"/>
              <a:defRPr sz="105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4pPr>
            <a:lvl5pPr marL="2057348" indent="-228594" algn="l" defTabSz="457189" rtl="0" eaLnBrk="1" latinLnBrk="0" hangingPunct="1">
              <a:spcBef>
                <a:spcPct val="20000"/>
              </a:spcBef>
              <a:buClr>
                <a:schemeClr val="accent5"/>
              </a:buClr>
              <a:buFont typeface="Wingdings" charset="2"/>
              <a:buChar char="§"/>
              <a:defRPr sz="105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457189" rtl="0" eaLnBrk="1" latinLnBrk="0" hangingPunct="1">
              <a:spcBef>
                <a:spcPct val="20000"/>
              </a:spcBef>
              <a:buFont typeface="Arial"/>
              <a:buChar char="•"/>
              <a:defRPr sz="2025"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25"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25"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25" kern="1200">
                <a:solidFill>
                  <a:schemeClr val="tx1"/>
                </a:solidFill>
                <a:latin typeface="+mn-lt"/>
                <a:ea typeface="+mn-ea"/>
                <a:cs typeface="+mn-cs"/>
              </a:defRPr>
            </a:lvl9pPr>
          </a:lstStyle>
          <a:p>
            <a:pPr marL="380990" indent="-380990">
              <a:lnSpc>
                <a:spcPct val="120000"/>
              </a:lnSpc>
              <a:spcBef>
                <a:spcPts val="0"/>
              </a:spcBef>
              <a:buClrTx/>
              <a:buFont typeface="Arial" panose="020B0604020202020204" pitchFamily="34" charset="0"/>
              <a:buChar char="•"/>
            </a:pPr>
            <a:r>
              <a:rPr lang="en-US" dirty="0">
                <a:solidFill>
                  <a:schemeClr val="tx1"/>
                </a:solidFill>
                <a:latin typeface="Amazon Ember" panose="020B0603020204020204" pitchFamily="34" charset="0"/>
                <a:cs typeface="Amazon Ember" panose="020B0603020204020204" pitchFamily="34" charset="0"/>
                <a:sym typeface="Wingdings" pitchFamily="2" charset="2"/>
              </a:rPr>
              <a:t>Overview of alignment to security standards</a:t>
            </a:r>
          </a:p>
          <a:p>
            <a:pPr marL="380990" indent="-380990">
              <a:lnSpc>
                <a:spcPct val="120000"/>
              </a:lnSpc>
              <a:spcBef>
                <a:spcPts val="0"/>
              </a:spcBef>
              <a:buClrTx/>
              <a:buFont typeface="Arial" panose="020B0604020202020204" pitchFamily="34" charset="0"/>
              <a:buChar char="•"/>
            </a:pPr>
            <a:r>
              <a:rPr lang="en-US" dirty="0">
                <a:solidFill>
                  <a:schemeClr val="tx1"/>
                </a:solidFill>
                <a:latin typeface="Amazon Ember" panose="020B0603020204020204" pitchFamily="34" charset="0"/>
                <a:cs typeface="Amazon Ember" panose="020B0603020204020204" pitchFamily="34" charset="0"/>
                <a:sym typeface="Wingdings" pitchFamily="2" charset="2"/>
              </a:rPr>
              <a:t>Assets with the most findings</a:t>
            </a:r>
          </a:p>
          <a:p>
            <a:pPr marL="380990" indent="-380990">
              <a:lnSpc>
                <a:spcPct val="120000"/>
              </a:lnSpc>
              <a:spcBef>
                <a:spcPts val="0"/>
              </a:spcBef>
              <a:buClrTx/>
              <a:buFont typeface="Arial" panose="020B0604020202020204" pitchFamily="34" charset="0"/>
              <a:buChar char="•"/>
            </a:pPr>
            <a:r>
              <a:rPr lang="en-US" dirty="0">
                <a:solidFill>
                  <a:schemeClr val="tx1"/>
                </a:solidFill>
                <a:latin typeface="Amazon Ember" panose="020B0603020204020204" pitchFamily="34" charset="0"/>
                <a:cs typeface="Amazon Ember" panose="020B0603020204020204" pitchFamily="34" charset="0"/>
                <a:sym typeface="Wingdings" pitchFamily="2" charset="2"/>
              </a:rPr>
              <a:t>Findings by each Region (from aggregation Region)</a:t>
            </a:r>
          </a:p>
        </p:txBody>
      </p:sp>
    </p:spTree>
    <p:extLst>
      <p:ext uri="{BB962C8B-B14F-4D97-AF65-F5344CB8AC3E}">
        <p14:creationId xmlns:p14="http://schemas.microsoft.com/office/powerpoint/2010/main" val="339812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794D0D-F7AA-E24F-AD6E-AD9E98A6CC17}"/>
              </a:ext>
            </a:extLst>
          </p:cNvPr>
          <p:cNvSpPr txBox="1"/>
          <p:nvPr/>
        </p:nvSpPr>
        <p:spPr>
          <a:xfrm>
            <a:off x="449053" y="1116701"/>
            <a:ext cx="5102083" cy="4247317"/>
          </a:xfrm>
          <a:prstGeom prst="rect">
            <a:avLst/>
          </a:prstGeom>
          <a:noFill/>
        </p:spPr>
        <p:txBody>
          <a:bodyPr wrap="square" rtlCol="0">
            <a:spAutoFit/>
          </a:bodyPr>
          <a:lstStyle/>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From the Organization Manager account setup the an account (Security Tooling / Audit) as a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Security Hub</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Delegated Administrator</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t>
            </a:r>
          </a:p>
          <a:p>
            <a:pPr marL="342900" indent="-342900">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Enable AWS Config in each account and Region (Control Tower does this).</a:t>
            </a:r>
          </a:p>
          <a:p>
            <a:pPr marL="342900" indent="-342900">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Log into the delegated AWS Account and navigate to Security Hub.</a:t>
            </a:r>
          </a:p>
          <a:p>
            <a:pPr marL="342900" indent="-342900">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Enable Security Hub for all accounts in your AWS Organization</a:t>
            </a:r>
          </a:p>
          <a:p>
            <a:pPr marL="342900" indent="-342900">
              <a:buFont typeface="+mj-lt"/>
              <a:buAutoNum type="arabicPeriod"/>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342900" indent="-342900">
              <a:buFont typeface="+mj-lt"/>
              <a:buAutoNum type="arabicPeriod"/>
            </a:pPr>
            <a:r>
              <a:rPr lang="en-US" dirty="0">
                <a:latin typeface="Amazon Ember" panose="020B0603020204020204" pitchFamily="34" charset="0"/>
                <a:ea typeface="Amazon Ember" panose="020B0603020204020204" pitchFamily="34" charset="0"/>
                <a:cs typeface="Amazon Ember" panose="020B0603020204020204" pitchFamily="34" charset="0"/>
              </a:rPr>
              <a:t>Use the </a:t>
            </a:r>
            <a:r>
              <a:rPr lang="en-US"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Central configuration</a:t>
            </a:r>
            <a:r>
              <a:rPr lang="en-US"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rPr>
              <a:t> </a:t>
            </a:r>
            <a:r>
              <a:rPr lang="en-US" dirty="0">
                <a:latin typeface="Amazon Ember" panose="020B0603020204020204" pitchFamily="34" charset="0"/>
                <a:ea typeface="Amazon Ember" panose="020B0603020204020204" pitchFamily="34" charset="0"/>
                <a:cs typeface="Amazon Ember" panose="020B0603020204020204" pitchFamily="34" charset="0"/>
              </a:rPr>
              <a:t>setting</a:t>
            </a:r>
          </a:p>
        </p:txBody>
      </p:sp>
      <p:sp>
        <p:nvSpPr>
          <p:cNvPr id="22" name="Title 1">
            <a:extLst>
              <a:ext uri="{FF2B5EF4-FFF2-40B4-BE49-F238E27FC236}">
                <a16:creationId xmlns:a16="http://schemas.microsoft.com/office/drawing/2014/main" id="{6ECEC188-0186-A341-8F59-AA788DABE246}"/>
              </a:ext>
            </a:extLst>
          </p:cNvPr>
          <p:cNvSpPr>
            <a:spLocks noGrp="1"/>
          </p:cNvSpPr>
          <p:nvPr>
            <p:ph type="title"/>
          </p:nvPr>
        </p:nvSpPr>
        <p:spPr>
          <a:xfrm>
            <a:off x="449053" y="294295"/>
            <a:ext cx="10972800" cy="535531"/>
          </a:xfrm>
        </p:spPr>
        <p:txBody>
          <a:bodyPr vert="horz" lIns="0" tIns="45720" rIns="91440" bIns="45720" rtlCol="0" anchor="t">
            <a:noAutofit/>
          </a:bodyPr>
          <a:lstStyle/>
          <a:p>
            <a:r>
              <a:rPr lang="en-US" dirty="0"/>
              <a:t>Enable Security Hub in all Accounts in Your Organization</a:t>
            </a:r>
          </a:p>
        </p:txBody>
      </p:sp>
      <p:sp>
        <p:nvSpPr>
          <p:cNvPr id="23" name="TextBox 22">
            <a:extLst>
              <a:ext uri="{FF2B5EF4-FFF2-40B4-BE49-F238E27FC236}">
                <a16:creationId xmlns:a16="http://schemas.microsoft.com/office/drawing/2014/main" id="{1A06EEED-6F49-E2D4-546E-8D8D4A04AA4E}"/>
              </a:ext>
            </a:extLst>
          </p:cNvPr>
          <p:cNvSpPr txBox="1"/>
          <p:nvPr/>
        </p:nvSpPr>
        <p:spPr>
          <a:xfrm>
            <a:off x="505697" y="5499989"/>
            <a:ext cx="4746034" cy="646331"/>
          </a:xfrm>
          <a:prstGeom prst="rect">
            <a:avLst/>
          </a:prstGeom>
          <a:noFill/>
        </p:spPr>
        <p:txBody>
          <a:bodyPr wrap="square" lIns="0" rIns="0" rtlCol="0">
            <a:spAutoFit/>
          </a:bodyPr>
          <a:lstStyle/>
          <a:p>
            <a:pPr algn="l"/>
            <a:r>
              <a:rPr lang="en-US" dirty="0"/>
              <a:t>Repeat for each Region you want to monitor. Enable Finding aggregation.</a:t>
            </a:r>
          </a:p>
        </p:txBody>
      </p:sp>
      <p:pic>
        <p:nvPicPr>
          <p:cNvPr id="4" name="Picture 3">
            <a:extLst>
              <a:ext uri="{FF2B5EF4-FFF2-40B4-BE49-F238E27FC236}">
                <a16:creationId xmlns:a16="http://schemas.microsoft.com/office/drawing/2014/main" id="{207D929E-B8D9-2BB5-9E67-3684E1CC4DBD}"/>
              </a:ext>
            </a:extLst>
          </p:cNvPr>
          <p:cNvPicPr>
            <a:picLocks noChangeAspect="1"/>
          </p:cNvPicPr>
          <p:nvPr/>
        </p:nvPicPr>
        <p:blipFill>
          <a:blip r:embed="rId3"/>
          <a:stretch>
            <a:fillRect/>
          </a:stretch>
        </p:blipFill>
        <p:spPr>
          <a:xfrm>
            <a:off x="6310168" y="935694"/>
            <a:ext cx="5292162" cy="5628011"/>
          </a:xfrm>
          <a:prstGeom prst="rect">
            <a:avLst/>
          </a:prstGeom>
        </p:spPr>
      </p:pic>
    </p:spTree>
    <p:extLst>
      <p:ext uri="{BB962C8B-B14F-4D97-AF65-F5344CB8AC3E}">
        <p14:creationId xmlns:p14="http://schemas.microsoft.com/office/powerpoint/2010/main" val="906408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2142D5-6785-6B59-BB42-B8A468C20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960574"/>
            <a:ext cx="9986865" cy="5232311"/>
          </a:xfrm>
          <a:prstGeom prst="rect">
            <a:avLst/>
          </a:prstGeom>
        </p:spPr>
      </p:pic>
      <p:sp>
        <p:nvSpPr>
          <p:cNvPr id="2" name="Title 1">
            <a:extLst>
              <a:ext uri="{FF2B5EF4-FFF2-40B4-BE49-F238E27FC236}">
                <a16:creationId xmlns:a16="http://schemas.microsoft.com/office/drawing/2014/main" id="{64EA785A-0F7D-5737-6F89-4F5C88772197}"/>
              </a:ext>
            </a:extLst>
          </p:cNvPr>
          <p:cNvSpPr>
            <a:spLocks noGrp="1"/>
          </p:cNvSpPr>
          <p:nvPr>
            <p:ph type="title"/>
          </p:nvPr>
        </p:nvSpPr>
        <p:spPr>
          <a:xfrm>
            <a:off x="269879" y="289514"/>
            <a:ext cx="11652356" cy="738664"/>
          </a:xfrm>
        </p:spPr>
        <p:txBody>
          <a:bodyPr/>
          <a:lstStyle/>
          <a:p>
            <a:r>
              <a:rPr lang="en-US" dirty="0"/>
              <a:t>Central account management</a:t>
            </a:r>
          </a:p>
        </p:txBody>
      </p:sp>
    </p:spTree>
    <p:extLst>
      <p:ext uri="{BB962C8B-B14F-4D97-AF65-F5344CB8AC3E}">
        <p14:creationId xmlns:p14="http://schemas.microsoft.com/office/powerpoint/2010/main" val="29352338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5D4A89F-2B68-F24F-805E-FA745683574A}"/>
              </a:ext>
            </a:extLst>
          </p:cNvPr>
          <p:cNvSpPr txBox="1">
            <a:spLocks/>
          </p:cNvSpPr>
          <p:nvPr/>
        </p:nvSpPr>
        <p:spPr>
          <a:xfrm>
            <a:off x="432000" y="996961"/>
            <a:ext cx="4229012" cy="5104434"/>
          </a:xfrm>
          <a:prstGeom prst="rect">
            <a:avLst/>
          </a:prstGeom>
        </p:spPr>
        <p:txBody>
          <a:bodyPr vert="horz" lIns="0" tIns="81277" rIns="162556" bIns="81277" rtlCol="0">
            <a:normAutofit/>
          </a:bodyPr>
          <a:lstStyle>
            <a:lvl1pPr marL="0" indent="0" algn="l" defTabSz="457189" rtl="0" eaLnBrk="1" latinLnBrk="0" hangingPunct="1">
              <a:spcBef>
                <a:spcPct val="20000"/>
              </a:spcBef>
              <a:buClr>
                <a:schemeClr val="accent5"/>
              </a:buClr>
              <a:buFont typeface="Wingdings" charset="2"/>
              <a:buNone/>
              <a:defRPr sz="1800" b="0" i="0" kern="1200">
                <a:solidFill>
                  <a:schemeClr val="accent1"/>
                </a:solidFill>
                <a:latin typeface="Arial" charset="0"/>
                <a:ea typeface="Amazon Ember" panose="020B0603020204020204" pitchFamily="34" charset="0"/>
                <a:cs typeface="Arial" charset="0"/>
              </a:defRPr>
            </a:lvl1pPr>
            <a:lvl2pPr marL="742931" indent="-285743" algn="l" defTabSz="457189" rtl="0" eaLnBrk="1" latinLnBrk="0" hangingPunct="1">
              <a:spcBef>
                <a:spcPct val="20000"/>
              </a:spcBef>
              <a:buClr>
                <a:schemeClr val="accent5"/>
              </a:buClr>
              <a:buFont typeface="Wingdings" charset="2"/>
              <a:buChar char="§"/>
              <a:defRPr sz="120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2pPr>
            <a:lvl3pPr marL="1142972" indent="-228594" algn="l" defTabSz="457189" rtl="0" eaLnBrk="1" latinLnBrk="0" hangingPunct="1">
              <a:spcBef>
                <a:spcPct val="20000"/>
              </a:spcBef>
              <a:buClr>
                <a:schemeClr val="accent5"/>
              </a:buClr>
              <a:buFont typeface="Wingdings" charset="2"/>
              <a:buChar char="§"/>
              <a:defRPr sz="1125"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457189" rtl="0" eaLnBrk="1" latinLnBrk="0" hangingPunct="1">
              <a:spcBef>
                <a:spcPct val="20000"/>
              </a:spcBef>
              <a:buClr>
                <a:schemeClr val="accent5"/>
              </a:buClr>
              <a:buFont typeface="Wingdings" charset="2"/>
              <a:buChar char="§"/>
              <a:defRPr sz="105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4pPr>
            <a:lvl5pPr marL="2057348" indent="-228594" algn="l" defTabSz="457189" rtl="0" eaLnBrk="1" latinLnBrk="0" hangingPunct="1">
              <a:spcBef>
                <a:spcPct val="20000"/>
              </a:spcBef>
              <a:buClr>
                <a:schemeClr val="accent5"/>
              </a:buClr>
              <a:buFont typeface="Wingdings" charset="2"/>
              <a:buChar char="§"/>
              <a:defRPr sz="105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457189" rtl="0" eaLnBrk="1" latinLnBrk="0" hangingPunct="1">
              <a:spcBef>
                <a:spcPct val="20000"/>
              </a:spcBef>
              <a:buFont typeface="Arial"/>
              <a:buChar char="•"/>
              <a:defRPr sz="2025"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25"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25"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25" kern="1200">
                <a:solidFill>
                  <a:schemeClr val="tx1"/>
                </a:solidFill>
                <a:latin typeface="+mn-lt"/>
                <a:ea typeface="+mn-ea"/>
                <a:cs typeface="+mn-cs"/>
              </a:defRPr>
            </a:lvl9pPr>
          </a:lstStyle>
          <a:p>
            <a:pPr marL="380990" indent="-380990">
              <a:lnSpc>
                <a:spcPct val="120000"/>
              </a:lnSpc>
              <a:spcBef>
                <a:spcPts val="0"/>
              </a:spcBef>
              <a:buClrTx/>
              <a:buFont typeface="Arial" panose="020B0604020202020204" pitchFamily="34" charset="0"/>
              <a:buChar char="•"/>
            </a:pPr>
            <a:r>
              <a:rPr lang="en-US" sz="2000" dirty="0">
                <a:solidFill>
                  <a:schemeClr val="tx1"/>
                </a:solidFill>
                <a:latin typeface="Amazon Ember" panose="020B0603020204020204" pitchFamily="34" charset="0"/>
                <a:cs typeface="Amazon Ember" panose="020B0603020204020204" pitchFamily="34" charset="0"/>
              </a:rPr>
              <a:t>All </a:t>
            </a:r>
            <a:r>
              <a:rPr lang="he-IL" sz="2000" dirty="0">
                <a:solidFill>
                  <a:schemeClr val="tx1"/>
                </a:solidFill>
                <a:latin typeface="Amazon Ember" panose="020B0603020204020204" pitchFamily="34" charset="0"/>
                <a:cs typeface="Amazon Ember" panose="020B0603020204020204" pitchFamily="34" charset="0"/>
              </a:rPr>
              <a:t>AWS</a:t>
            </a:r>
            <a:r>
              <a:rPr lang="en-US" sz="2000" dirty="0">
                <a:solidFill>
                  <a:schemeClr val="tx1"/>
                </a:solidFill>
                <a:latin typeface="Amazon Ember" panose="020B0603020204020204" pitchFamily="34" charset="0"/>
                <a:cs typeface="Amazon Ember" panose="020B0603020204020204" pitchFamily="34" charset="0"/>
              </a:rPr>
              <a:t> accounts will have a </a:t>
            </a:r>
            <a:r>
              <a:rPr lang="en-US" sz="2000" b="1" dirty="0">
                <a:latin typeface="Amazon Ember" panose="020B0603020204020204" pitchFamily="34" charset="0"/>
                <a:cs typeface="Amazon Ember" panose="020B0603020204020204" pitchFamily="34" charset="0"/>
              </a:rPr>
              <a:t>30-day free trial </a:t>
            </a:r>
            <a:r>
              <a:rPr lang="en-US" sz="2000" dirty="0">
                <a:solidFill>
                  <a:schemeClr val="tx1"/>
                </a:solidFill>
                <a:latin typeface="Amazon Ember" panose="020B0603020204020204" pitchFamily="34" charset="0"/>
                <a:cs typeface="Amazon Ember" panose="020B0603020204020204" pitchFamily="34" charset="0"/>
              </a:rPr>
              <a:t>in each Region.</a:t>
            </a:r>
          </a:p>
          <a:p>
            <a:pPr marL="380990" indent="-380990">
              <a:lnSpc>
                <a:spcPct val="120000"/>
              </a:lnSpc>
              <a:spcBef>
                <a:spcPts val="0"/>
              </a:spcBef>
              <a:buClrTx/>
              <a:buFont typeface="Arial" panose="020B0604020202020204" pitchFamily="34" charset="0"/>
              <a:buChar char="•"/>
            </a:pPr>
            <a:r>
              <a:rPr lang="en-US" sz="2000" dirty="0">
                <a:solidFill>
                  <a:schemeClr val="tx1"/>
                </a:solidFill>
                <a:latin typeface="Amazon Ember" panose="020B0603020204020204" pitchFamily="34" charset="0"/>
                <a:cs typeface="Amazon Ember" panose="020B0603020204020204" pitchFamily="34" charset="0"/>
              </a:rPr>
              <a:t>During the trial, Security Hub</a:t>
            </a:r>
            <a:br>
              <a:rPr lang="en-US" sz="2000" dirty="0">
                <a:solidFill>
                  <a:schemeClr val="tx1"/>
                </a:solidFill>
                <a:latin typeface="Amazon Ember" panose="020B0603020204020204" pitchFamily="34" charset="0"/>
                <a:cs typeface="Amazon Ember" panose="020B0603020204020204" pitchFamily="34" charset="0"/>
              </a:rPr>
            </a:br>
            <a:r>
              <a:rPr lang="en-US" sz="2000" dirty="0">
                <a:solidFill>
                  <a:schemeClr val="tx1"/>
                </a:solidFill>
                <a:latin typeface="Amazon Ember" panose="020B0603020204020204" pitchFamily="34" charset="0"/>
                <a:cs typeface="Amazon Ember" panose="020B0603020204020204" pitchFamily="34" charset="0"/>
              </a:rPr>
              <a:t>will present the estimated</a:t>
            </a:r>
            <a:br>
              <a:rPr lang="en-US" sz="2000" dirty="0">
                <a:solidFill>
                  <a:schemeClr val="tx1"/>
                </a:solidFill>
                <a:latin typeface="Amazon Ember" panose="020B0603020204020204" pitchFamily="34" charset="0"/>
                <a:cs typeface="Amazon Ember" panose="020B0603020204020204" pitchFamily="34" charset="0"/>
              </a:rPr>
            </a:br>
            <a:r>
              <a:rPr lang="en-US" sz="2000" dirty="0">
                <a:solidFill>
                  <a:schemeClr val="tx1"/>
                </a:solidFill>
                <a:latin typeface="Amazon Ember" panose="020B0603020204020204" pitchFamily="34" charset="0"/>
                <a:cs typeface="Amazon Ember" panose="020B0603020204020204" pitchFamily="34" charset="0"/>
              </a:rPr>
              <a:t>cost.</a:t>
            </a:r>
            <a:endParaRPr lang="en-US" sz="2000" dirty="0">
              <a:solidFill>
                <a:schemeClr val="tx1"/>
              </a:solidFill>
              <a:latin typeface="Amazon Ember" panose="020B0603020204020204" pitchFamily="34" charset="0"/>
              <a:cs typeface="Amazon Ember" panose="020B0603020204020204" pitchFamily="34" charset="0"/>
              <a:sym typeface="Wingdings" pitchFamily="2" charset="2"/>
            </a:endParaRPr>
          </a:p>
        </p:txBody>
      </p:sp>
      <p:sp>
        <p:nvSpPr>
          <p:cNvPr id="11" name="Title 1">
            <a:extLst>
              <a:ext uri="{FF2B5EF4-FFF2-40B4-BE49-F238E27FC236}">
                <a16:creationId xmlns:a16="http://schemas.microsoft.com/office/drawing/2014/main" id="{31FEBA0F-D9D0-8A40-90E2-B748C7F2E719}"/>
              </a:ext>
            </a:extLst>
          </p:cNvPr>
          <p:cNvSpPr>
            <a:spLocks noGrp="1"/>
          </p:cNvSpPr>
          <p:nvPr>
            <p:ph type="title"/>
          </p:nvPr>
        </p:nvSpPr>
        <p:spPr>
          <a:xfrm>
            <a:off x="526074" y="267115"/>
            <a:ext cx="10972800" cy="535531"/>
          </a:xfrm>
        </p:spPr>
        <p:txBody>
          <a:bodyPr vert="horz" wrap="square" lIns="0" tIns="45720" rIns="0" bIns="45720" rtlCol="0" anchor="t" anchorCtr="0">
            <a:spAutoFit/>
          </a:bodyPr>
          <a:lstStyle/>
          <a:p>
            <a:r>
              <a:rPr lang="en-US" dirty="0"/>
              <a:t>Security Hub Pricing </a:t>
            </a:r>
          </a:p>
        </p:txBody>
      </p:sp>
      <p:pic>
        <p:nvPicPr>
          <p:cNvPr id="4" name="Picture 3">
            <a:extLst>
              <a:ext uri="{FF2B5EF4-FFF2-40B4-BE49-F238E27FC236}">
                <a16:creationId xmlns:a16="http://schemas.microsoft.com/office/drawing/2014/main" id="{850CAED1-92E2-8253-9CEE-65FCB0817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220" y="1048215"/>
            <a:ext cx="7772400" cy="4761570"/>
          </a:xfrm>
          <a:prstGeom prst="rect">
            <a:avLst/>
          </a:prstGeom>
        </p:spPr>
      </p:pic>
      <p:pic>
        <p:nvPicPr>
          <p:cNvPr id="2" name="Picture 1">
            <a:extLst>
              <a:ext uri="{FF2B5EF4-FFF2-40B4-BE49-F238E27FC236}">
                <a16:creationId xmlns:a16="http://schemas.microsoft.com/office/drawing/2014/main" id="{09E79578-6970-34AC-AE02-FCB5F00434F5}"/>
              </a:ext>
            </a:extLst>
          </p:cNvPr>
          <p:cNvPicPr>
            <a:picLocks noChangeAspect="1"/>
          </p:cNvPicPr>
          <p:nvPr/>
        </p:nvPicPr>
        <p:blipFill>
          <a:blip r:embed="rId4"/>
          <a:stretch>
            <a:fillRect/>
          </a:stretch>
        </p:blipFill>
        <p:spPr>
          <a:xfrm>
            <a:off x="432000" y="3554233"/>
            <a:ext cx="5610584" cy="2547162"/>
          </a:xfrm>
          <a:prstGeom prst="rect">
            <a:avLst/>
          </a:prstGeom>
        </p:spPr>
      </p:pic>
    </p:spTree>
    <p:extLst>
      <p:ext uri="{BB962C8B-B14F-4D97-AF65-F5344CB8AC3E}">
        <p14:creationId xmlns:p14="http://schemas.microsoft.com/office/powerpoint/2010/main" val="94719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AE6A51-799D-2849-9899-56B03BEEF3CB}"/>
              </a:ext>
            </a:extLst>
          </p:cNvPr>
          <p:cNvSpPr>
            <a:spLocks noGrp="1"/>
          </p:cNvSpPr>
          <p:nvPr>
            <p:ph type="title"/>
          </p:nvPr>
        </p:nvSpPr>
        <p:spPr>
          <a:xfrm>
            <a:off x="385064" y="364916"/>
            <a:ext cx="10940405" cy="535531"/>
          </a:xfrm>
        </p:spPr>
        <p:txBody>
          <a:bodyPr/>
          <a:lstStyle/>
          <a:p>
            <a:r>
              <a:rPr lang="en-US" dirty="0"/>
              <a:t>Security Hub Best Practices</a:t>
            </a:r>
          </a:p>
        </p:txBody>
      </p:sp>
      <p:pic>
        <p:nvPicPr>
          <p:cNvPr id="3" name="Picture 2">
            <a:extLst>
              <a:ext uri="{FF2B5EF4-FFF2-40B4-BE49-F238E27FC236}">
                <a16:creationId xmlns:a16="http://schemas.microsoft.com/office/drawing/2014/main" id="{5A5C901E-B672-46D5-C03E-FF93D1C91AAC}"/>
              </a:ext>
            </a:extLst>
          </p:cNvPr>
          <p:cNvPicPr>
            <a:picLocks noChangeAspect="1"/>
          </p:cNvPicPr>
          <p:nvPr/>
        </p:nvPicPr>
        <p:blipFill>
          <a:blip r:embed="rId2"/>
          <a:srcRect/>
          <a:stretch/>
        </p:blipFill>
        <p:spPr>
          <a:xfrm>
            <a:off x="10449668" y="153249"/>
            <a:ext cx="1086166" cy="1130683"/>
          </a:xfrm>
          <a:prstGeom prst="rect">
            <a:avLst/>
          </a:prstGeom>
        </p:spPr>
      </p:pic>
      <p:sp>
        <p:nvSpPr>
          <p:cNvPr id="7" name="Text Placeholder 2">
            <a:extLst>
              <a:ext uri="{FF2B5EF4-FFF2-40B4-BE49-F238E27FC236}">
                <a16:creationId xmlns:a16="http://schemas.microsoft.com/office/drawing/2014/main" id="{940A5D91-537E-E098-6319-2CA6DB8BA7D5}"/>
              </a:ext>
            </a:extLst>
          </p:cNvPr>
          <p:cNvSpPr txBox="1">
            <a:spLocks/>
          </p:cNvSpPr>
          <p:nvPr/>
        </p:nvSpPr>
        <p:spPr>
          <a:xfrm>
            <a:off x="385064" y="1283932"/>
            <a:ext cx="10940405" cy="5116602"/>
          </a:xfrm>
          <a:prstGeom prst="rect">
            <a:avLst/>
          </a:prstGeom>
        </p:spPr>
        <p:txBody>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380985" indent="-380985">
              <a:buFont typeface="Arial" panose="020B0604020202020204" pitchFamily="34" charset="0"/>
              <a:buChar char="•"/>
              <a:defRPr/>
            </a:pPr>
            <a:r>
              <a:rPr lang="en-SG" sz="1800" dirty="0">
                <a:latin typeface="+mn-lt"/>
              </a:rPr>
              <a:t>Turn on Security Hub in all your AWS accounts in all regions and establish a delegated admin/member hierarchy.</a:t>
            </a:r>
          </a:p>
          <a:p>
            <a:pPr marL="380985" indent="-380985">
              <a:buFont typeface="Arial" panose="020B0604020202020204" pitchFamily="34" charset="0"/>
              <a:buChar char="•"/>
              <a:defRPr/>
            </a:pPr>
            <a:r>
              <a:rPr lang="en-SG" sz="1800" dirty="0">
                <a:latin typeface="+mn-lt"/>
              </a:rPr>
              <a:t>AWS Config is a prerequisite for AWS Security Hub. Enable Config in each account and region.</a:t>
            </a:r>
          </a:p>
          <a:p>
            <a:pPr marL="380985" indent="-380985">
              <a:buFont typeface="Arial" panose="020B0604020202020204" pitchFamily="34" charset="0"/>
              <a:buChar char="•"/>
              <a:defRPr/>
            </a:pPr>
            <a:r>
              <a:rPr lang="en-SG" sz="1800" dirty="0">
                <a:latin typeface="+mn-lt"/>
              </a:rPr>
              <a:t>Enable Security Hub standards to align security best practices against.</a:t>
            </a:r>
          </a:p>
          <a:p>
            <a:pPr marL="380985" indent="-380985">
              <a:buFont typeface="Arial" panose="020B0604020202020204" pitchFamily="34" charset="0"/>
              <a:buChar char="•"/>
              <a:defRPr/>
            </a:pPr>
            <a:r>
              <a:rPr lang="en-SG" sz="1800" dirty="0">
                <a:latin typeface="+mn-lt"/>
              </a:rPr>
              <a:t>Use customized control parameters to define how controls are evaluated.</a:t>
            </a:r>
          </a:p>
          <a:p>
            <a:pPr marL="380985" indent="-380985">
              <a:buFont typeface="Arial" panose="020B0604020202020204" pitchFamily="34" charset="0"/>
              <a:buChar char="•"/>
              <a:defRPr/>
            </a:pPr>
            <a:r>
              <a:rPr lang="en-SG" sz="1800" dirty="0">
                <a:latin typeface="+mn-lt"/>
              </a:rPr>
              <a:t>Take action on Critical and High findings.</a:t>
            </a:r>
          </a:p>
          <a:p>
            <a:pPr marL="380985" indent="-380985">
              <a:buFont typeface="Arial" panose="020B0604020202020204" pitchFamily="34" charset="0"/>
              <a:buChar char="•"/>
              <a:defRPr/>
            </a:pPr>
            <a:r>
              <a:rPr lang="en-SG" sz="1800" dirty="0">
                <a:latin typeface="+mn-lt"/>
              </a:rPr>
              <a:t>Use EventBridge for alerts and remediation.</a:t>
            </a:r>
          </a:p>
          <a:p>
            <a:endParaRPr lang="en-SG" sz="1800" dirty="0">
              <a:latin typeface="+mn-lt"/>
            </a:endParaRPr>
          </a:p>
          <a:p>
            <a:pPr marL="380985" indent="-380985">
              <a:buFont typeface="Arial" panose="020B0604020202020204" pitchFamily="34" charset="0"/>
              <a:buChar char="•"/>
            </a:pPr>
            <a:endParaRPr lang="en-SG" sz="1400" dirty="0">
              <a:latin typeface="+mn-lt"/>
            </a:endParaRPr>
          </a:p>
          <a:p>
            <a:pPr marL="380985" indent="-380985">
              <a:buFont typeface="Arial" panose="020B0604020202020204" pitchFamily="34" charset="0"/>
              <a:buChar char="•"/>
            </a:pPr>
            <a:endParaRPr lang="en-SG" sz="1400" dirty="0">
              <a:latin typeface="+mn-lt"/>
            </a:endParaRPr>
          </a:p>
        </p:txBody>
      </p:sp>
    </p:spTree>
    <p:extLst>
      <p:ext uri="{BB962C8B-B14F-4D97-AF65-F5344CB8AC3E}">
        <p14:creationId xmlns:p14="http://schemas.microsoft.com/office/powerpoint/2010/main" val="927902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AF6D1-2937-DB48-BC29-540688057EFD}"/>
              </a:ext>
            </a:extLst>
          </p:cNvPr>
          <p:cNvSpPr>
            <a:spLocks noGrp="1"/>
          </p:cNvSpPr>
          <p:nvPr>
            <p:ph type="title"/>
          </p:nvPr>
        </p:nvSpPr>
        <p:spPr/>
        <p:txBody>
          <a:bodyPr/>
          <a:lstStyle/>
          <a:p>
            <a:r>
              <a:rPr lang="en-US" dirty="0"/>
              <a:t>Encrypt Everything: AWS Key Management Service</a:t>
            </a:r>
          </a:p>
        </p:txBody>
      </p:sp>
    </p:spTree>
    <p:extLst>
      <p:ext uri="{BB962C8B-B14F-4D97-AF65-F5344CB8AC3E}">
        <p14:creationId xmlns:p14="http://schemas.microsoft.com/office/powerpoint/2010/main" val="479255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_number">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fld id="{EB4B8DE2-A4E8-46E4-8BBF-D75455EFF32C}" type="slidenum">
              <a:rPr lang="en-US" smtClean="0"/>
              <a:pPr/>
              <a:t>4</a:t>
            </a:fld>
            <a:endParaRPr lang="en-US" dirty="0"/>
          </a:p>
        </p:txBody>
      </p:sp>
      <p:sp>
        <p:nvSpPr>
          <p:cNvPr id="6" name="txt_top_10_note">
            <a:extLst>
              <a:ext uri="{FF2B5EF4-FFF2-40B4-BE49-F238E27FC236}">
                <a16:creationId xmlns:a16="http://schemas.microsoft.com/office/drawing/2014/main" id="{9D008E03-9A8B-26DF-17E9-6BD4C9351C5B}"/>
              </a:ext>
            </a:extLst>
          </p:cNvPr>
          <p:cNvSpPr txBox="1"/>
          <p:nvPr/>
        </p:nvSpPr>
        <p:spPr>
          <a:xfrm>
            <a:off x="6197308" y="6412691"/>
            <a:ext cx="4231928" cy="253916"/>
          </a:xfrm>
          <a:prstGeom prst="rect">
            <a:avLst/>
          </a:prstGeom>
          <a:noFill/>
        </p:spPr>
        <p:txBody>
          <a:bodyPr wrap="none" lIns="0" rIns="0" rtlCol="0">
            <a:spAutoFit/>
          </a:bodyPr>
          <a:lstStyle/>
          <a:p>
            <a:pPr algn="ctr"/>
            <a:r>
              <a:rPr lang="en-US" sz="1050" b="1" baseline="30000" dirty="0">
                <a:latin typeface="Amazon Ember" panose="020B0603020204020204" pitchFamily="34" charset="0"/>
              </a:rPr>
              <a:t>1</a:t>
            </a:r>
            <a:r>
              <a:rPr lang="en-US" sz="1050" b="0" i="0" dirty="0">
                <a:effectLst/>
                <a:latin typeface="Amazon Ember" panose="020B0603020204020204" pitchFamily="34" charset="0"/>
              </a:rPr>
              <a:t> </a:t>
            </a:r>
            <a:r>
              <a:rPr lang="en-US" sz="1050" i="0" dirty="0">
                <a:effectLst/>
                <a:latin typeface="Amazon Ember" panose="020B0603020204020204" pitchFamily="34" charset="0"/>
              </a:rPr>
              <a:t>Top 10 alignment refers to</a:t>
            </a:r>
            <a:r>
              <a:rPr lang="en-US" sz="1050" b="0" i="0" dirty="0">
                <a:effectLst/>
                <a:latin typeface="Amazon Ember" panose="020B0603020204020204" pitchFamily="34" charset="0"/>
              </a:rPr>
              <a:t> </a:t>
            </a:r>
            <a:r>
              <a:rPr lang="en-US" sz="1050" b="0" i="0" u="none" strike="noStrike" dirty="0">
                <a:solidFill>
                  <a:srgbClr val="00B0F0"/>
                </a:solidFill>
                <a:effectLst/>
                <a:latin typeface="Amazon Ember" panose="020B0603020204020204" pitchFamily="34" charset="0"/>
                <a:hlinkClick r:id="rId3">
                  <a:extLst>
                    <a:ext uri="{A12FA001-AC4F-418D-AE19-62706E023703}">
                      <ahyp:hlinkClr xmlns:ahyp="http://schemas.microsoft.com/office/drawing/2018/hyperlinkcolor" val="tx"/>
                    </a:ext>
                  </a:extLst>
                </a:hlinkClick>
              </a:rPr>
              <a:t>Steve Schmidt's Top 10 recomendations</a:t>
            </a:r>
            <a:r>
              <a:rPr lang="en-US" sz="1050" b="0" i="0" dirty="0">
                <a:effectLst/>
                <a:latin typeface="Amazon Ember" panose="020B0603020204020204" pitchFamily="34" charset="0"/>
              </a:rPr>
              <a:t>.</a:t>
            </a:r>
          </a:p>
        </p:txBody>
      </p:sp>
      <p:graphicFrame>
        <p:nvGraphicFramePr>
          <p:cNvPr id="7" name="summary_num_accounts_tbl">
            <a:extLst>
              <a:ext uri="{FF2B5EF4-FFF2-40B4-BE49-F238E27FC236}">
                <a16:creationId xmlns:a16="http://schemas.microsoft.com/office/drawing/2014/main" id="{4775E782-C9F8-3146-88FC-2A09535C9290}"/>
              </a:ext>
            </a:extLst>
          </p:cNvPr>
          <p:cNvGraphicFramePr>
            <a:graphicFrameLocks noGrp="1"/>
          </p:cNvGraphicFramePr>
          <p:nvPr>
            <p:extLst>
              <p:ext uri="{D42A27DB-BD31-4B8C-83A1-F6EECF244321}">
                <p14:modId xmlns:p14="http://schemas.microsoft.com/office/powerpoint/2010/main" val="3504720081"/>
              </p:ext>
            </p:extLst>
          </p:nvPr>
        </p:nvGraphicFramePr>
        <p:xfrm>
          <a:off x="303860" y="1231966"/>
          <a:ext cx="3693460" cy="741680"/>
        </p:xfrm>
        <a:graphic>
          <a:graphicData uri="http://schemas.openxmlformats.org/drawingml/2006/table">
            <a:tbl>
              <a:tblPr firstRow="1" bandRow="1">
                <a:tableStyleId>{69012ECD-51FC-41F1-AA8D-1B2483CD663E}</a:tableStyleId>
              </a:tblPr>
              <a:tblGrid>
                <a:gridCol w="1846730">
                  <a:extLst>
                    <a:ext uri="{9D8B030D-6E8A-4147-A177-3AD203B41FA5}">
                      <a16:colId xmlns:a16="http://schemas.microsoft.com/office/drawing/2014/main" val="2030597622"/>
                    </a:ext>
                  </a:extLst>
                </a:gridCol>
                <a:gridCol w="1846730">
                  <a:extLst>
                    <a:ext uri="{9D8B030D-6E8A-4147-A177-3AD203B41FA5}">
                      <a16:colId xmlns:a16="http://schemas.microsoft.com/office/drawing/2014/main" val="899989973"/>
                    </a:ext>
                  </a:extLst>
                </a:gridCol>
              </a:tblGrid>
              <a:tr h="370840">
                <a:tc>
                  <a:txBody>
                    <a:bodyPr/>
                    <a:lstStyle/>
                    <a:p>
                      <a:pPr algn="ctr"/>
                      <a:r>
                        <a:rPr lang="en-US" sz="1200" dirty="0">
                          <a:solidFill>
                            <a:schemeClr val="tx1"/>
                          </a:solidFill>
                        </a:rPr>
                        <a:t>Accounts Analyzed</a:t>
                      </a:r>
                    </a:p>
                  </a:txBody>
                  <a:tcPr anchor="ctr"/>
                </a:tc>
                <a:tc>
                  <a:txBody>
                    <a:bodyPr/>
                    <a:lstStyle/>
                    <a:p>
                      <a:pPr algn="ctr"/>
                      <a:r>
                        <a:rPr lang="en-US" sz="1200" dirty="0">
                          <a:solidFill>
                            <a:schemeClr val="tx1"/>
                          </a:solidFill>
                        </a:rPr>
                        <a:t>Checks performed</a:t>
                      </a:r>
                    </a:p>
                  </a:txBody>
                  <a:tcPr anchor="ctr"/>
                </a:tc>
                <a:extLst>
                  <a:ext uri="{0D108BD9-81ED-4DB2-BD59-A6C34878D82A}">
                    <a16:rowId xmlns:a16="http://schemas.microsoft.com/office/drawing/2014/main" val="3245861211"/>
                  </a:ext>
                </a:extLst>
              </a:tr>
              <a:tr h="370840">
                <a:tc>
                  <a:txBody>
                    <a:bodyPr/>
                    <a:lstStyle/>
                    <a:p>
                      <a:pPr algn="ctr">
                        <a:defRPr sz="1800"/>
                      </a:pPr>
                      <a:r>
                        <a:rPr lang="en-US" sz="1200" dirty="0">
                          <a:solidFill>
                            <a:schemeClr val="tx1"/>
                          </a:solidFill>
                        </a:rPr>
                        <a:t> [+</a:t>
                      </a:r>
                      <a:r>
                        <a:rPr lang="en-US" sz="1200" dirty="0" err="1">
                          <a:solidFill>
                            <a:schemeClr val="tx1"/>
                          </a:solidFill>
                        </a:rPr>
                        <a:t>unique_accounts</a:t>
                      </a:r>
                      <a:r>
                        <a:rPr lang="en-US" sz="1200" dirty="0">
                          <a:solidFill>
                            <a:schemeClr val="tx1"/>
                          </a:solidFill>
                        </a:rPr>
                        <a:t>+] </a:t>
                      </a:r>
                    </a:p>
                  </a:txBody>
                  <a:tcPr anchor="ctr"/>
                </a:tc>
                <a:tc>
                  <a:txBody>
                    <a:bodyPr/>
                    <a:lstStyle/>
                    <a:p>
                      <a:pPr algn="ctr">
                        <a:defRPr sz="1800"/>
                      </a:pPr>
                      <a:r>
                        <a:rPr lang="en-US" sz="1200" dirty="0">
                          <a:solidFill>
                            <a:schemeClr val="tx1"/>
                          </a:solidFill>
                        </a:rPr>
                        <a:t>[+</a:t>
                      </a:r>
                      <a:r>
                        <a:rPr lang="en-US" sz="1200" dirty="0" err="1">
                          <a:solidFill>
                            <a:schemeClr val="tx1"/>
                          </a:solidFill>
                        </a:rPr>
                        <a:t>unique_checks</a:t>
                      </a:r>
                      <a:r>
                        <a:rPr lang="en-US" sz="1200" dirty="0">
                          <a:solidFill>
                            <a:schemeClr val="tx1"/>
                          </a:solidFill>
                        </a:rPr>
                        <a:t>+]</a:t>
                      </a:r>
                    </a:p>
                  </a:txBody>
                  <a:tcPr anchor="ctr"/>
                </a:tc>
                <a:extLst>
                  <a:ext uri="{0D108BD9-81ED-4DB2-BD59-A6C34878D82A}">
                    <a16:rowId xmlns:a16="http://schemas.microsoft.com/office/drawing/2014/main" val="730122740"/>
                  </a:ext>
                </a:extLst>
              </a:tr>
            </a:tbl>
          </a:graphicData>
        </a:graphic>
      </p:graphicFrame>
      <p:graphicFrame>
        <p:nvGraphicFramePr>
          <p:cNvPr id="4" name="summary_level_effort_tbl">
            <a:extLst>
              <a:ext uri="{FF2B5EF4-FFF2-40B4-BE49-F238E27FC236}">
                <a16:creationId xmlns:a16="http://schemas.microsoft.com/office/drawing/2014/main" id="{7883C4E4-0CAC-228D-EDE3-E8E0D3A84F62}"/>
              </a:ext>
            </a:extLst>
          </p:cNvPr>
          <p:cNvGraphicFramePr>
            <a:graphicFrameLocks noGrp="1"/>
          </p:cNvGraphicFramePr>
          <p:nvPr>
            <p:extLst>
              <p:ext uri="{D42A27DB-BD31-4B8C-83A1-F6EECF244321}">
                <p14:modId xmlns:p14="http://schemas.microsoft.com/office/powerpoint/2010/main" val="1084594145"/>
              </p:ext>
            </p:extLst>
          </p:nvPr>
        </p:nvGraphicFramePr>
        <p:xfrm>
          <a:off x="303860" y="2407030"/>
          <a:ext cx="3693460" cy="2570480"/>
        </p:xfrm>
        <a:graphic>
          <a:graphicData uri="http://schemas.openxmlformats.org/drawingml/2006/table">
            <a:tbl>
              <a:tblPr firstRow="1" lastRow="1" bandRow="1">
                <a:tableStyleId>{69012ECD-51FC-41F1-AA8D-1B2483CD663E}</a:tableStyleId>
              </a:tblPr>
              <a:tblGrid>
                <a:gridCol w="2048630">
                  <a:extLst>
                    <a:ext uri="{9D8B030D-6E8A-4147-A177-3AD203B41FA5}">
                      <a16:colId xmlns:a16="http://schemas.microsoft.com/office/drawing/2014/main" val="2030597622"/>
                    </a:ext>
                  </a:extLst>
                </a:gridCol>
                <a:gridCol w="1644830">
                  <a:extLst>
                    <a:ext uri="{9D8B030D-6E8A-4147-A177-3AD203B41FA5}">
                      <a16:colId xmlns:a16="http://schemas.microsoft.com/office/drawing/2014/main" val="1427247373"/>
                    </a:ext>
                  </a:extLst>
                </a:gridCol>
              </a:tblGrid>
              <a:tr h="370840">
                <a:tc>
                  <a:txBody>
                    <a:bodyPr/>
                    <a:lstStyle/>
                    <a:p>
                      <a:r>
                        <a:rPr lang="en-US" sz="1200" dirty="0">
                          <a:solidFill>
                            <a:schemeClr val="tx1"/>
                          </a:solidFill>
                        </a:rPr>
                        <a:t>Severity</a:t>
                      </a:r>
                    </a:p>
                  </a:txBody>
                  <a:tcPr anchor="ctr"/>
                </a:tc>
                <a:tc>
                  <a:txBody>
                    <a:bodyPr/>
                    <a:lstStyle/>
                    <a:p>
                      <a:pPr algn="ctr"/>
                      <a:r>
                        <a:rPr lang="en-US" sz="1200" dirty="0">
                          <a:solidFill>
                            <a:schemeClr val="tx1"/>
                          </a:solidFill>
                        </a:rPr>
                        <a:t>Total</a:t>
                      </a:r>
                    </a:p>
                  </a:txBody>
                  <a:tcPr anchor="ctr"/>
                </a:tc>
                <a:extLst>
                  <a:ext uri="{0D108BD9-81ED-4DB2-BD59-A6C34878D82A}">
                    <a16:rowId xmlns:a16="http://schemas.microsoft.com/office/drawing/2014/main" val="3245861211"/>
                  </a:ext>
                </a:extLst>
              </a:tr>
              <a:tr h="370840">
                <a:tc>
                  <a:txBody>
                    <a:bodyPr/>
                    <a:lstStyle/>
                    <a:p>
                      <a:r>
                        <a:rPr lang="en-US" sz="1200" dirty="0"/>
                        <a:t>Critical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US" sz="1200" dirty="0"/>
                        <a:t>[+</a:t>
                      </a:r>
                      <a:r>
                        <a:rPr lang="en-US" sz="1200" b="0" kern="1200" dirty="0" err="1">
                          <a:solidFill>
                            <a:schemeClr val="tx1"/>
                          </a:solidFill>
                          <a:effectLst/>
                          <a:latin typeface="+mn-lt"/>
                          <a:ea typeface="+mn-ea"/>
                          <a:cs typeface="+mn-cs"/>
                        </a:rPr>
                        <a:t>critical_severity_count</a:t>
                      </a:r>
                      <a:r>
                        <a:rPr lang="en-US" sz="1200" dirty="0"/>
                        <a:t>+]</a:t>
                      </a:r>
                    </a:p>
                  </a:txBody>
                  <a:tcPr anchor="ctr"/>
                </a:tc>
                <a:extLst>
                  <a:ext uri="{0D108BD9-81ED-4DB2-BD59-A6C34878D82A}">
                    <a16:rowId xmlns:a16="http://schemas.microsoft.com/office/drawing/2014/main" val="2962446135"/>
                  </a:ext>
                </a:extLst>
              </a:tr>
              <a:tr h="370840">
                <a:tc>
                  <a:txBody>
                    <a:bodyPr/>
                    <a:lstStyle/>
                    <a:p>
                      <a:r>
                        <a:rPr lang="en-US" sz="1200" dirty="0"/>
                        <a:t>High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US" sz="1200" dirty="0"/>
                        <a:t>[+</a:t>
                      </a:r>
                      <a:r>
                        <a:rPr lang="en-US" sz="1200" b="0" kern="1200" dirty="0" err="1">
                          <a:solidFill>
                            <a:schemeClr val="tx1"/>
                          </a:solidFill>
                          <a:effectLst/>
                          <a:latin typeface="+mn-lt"/>
                          <a:ea typeface="+mn-ea"/>
                          <a:cs typeface="+mn-cs"/>
                        </a:rPr>
                        <a:t>high_severity_count</a:t>
                      </a:r>
                      <a:r>
                        <a:rPr lang="en-US" sz="1200" dirty="0"/>
                        <a:t>+]</a:t>
                      </a:r>
                    </a:p>
                  </a:txBody>
                  <a:tcPr anchor="ctr"/>
                </a:tc>
                <a:extLst>
                  <a:ext uri="{0D108BD9-81ED-4DB2-BD59-A6C34878D82A}">
                    <a16:rowId xmlns:a16="http://schemas.microsoft.com/office/drawing/2014/main" val="1359523350"/>
                  </a:ext>
                </a:extLst>
              </a:tr>
              <a:tr h="370840">
                <a:tc>
                  <a:txBody>
                    <a:bodyPr/>
                    <a:lstStyle/>
                    <a:p>
                      <a:r>
                        <a:rPr lang="en-US" sz="1200" dirty="0"/>
                        <a:t>Medium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US" sz="1200" dirty="0"/>
                        <a:t>[+</a:t>
                      </a:r>
                      <a:r>
                        <a:rPr lang="en-US" sz="1200" b="0" kern="1200" dirty="0" err="1">
                          <a:solidFill>
                            <a:schemeClr val="tx1"/>
                          </a:solidFill>
                          <a:effectLst/>
                          <a:latin typeface="+mn-lt"/>
                          <a:ea typeface="+mn-ea"/>
                          <a:cs typeface="+mn-cs"/>
                        </a:rPr>
                        <a:t>medium_severity_count</a:t>
                      </a:r>
                      <a:r>
                        <a:rPr lang="en-US" sz="1200" dirty="0"/>
                        <a:t>+]</a:t>
                      </a:r>
                    </a:p>
                  </a:txBody>
                  <a:tcPr anchor="ctr"/>
                </a:tc>
                <a:extLst>
                  <a:ext uri="{0D108BD9-81ED-4DB2-BD59-A6C34878D82A}">
                    <a16:rowId xmlns:a16="http://schemas.microsoft.com/office/drawing/2014/main" val="4083804365"/>
                  </a:ext>
                </a:extLst>
              </a:tr>
              <a:tr h="370840">
                <a:tc>
                  <a:txBody>
                    <a:bodyPr/>
                    <a:lstStyle/>
                    <a:p>
                      <a:r>
                        <a:rPr lang="en-US" sz="1200" dirty="0"/>
                        <a:t>Low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US" sz="1200" dirty="0"/>
                        <a:t>[+</a:t>
                      </a:r>
                      <a:r>
                        <a:rPr lang="en-US" sz="1200" b="0" kern="1200" dirty="0" err="1">
                          <a:solidFill>
                            <a:schemeClr val="tx1"/>
                          </a:solidFill>
                          <a:effectLst/>
                          <a:latin typeface="+mn-lt"/>
                          <a:ea typeface="+mn-ea"/>
                          <a:cs typeface="+mn-cs"/>
                        </a:rPr>
                        <a:t>low_severity_count</a:t>
                      </a:r>
                      <a:r>
                        <a:rPr lang="en-US" sz="1200" dirty="0"/>
                        <a:t>+]</a:t>
                      </a:r>
                    </a:p>
                  </a:txBody>
                  <a:tcPr anchor="ctr"/>
                </a:tc>
                <a:extLst>
                  <a:ext uri="{0D108BD9-81ED-4DB2-BD59-A6C34878D82A}">
                    <a16:rowId xmlns:a16="http://schemas.microsoft.com/office/drawing/2014/main" val="3062717111"/>
                  </a:ext>
                </a:extLst>
              </a:tr>
              <a:tr h="370840">
                <a:tc>
                  <a:txBody>
                    <a:bodyPr/>
                    <a:lstStyle/>
                    <a:p>
                      <a:r>
                        <a:rPr lang="en-US" sz="1200" dirty="0"/>
                        <a:t>Total</a:t>
                      </a:r>
                    </a:p>
                  </a:txBody>
                  <a:tcPr anchor="ctr"/>
                </a:tc>
                <a:tc>
                  <a:txBody>
                    <a:bodyPr/>
                    <a:lstStyle/>
                    <a:p>
                      <a:pPr algn="ctr">
                        <a:defRPr sz="1800"/>
                      </a:pPr>
                      <a:r>
                        <a:rPr lang="en-US" sz="1200" dirty="0"/>
                        <a:t>[+</a:t>
                      </a:r>
                      <a:r>
                        <a:rPr lang="en-US" sz="1200" dirty="0" err="1"/>
                        <a:t>total_findings</a:t>
                      </a:r>
                      <a:r>
                        <a:rPr lang="en-US" sz="1200" dirty="0"/>
                        <a:t>+]</a:t>
                      </a:r>
                    </a:p>
                  </a:txBody>
                  <a:tcPr anchor="ctr"/>
                </a:tc>
                <a:extLst>
                  <a:ext uri="{0D108BD9-81ED-4DB2-BD59-A6C34878D82A}">
                    <a16:rowId xmlns:a16="http://schemas.microsoft.com/office/drawing/2014/main" val="3715402677"/>
                  </a:ext>
                </a:extLst>
              </a:tr>
            </a:tbl>
          </a:graphicData>
        </a:graphic>
      </p:graphicFrame>
      <p:graphicFrame>
        <p:nvGraphicFramePr>
          <p:cNvPr id="5" name="summary_check_list_tbl">
            <a:extLst>
              <a:ext uri="{FF2B5EF4-FFF2-40B4-BE49-F238E27FC236}">
                <a16:creationId xmlns:a16="http://schemas.microsoft.com/office/drawing/2014/main" id="{A6E1C7F1-10DD-C84E-D5FD-27C574EE9357}"/>
              </a:ext>
            </a:extLst>
          </p:cNvPr>
          <p:cNvGraphicFramePr>
            <a:graphicFrameLocks noGrp="1"/>
          </p:cNvGraphicFramePr>
          <p:nvPr>
            <p:extLst>
              <p:ext uri="{D42A27DB-BD31-4B8C-83A1-F6EECF244321}">
                <p14:modId xmlns:p14="http://schemas.microsoft.com/office/powerpoint/2010/main" val="229185507"/>
              </p:ext>
            </p:extLst>
          </p:nvPr>
        </p:nvGraphicFramePr>
        <p:xfrm>
          <a:off x="4482324" y="305260"/>
          <a:ext cx="7405816" cy="5984240"/>
        </p:xfrm>
        <a:graphic>
          <a:graphicData uri="http://schemas.openxmlformats.org/drawingml/2006/table">
            <a:tbl>
              <a:tblPr firstRow="1" bandRow="1">
                <a:tableStyleId>{69012ECD-51FC-41F1-AA8D-1B2483CD663E}</a:tableStyleId>
              </a:tblPr>
              <a:tblGrid>
                <a:gridCol w="2957755">
                  <a:extLst>
                    <a:ext uri="{9D8B030D-6E8A-4147-A177-3AD203B41FA5}">
                      <a16:colId xmlns:a16="http://schemas.microsoft.com/office/drawing/2014/main" val="393976796"/>
                    </a:ext>
                  </a:extLst>
                </a:gridCol>
                <a:gridCol w="2516639">
                  <a:extLst>
                    <a:ext uri="{9D8B030D-6E8A-4147-A177-3AD203B41FA5}">
                      <a16:colId xmlns:a16="http://schemas.microsoft.com/office/drawing/2014/main" val="1137132343"/>
                    </a:ext>
                  </a:extLst>
                </a:gridCol>
                <a:gridCol w="1147864">
                  <a:extLst>
                    <a:ext uri="{9D8B030D-6E8A-4147-A177-3AD203B41FA5}">
                      <a16:colId xmlns:a16="http://schemas.microsoft.com/office/drawing/2014/main" val="2824368484"/>
                    </a:ext>
                  </a:extLst>
                </a:gridCol>
                <a:gridCol w="783558">
                  <a:extLst>
                    <a:ext uri="{9D8B030D-6E8A-4147-A177-3AD203B41FA5}">
                      <a16:colId xmlns:a16="http://schemas.microsoft.com/office/drawing/2014/main" val="2226791990"/>
                    </a:ext>
                  </a:extLst>
                </a:gridCol>
              </a:tblGrid>
              <a:tr h="370840">
                <a:tc>
                  <a:txBody>
                    <a:bodyPr/>
                    <a:lstStyle/>
                    <a:p>
                      <a:r>
                        <a:rPr lang="en-US" sz="1200" dirty="0">
                          <a:solidFill>
                            <a:schemeClr val="tx1"/>
                          </a:solidFill>
                        </a:rPr>
                        <a:t>Assessment</a:t>
                      </a:r>
                    </a:p>
                  </a:txBody>
                  <a:tcPr anchor="ctr"/>
                </a:tc>
                <a:tc>
                  <a:txBody>
                    <a:bodyPr/>
                    <a:lstStyle/>
                    <a:p>
                      <a:pPr algn="ctr"/>
                      <a:r>
                        <a:rPr lang="en-US" sz="1200" dirty="0">
                          <a:solidFill>
                            <a:schemeClr val="tx1"/>
                          </a:solidFill>
                        </a:rPr>
                        <a:t>Findings</a:t>
                      </a:r>
                    </a:p>
                  </a:txBody>
                  <a:tcPr anchor="ctr"/>
                </a:tc>
                <a:tc>
                  <a:txBody>
                    <a:bodyPr/>
                    <a:lstStyle/>
                    <a:p>
                      <a:pPr algn="ctr"/>
                      <a:r>
                        <a:rPr lang="en-US" sz="1200" dirty="0">
                          <a:solidFill>
                            <a:schemeClr val="tx1"/>
                          </a:solidFill>
                        </a:rPr>
                        <a:t>Remediation Effort</a:t>
                      </a:r>
                    </a:p>
                  </a:txBody>
                  <a:tcPr anchor="ctr"/>
                </a:tc>
                <a:tc>
                  <a:txBody>
                    <a:bodyPr/>
                    <a:lstStyle/>
                    <a:p>
                      <a:pPr algn="ctr"/>
                      <a:r>
                        <a:rPr lang="en-US" sz="1200" dirty="0">
                          <a:solidFill>
                            <a:schemeClr val="tx1"/>
                          </a:solidFill>
                        </a:rPr>
                        <a:t>AWS Top 10</a:t>
                      </a:r>
                      <a:r>
                        <a:rPr lang="en-US" sz="1200" baseline="30000" dirty="0">
                          <a:solidFill>
                            <a:schemeClr val="tx1"/>
                          </a:solidFill>
                        </a:rPr>
                        <a:t>1</a:t>
                      </a:r>
                      <a:endParaRPr lang="en-US" sz="1200" dirty="0">
                        <a:solidFill>
                          <a:schemeClr val="tx1"/>
                        </a:solidFill>
                      </a:endParaRPr>
                    </a:p>
                  </a:txBody>
                  <a:tcPr anchor="ctr"/>
                </a:tc>
                <a:extLst>
                  <a:ext uri="{0D108BD9-81ED-4DB2-BD59-A6C34878D82A}">
                    <a16:rowId xmlns:a16="http://schemas.microsoft.com/office/drawing/2014/main" val="195694987"/>
                  </a:ext>
                </a:extLst>
              </a:tr>
              <a:tr h="370840">
                <a:tc>
                  <a:txBody>
                    <a:bodyPr/>
                    <a:lstStyle/>
                    <a:p>
                      <a:r>
                        <a:rPr lang="en-US" sz="1200" dirty="0">
                          <a:solidFill>
                            <a:schemeClr val="tx1"/>
                          </a:solidFill>
                        </a:rPr>
                        <a:t>Accurate Account Info</a:t>
                      </a:r>
                    </a:p>
                  </a:txBody>
                  <a:tcPr anchor="ctr"/>
                </a:tc>
                <a:tc>
                  <a:txBody>
                    <a:bodyPr/>
                    <a:lstStyle/>
                    <a:p>
                      <a:pPr algn="ctr"/>
                      <a:r>
                        <a:rPr lang="en-US" sz="1200" dirty="0">
                          <a:solidFill>
                            <a:schemeClr val="tx1"/>
                          </a:solidFill>
                        </a:rPr>
                        <a:t>Manual</a:t>
                      </a:r>
                    </a:p>
                  </a:txBody>
                  <a:tcPr anchor="ctr"/>
                </a:tc>
                <a:tc>
                  <a:txBody>
                    <a:bodyPr/>
                    <a:lstStyle/>
                    <a:p>
                      <a:pPr algn="ctr"/>
                      <a:r>
                        <a:rPr lang="en-US" sz="1200" dirty="0">
                          <a:solidFill>
                            <a:schemeClr val="tx1"/>
                          </a:solidFill>
                        </a:rPr>
                        <a:t>Low</a:t>
                      </a:r>
                    </a:p>
                  </a:txBody>
                  <a:tcPr anchor="ctr"/>
                </a:tc>
                <a:tc>
                  <a:txBody>
                    <a:bodyPr/>
                    <a:lstStyle/>
                    <a:p>
                      <a:pPr algn="ctr"/>
                      <a:r>
                        <a:rPr lang="en-US" sz="1200" dirty="0">
                          <a:solidFill>
                            <a:schemeClr val="tx1"/>
                          </a:solidFill>
                        </a:rPr>
                        <a:t>1</a:t>
                      </a:r>
                    </a:p>
                  </a:txBody>
                  <a:tcPr anchor="ctr"/>
                </a:tc>
                <a:extLst>
                  <a:ext uri="{0D108BD9-81ED-4DB2-BD59-A6C34878D82A}">
                    <a16:rowId xmlns:a16="http://schemas.microsoft.com/office/drawing/2014/main" val="1353887210"/>
                  </a:ext>
                </a:extLst>
              </a:tr>
              <a:tr h="370840">
                <a:tc>
                  <a:txBody>
                    <a:bodyPr/>
                    <a:lstStyle/>
                    <a:p>
                      <a:pPr algn="l">
                        <a:defRPr sz="1200">
                          <a:solidFill>
                            <a:srgbClr val="595959"/>
                          </a:solidFill>
                        </a:defRPr>
                      </a:pPr>
                      <a:r>
                        <a:rPr sz="1200" dirty="0">
                          <a:solidFill>
                            <a:schemeClr val="tx1"/>
                          </a:solidFill>
                        </a:rPr>
                        <a:t>MFA on Root User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100">
                          <a:solidFill>
                            <a:srgbClr val="595959"/>
                          </a:solidFill>
                        </a:defRPr>
                      </a:pPr>
                      <a:r>
                        <a:rPr lang="en-US" sz="1200" dirty="0">
                          <a:solidFill>
                            <a:schemeClr val="tx1"/>
                          </a:solidFill>
                        </a:rPr>
                        <a:t>[+</a:t>
                      </a:r>
                      <a:r>
                        <a:rPr lang="en-US" sz="1200" b="0" kern="1200" dirty="0" err="1">
                          <a:solidFill>
                            <a:schemeClr val="tx1"/>
                          </a:solidFill>
                          <a:effectLst/>
                          <a:latin typeface="+mn-lt"/>
                          <a:ea typeface="+mn-ea"/>
                          <a:cs typeface="+mn-cs"/>
                        </a:rPr>
                        <a:t>iam_root_mfa_enabled</a:t>
                      </a:r>
                      <a:r>
                        <a:rPr lang="en-US" sz="1200" dirty="0">
                          <a:solidFill>
                            <a:schemeClr val="tx1"/>
                          </a:solidFill>
                        </a:rPr>
                        <a:t>+]</a:t>
                      </a:r>
                      <a:endParaRPr sz="1200" dirty="0">
                        <a:solidFill>
                          <a:schemeClr val="tx1"/>
                        </a:solidFill>
                      </a:endParaRPr>
                    </a:p>
                  </a:txBody>
                  <a:tcPr anchor="ctr"/>
                </a:tc>
                <a:tc>
                  <a:txBody>
                    <a:bodyPr/>
                    <a:lstStyle/>
                    <a:p>
                      <a:pPr algn="ctr">
                        <a:defRPr>
                          <a:solidFill>
                            <a:srgbClr val="595959"/>
                          </a:solidFill>
                        </a:defRPr>
                      </a:pPr>
                      <a:r>
                        <a:rPr lang="en-US" sz="1200" dirty="0">
                          <a:solidFill>
                            <a:schemeClr val="tx1"/>
                          </a:solidFill>
                        </a:rPr>
                        <a:t>Low</a:t>
                      </a:r>
                    </a:p>
                  </a:txBody>
                  <a:tcPr anchor="ctr"/>
                </a:tc>
                <a:tc>
                  <a:txBody>
                    <a:bodyPr/>
                    <a:lstStyle/>
                    <a:p>
                      <a:pPr algn="ctr">
                        <a:defRPr>
                          <a:solidFill>
                            <a:srgbClr val="595959"/>
                          </a:solidFill>
                        </a:defRPr>
                      </a:pPr>
                      <a:r>
                        <a:rPr lang="en-US" sz="1200" dirty="0">
                          <a:solidFill>
                            <a:schemeClr val="tx1"/>
                          </a:solidFill>
                        </a:rPr>
                        <a:t>2</a:t>
                      </a:r>
                    </a:p>
                  </a:txBody>
                  <a:tcPr anchor="ctr"/>
                </a:tc>
                <a:extLst>
                  <a:ext uri="{0D108BD9-81ED-4DB2-BD59-A6C34878D82A}">
                    <a16:rowId xmlns:a16="http://schemas.microsoft.com/office/drawing/2014/main" val="3400596523"/>
                  </a:ext>
                </a:extLst>
              </a:tr>
              <a:tr h="370840">
                <a:tc>
                  <a:txBody>
                    <a:bodyPr/>
                    <a:lstStyle/>
                    <a:p>
                      <a:pPr algn="l">
                        <a:defRPr sz="1200">
                          <a:solidFill>
                            <a:srgbClr val="88F5B1"/>
                          </a:solidFill>
                        </a:defRPr>
                      </a:pPr>
                      <a:r>
                        <a:rPr sz="1200" dirty="0">
                          <a:solidFill>
                            <a:schemeClr val="tx1"/>
                          </a:solidFill>
                        </a:rPr>
                        <a:t>Exposed Access Keys</a:t>
                      </a:r>
                    </a:p>
                  </a:txBody>
                  <a:tcPr anchor="ctr"/>
                </a:tc>
                <a:tc>
                  <a:txBody>
                    <a:bodyPr/>
                    <a:lstStyle/>
                    <a:p>
                      <a:pPr algn="ctr">
                        <a:defRPr sz="1100">
                          <a:solidFill>
                            <a:srgbClr val="88F5B1"/>
                          </a:solidFill>
                        </a:defRPr>
                      </a:pPr>
                      <a:r>
                        <a:rPr lang="en-US" sz="1200" dirty="0">
                          <a:solidFill>
                            <a:schemeClr val="tx1"/>
                          </a:solidFill>
                        </a:rPr>
                        <a:t>Trusted Advisor Check</a:t>
                      </a:r>
                      <a:endParaRPr sz="1200" dirty="0">
                        <a:solidFill>
                          <a:schemeClr val="tx1"/>
                        </a:solidFill>
                      </a:endParaRPr>
                    </a:p>
                  </a:txBody>
                  <a:tcPr anchor="ctr"/>
                </a:tc>
                <a:tc>
                  <a:txBody>
                    <a:bodyPr/>
                    <a:lstStyle/>
                    <a:p>
                      <a:pPr algn="ctr">
                        <a:defRPr>
                          <a:solidFill>
                            <a:srgbClr val="88F5B1"/>
                          </a:solidFill>
                        </a:defRPr>
                      </a:pPr>
                      <a:r>
                        <a:rPr lang="en-US" sz="1200" dirty="0">
                          <a:solidFill>
                            <a:schemeClr val="tx1"/>
                          </a:solidFill>
                        </a:rPr>
                        <a:t>Medium</a:t>
                      </a:r>
                    </a:p>
                  </a:txBody>
                  <a:tcPr anchor="ctr"/>
                </a:tc>
                <a:tc>
                  <a:txBody>
                    <a:bodyPr/>
                    <a:lstStyle/>
                    <a:p>
                      <a:pPr algn="ctr">
                        <a:defRPr>
                          <a:solidFill>
                            <a:srgbClr val="88F5B1"/>
                          </a:solidFill>
                        </a:defRPr>
                      </a:pPr>
                      <a:r>
                        <a:rPr lang="en-US" sz="1200" dirty="0">
                          <a:solidFill>
                            <a:schemeClr val="tx1"/>
                          </a:solidFill>
                        </a:rPr>
                        <a:t>3</a:t>
                      </a:r>
                    </a:p>
                  </a:txBody>
                  <a:tcPr anchor="ctr"/>
                </a:tc>
                <a:extLst>
                  <a:ext uri="{0D108BD9-81ED-4DB2-BD59-A6C34878D82A}">
                    <a16:rowId xmlns:a16="http://schemas.microsoft.com/office/drawing/2014/main" val="1415142775"/>
                  </a:ext>
                </a:extLst>
              </a:tr>
              <a:tr h="370840">
                <a:tc>
                  <a:txBody>
                    <a:bodyPr/>
                    <a:lstStyle/>
                    <a:p>
                      <a:pPr algn="l">
                        <a:defRPr sz="1200">
                          <a:solidFill>
                            <a:srgbClr val="FDB766"/>
                          </a:solidFill>
                        </a:defRPr>
                      </a:pPr>
                      <a:r>
                        <a:rPr sz="1200">
                          <a:solidFill>
                            <a:schemeClr val="tx1"/>
                          </a:solidFill>
                        </a:rPr>
                        <a:t>Unrestricted Security Groups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100">
                          <a:solidFill>
                            <a:srgbClr val="FDB766"/>
                          </a:solidFill>
                        </a:defRPr>
                      </a:pPr>
                      <a:r>
                        <a:rPr lang="en-US" sz="1200" dirty="0">
                          <a:solidFill>
                            <a:schemeClr val="tx1"/>
                          </a:solidFill>
                        </a:rPr>
                        <a:t>[+</a:t>
                      </a:r>
                      <a:r>
                        <a:rPr lang="en-US" sz="1200" b="0" kern="1200" dirty="0">
                          <a:solidFill>
                            <a:schemeClr val="tx1"/>
                          </a:solidFill>
                          <a:effectLst/>
                          <a:latin typeface="+mn-lt"/>
                          <a:ea typeface="+mn-ea"/>
                          <a:cs typeface="+mn-cs"/>
                        </a:rPr>
                        <a:t>ec2_securitygroup_allow_ingress_from_internet_to_any_port+]</a:t>
                      </a:r>
                    </a:p>
                  </a:txBody>
                  <a:tcPr anchor="ctr"/>
                </a:tc>
                <a:tc>
                  <a:txBody>
                    <a:bodyPr/>
                    <a:lstStyle/>
                    <a:p>
                      <a:pPr algn="ctr">
                        <a:defRPr>
                          <a:solidFill>
                            <a:srgbClr val="FDB766"/>
                          </a:solidFill>
                        </a:defRPr>
                      </a:pPr>
                      <a:r>
                        <a:rPr lang="en-US" sz="1200" dirty="0">
                          <a:solidFill>
                            <a:schemeClr val="tx1"/>
                          </a:solidFill>
                        </a:rPr>
                        <a:t>Medium</a:t>
                      </a:r>
                    </a:p>
                  </a:txBody>
                  <a:tcPr anchor="ctr"/>
                </a:tc>
                <a:tc>
                  <a:txBody>
                    <a:bodyPr/>
                    <a:lstStyle/>
                    <a:p>
                      <a:pPr algn="ctr">
                        <a:defRPr>
                          <a:solidFill>
                            <a:srgbClr val="FDB766"/>
                          </a:solidFill>
                        </a:defRPr>
                      </a:pPr>
                      <a:r>
                        <a:rPr lang="en-US" sz="1200" dirty="0">
                          <a:solidFill>
                            <a:schemeClr val="tx1"/>
                          </a:solidFill>
                        </a:rPr>
                        <a:t>4</a:t>
                      </a:r>
                    </a:p>
                  </a:txBody>
                  <a:tcPr anchor="ctr"/>
                </a:tc>
                <a:extLst>
                  <a:ext uri="{0D108BD9-81ED-4DB2-BD59-A6C34878D82A}">
                    <a16:rowId xmlns:a16="http://schemas.microsoft.com/office/drawing/2014/main" val="2153942631"/>
                  </a:ext>
                </a:extLst>
              </a:tr>
              <a:tr h="370840">
                <a:tc>
                  <a:txBody>
                    <a:bodyPr/>
                    <a:lstStyle/>
                    <a:p>
                      <a:pPr algn="l">
                        <a:defRPr sz="1200">
                          <a:solidFill>
                            <a:srgbClr val="88F5B1"/>
                          </a:solidFill>
                        </a:defRPr>
                      </a:pPr>
                      <a:r>
                        <a:rPr sz="1200" dirty="0">
                          <a:solidFill>
                            <a:schemeClr val="tx1"/>
                          </a:solidFill>
                        </a:rPr>
                        <a:t>S3 Bucket </a:t>
                      </a:r>
                      <a:r>
                        <a:rPr lang="en-US" sz="1200" dirty="0">
                          <a:solidFill>
                            <a:schemeClr val="tx1"/>
                          </a:solidFill>
                        </a:rPr>
                        <a:t>Public access</a:t>
                      </a:r>
                      <a:endParaRPr sz="12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100">
                          <a:solidFill>
                            <a:srgbClr val="88F5B1"/>
                          </a:solidFill>
                        </a:defRPr>
                      </a:pPr>
                      <a:r>
                        <a:rPr lang="en-US" sz="1200" dirty="0">
                          <a:solidFill>
                            <a:schemeClr val="tx1"/>
                          </a:solidFill>
                        </a:rPr>
                        <a:t>[+</a:t>
                      </a:r>
                      <a:r>
                        <a:rPr lang="en-US" sz="1200" b="0" kern="1200" dirty="0">
                          <a:solidFill>
                            <a:schemeClr val="tx1"/>
                          </a:solidFill>
                          <a:effectLst/>
                          <a:latin typeface="+mn-lt"/>
                          <a:ea typeface="+mn-ea"/>
                          <a:cs typeface="+mn-cs"/>
                        </a:rPr>
                        <a:t>s3_bucket_public_access+]</a:t>
                      </a:r>
                    </a:p>
                  </a:txBody>
                  <a:tcPr anchor="ctr"/>
                </a:tc>
                <a:tc>
                  <a:txBody>
                    <a:bodyPr/>
                    <a:lstStyle/>
                    <a:p>
                      <a:pPr algn="ctr">
                        <a:defRPr>
                          <a:solidFill>
                            <a:srgbClr val="88F5B1"/>
                          </a:solidFill>
                        </a:defRPr>
                      </a:pPr>
                      <a:r>
                        <a:rPr lang="en-US" sz="1200" dirty="0">
                          <a:solidFill>
                            <a:schemeClr val="tx1"/>
                          </a:solidFill>
                        </a:rPr>
                        <a:t>Low</a:t>
                      </a:r>
                    </a:p>
                  </a:txBody>
                  <a:tcPr anchor="ctr"/>
                </a:tc>
                <a:tc>
                  <a:txBody>
                    <a:bodyPr/>
                    <a:lstStyle/>
                    <a:p>
                      <a:pPr algn="ctr">
                        <a:defRPr>
                          <a:solidFill>
                            <a:srgbClr val="88F5B1"/>
                          </a:solidFill>
                        </a:defRPr>
                      </a:pPr>
                      <a:r>
                        <a:rPr lang="en-US" sz="1200" dirty="0">
                          <a:solidFill>
                            <a:schemeClr val="tx1"/>
                          </a:solidFill>
                        </a:rPr>
                        <a:t>5</a:t>
                      </a:r>
                    </a:p>
                  </a:txBody>
                  <a:tcPr anchor="ctr"/>
                </a:tc>
                <a:extLst>
                  <a:ext uri="{0D108BD9-81ED-4DB2-BD59-A6C34878D82A}">
                    <a16:rowId xmlns:a16="http://schemas.microsoft.com/office/drawing/2014/main" val="4048884978"/>
                  </a:ext>
                </a:extLst>
              </a:tr>
              <a:tr h="370840">
                <a:tc>
                  <a:txBody>
                    <a:bodyPr/>
                    <a:lstStyle/>
                    <a:p>
                      <a:pPr algn="l">
                        <a:defRPr sz="1200">
                          <a:solidFill>
                            <a:srgbClr val="88F5B1"/>
                          </a:solidFill>
                        </a:defRPr>
                      </a:pPr>
                      <a:r>
                        <a:rPr sz="1200" dirty="0">
                          <a:solidFill>
                            <a:schemeClr val="tx1"/>
                          </a:solidFill>
                        </a:rPr>
                        <a:t>CloudTrail Logging </a:t>
                      </a:r>
                      <a:r>
                        <a:rPr lang="en-US" sz="1200" dirty="0">
                          <a:solidFill>
                            <a:schemeClr val="tx1"/>
                          </a:solidFill>
                        </a:rPr>
                        <a:t>multi-region</a:t>
                      </a:r>
                      <a:endParaRPr sz="12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100">
                          <a:solidFill>
                            <a:srgbClr val="88F5B1"/>
                          </a:solidFill>
                        </a:defRPr>
                      </a:pPr>
                      <a:r>
                        <a:rPr lang="en-US" sz="1200" dirty="0">
                          <a:solidFill>
                            <a:schemeClr val="tx1"/>
                          </a:solidFill>
                        </a:rPr>
                        <a:t>[+</a:t>
                      </a:r>
                      <a:r>
                        <a:rPr lang="en-US" sz="1200" b="0" kern="1200" dirty="0" err="1">
                          <a:solidFill>
                            <a:schemeClr val="tx1"/>
                          </a:solidFill>
                          <a:effectLst/>
                          <a:latin typeface="+mn-lt"/>
                          <a:ea typeface="+mn-ea"/>
                          <a:cs typeface="+mn-cs"/>
                        </a:rPr>
                        <a:t>cloudtrail_multi_region_enabled</a:t>
                      </a:r>
                      <a:r>
                        <a:rPr lang="en-US" sz="1200" b="0" kern="1200" dirty="0">
                          <a:solidFill>
                            <a:schemeClr val="tx1"/>
                          </a:solidFill>
                          <a:effectLst/>
                          <a:latin typeface="+mn-lt"/>
                          <a:ea typeface="+mn-ea"/>
                          <a:cs typeface="+mn-cs"/>
                        </a:rPr>
                        <a:t>+]</a:t>
                      </a:r>
                    </a:p>
                  </a:txBody>
                  <a:tcPr anchor="ctr"/>
                </a:tc>
                <a:tc>
                  <a:txBody>
                    <a:bodyPr/>
                    <a:lstStyle/>
                    <a:p>
                      <a:pPr algn="ctr">
                        <a:defRPr>
                          <a:solidFill>
                            <a:srgbClr val="88F5B1"/>
                          </a:solidFill>
                        </a:defRPr>
                      </a:pPr>
                      <a:r>
                        <a:rPr lang="en-US" sz="1200" dirty="0">
                          <a:solidFill>
                            <a:schemeClr val="tx1"/>
                          </a:solidFill>
                        </a:rPr>
                        <a:t>Low</a:t>
                      </a:r>
                    </a:p>
                  </a:txBody>
                  <a:tcPr anchor="ctr"/>
                </a:tc>
                <a:tc>
                  <a:txBody>
                    <a:bodyPr/>
                    <a:lstStyle/>
                    <a:p>
                      <a:pPr algn="ctr">
                        <a:defRPr>
                          <a:solidFill>
                            <a:srgbClr val="88F5B1"/>
                          </a:solidFill>
                        </a:defRPr>
                      </a:pPr>
                      <a:r>
                        <a:rPr lang="en-US" sz="1200" dirty="0">
                          <a:solidFill>
                            <a:schemeClr val="tx1"/>
                          </a:solidFill>
                        </a:rPr>
                        <a:t>6</a:t>
                      </a:r>
                    </a:p>
                  </a:txBody>
                  <a:tcPr anchor="ctr"/>
                </a:tc>
                <a:extLst>
                  <a:ext uri="{0D108BD9-81ED-4DB2-BD59-A6C34878D82A}">
                    <a16:rowId xmlns:a16="http://schemas.microsoft.com/office/drawing/2014/main" val="3230745341"/>
                  </a:ext>
                </a:extLst>
              </a:tr>
              <a:tr h="370840">
                <a:tc>
                  <a:txBody>
                    <a:bodyPr/>
                    <a:lstStyle/>
                    <a:p>
                      <a:r>
                        <a:rPr lang="en-US" sz="1200" dirty="0">
                          <a:solidFill>
                            <a:schemeClr val="tx1"/>
                          </a:solidFill>
                        </a:rPr>
                        <a:t>Validate IAM Roles</a:t>
                      </a:r>
                    </a:p>
                  </a:txBody>
                  <a:tcPr anchor="ctr"/>
                </a:tc>
                <a:tc>
                  <a:txBody>
                    <a:bodyPr/>
                    <a:lstStyle/>
                    <a:p>
                      <a:pPr algn="ctr"/>
                      <a:r>
                        <a:rPr lang="en-US" sz="1200" dirty="0">
                          <a:solidFill>
                            <a:schemeClr val="tx1"/>
                          </a:solidFill>
                        </a:rPr>
                        <a:t>Manual</a:t>
                      </a:r>
                    </a:p>
                  </a:txBody>
                  <a:tcPr anchor="ctr"/>
                </a:tc>
                <a:tc>
                  <a:txBody>
                    <a:bodyPr/>
                    <a:lstStyle/>
                    <a:p>
                      <a:pPr algn="ctr"/>
                      <a:r>
                        <a:rPr lang="en-US" sz="1200" dirty="0">
                          <a:solidFill>
                            <a:schemeClr val="tx1"/>
                          </a:solidFill>
                        </a:rPr>
                        <a:t>Low</a:t>
                      </a:r>
                    </a:p>
                  </a:txBody>
                  <a:tcPr anchor="ctr"/>
                </a:tc>
                <a:tc>
                  <a:txBody>
                    <a:bodyPr/>
                    <a:lstStyle/>
                    <a:p>
                      <a:pPr algn="ctr"/>
                      <a:r>
                        <a:rPr lang="en-US" sz="1200" dirty="0">
                          <a:solidFill>
                            <a:schemeClr val="tx1"/>
                          </a:solidFill>
                        </a:rPr>
                        <a:t>7</a:t>
                      </a:r>
                    </a:p>
                  </a:txBody>
                  <a:tcPr anchor="ctr"/>
                </a:tc>
                <a:extLst>
                  <a:ext uri="{0D108BD9-81ED-4DB2-BD59-A6C34878D82A}">
                    <a16:rowId xmlns:a16="http://schemas.microsoft.com/office/drawing/2014/main" val="820790621"/>
                  </a:ext>
                </a:extLst>
              </a:tr>
              <a:tr h="370840">
                <a:tc>
                  <a:txBody>
                    <a:bodyPr/>
                    <a:lstStyle/>
                    <a:p>
                      <a:pPr algn="l">
                        <a:defRPr sz="1200">
                          <a:solidFill>
                            <a:srgbClr val="FDB766"/>
                          </a:solidFill>
                        </a:defRPr>
                      </a:pPr>
                      <a:r>
                        <a:rPr sz="1200">
                          <a:solidFill>
                            <a:schemeClr val="tx1"/>
                          </a:solidFill>
                        </a:rPr>
                        <a:t>GuardDuty Inactive Accounts/Regions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100">
                          <a:solidFill>
                            <a:srgbClr val="FDB766"/>
                          </a:solidFill>
                        </a:defRPr>
                      </a:pPr>
                      <a:r>
                        <a:rPr lang="en-US" sz="1200" dirty="0">
                          <a:solidFill>
                            <a:schemeClr val="tx1"/>
                          </a:solidFill>
                        </a:rPr>
                        <a:t>[+</a:t>
                      </a:r>
                      <a:r>
                        <a:rPr lang="en-US" sz="1200" b="0" kern="1200" dirty="0" err="1">
                          <a:solidFill>
                            <a:schemeClr val="tx1"/>
                          </a:solidFill>
                          <a:effectLst/>
                          <a:latin typeface="+mn-lt"/>
                          <a:ea typeface="+mn-ea"/>
                          <a:cs typeface="+mn-cs"/>
                        </a:rPr>
                        <a:t>guardduty_is_enabled</a:t>
                      </a:r>
                      <a:r>
                        <a:rPr lang="en-US" sz="1200" b="0" kern="1200" dirty="0">
                          <a:solidFill>
                            <a:schemeClr val="tx1"/>
                          </a:solidFill>
                          <a:effectLst/>
                          <a:latin typeface="+mn-lt"/>
                          <a:ea typeface="+mn-ea"/>
                          <a:cs typeface="+mn-cs"/>
                        </a:rPr>
                        <a:t>+]</a:t>
                      </a:r>
                    </a:p>
                  </a:txBody>
                  <a:tcPr anchor="ctr"/>
                </a:tc>
                <a:tc>
                  <a:txBody>
                    <a:bodyPr/>
                    <a:lstStyle/>
                    <a:p>
                      <a:pPr algn="ctr">
                        <a:defRPr>
                          <a:solidFill>
                            <a:srgbClr val="FDB766"/>
                          </a:solidFill>
                        </a:defRPr>
                      </a:pPr>
                      <a:r>
                        <a:rPr lang="en-US" sz="1200" dirty="0">
                          <a:solidFill>
                            <a:schemeClr val="tx1"/>
                          </a:solidFill>
                        </a:rPr>
                        <a:t>Medium</a:t>
                      </a:r>
                    </a:p>
                  </a:txBody>
                  <a:tcPr anchor="ctr"/>
                </a:tc>
                <a:tc>
                  <a:txBody>
                    <a:bodyPr/>
                    <a:lstStyle/>
                    <a:p>
                      <a:pPr algn="ctr">
                        <a:defRPr>
                          <a:solidFill>
                            <a:srgbClr val="FDB766"/>
                          </a:solidFill>
                        </a:defRPr>
                      </a:pPr>
                      <a:r>
                        <a:rPr lang="en-US" sz="1200" dirty="0">
                          <a:solidFill>
                            <a:schemeClr val="tx1"/>
                          </a:solidFill>
                        </a:rPr>
                        <a:t>8</a:t>
                      </a:r>
                    </a:p>
                  </a:txBody>
                  <a:tcPr anchor="ctr"/>
                </a:tc>
                <a:extLst>
                  <a:ext uri="{0D108BD9-81ED-4DB2-BD59-A6C34878D82A}">
                    <a16:rowId xmlns:a16="http://schemas.microsoft.com/office/drawing/2014/main" val="2865085890"/>
                  </a:ext>
                </a:extLst>
              </a:tr>
              <a:tr h="370840">
                <a:tc>
                  <a:txBody>
                    <a:bodyPr/>
                    <a:lstStyle/>
                    <a:p>
                      <a:pPr algn="l">
                        <a:defRPr sz="1200">
                          <a:solidFill>
                            <a:srgbClr val="FDB766"/>
                          </a:solidFill>
                        </a:defRPr>
                      </a:pPr>
                      <a:r>
                        <a:rPr sz="1200">
                          <a:solidFill>
                            <a:schemeClr val="tx1"/>
                          </a:solidFill>
                        </a:rPr>
                        <a:t>IAM Access Key Rotation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100">
                          <a:solidFill>
                            <a:srgbClr val="FDB766"/>
                          </a:solidFill>
                        </a:defRPr>
                      </a:pPr>
                      <a:r>
                        <a:rPr lang="en-US" sz="1200" dirty="0">
                          <a:solidFill>
                            <a:schemeClr val="tx1"/>
                          </a:solidFill>
                        </a:rPr>
                        <a:t>[+</a:t>
                      </a:r>
                      <a:r>
                        <a:rPr lang="en-US" sz="1200" b="0" kern="1200" dirty="0">
                          <a:solidFill>
                            <a:schemeClr val="tx1"/>
                          </a:solidFill>
                          <a:effectLst/>
                          <a:latin typeface="+mn-lt"/>
                          <a:ea typeface="+mn-ea"/>
                          <a:cs typeface="+mn-cs"/>
                        </a:rPr>
                        <a:t>iam_rotate_access_key_90_days</a:t>
                      </a:r>
                      <a:r>
                        <a:rPr lang="en-US" sz="1200" dirty="0">
                          <a:solidFill>
                            <a:schemeClr val="tx1"/>
                          </a:solidFill>
                        </a:rPr>
                        <a:t>+]</a:t>
                      </a:r>
                      <a:endParaRPr sz="1200" dirty="0">
                        <a:solidFill>
                          <a:schemeClr val="tx1"/>
                        </a:solidFill>
                      </a:endParaRPr>
                    </a:p>
                  </a:txBody>
                  <a:tcPr anchor="ctr"/>
                </a:tc>
                <a:tc>
                  <a:txBody>
                    <a:bodyPr/>
                    <a:lstStyle/>
                    <a:p>
                      <a:pPr algn="ctr">
                        <a:defRPr>
                          <a:solidFill>
                            <a:srgbClr val="FDB766"/>
                          </a:solidFill>
                        </a:defRPr>
                      </a:pPr>
                      <a:r>
                        <a:rPr lang="en-US" sz="1200" dirty="0">
                          <a:solidFill>
                            <a:schemeClr val="tx1"/>
                          </a:solidFill>
                        </a:rPr>
                        <a:t>High</a:t>
                      </a:r>
                    </a:p>
                  </a:txBody>
                  <a:tcPr anchor="ctr"/>
                </a:tc>
                <a:tc>
                  <a:txBody>
                    <a:bodyPr/>
                    <a:lstStyle/>
                    <a:p>
                      <a:pPr algn="ctr">
                        <a:defRPr>
                          <a:solidFill>
                            <a:srgbClr val="FDB766"/>
                          </a:solidFill>
                        </a:defRPr>
                      </a:pPr>
                      <a:r>
                        <a:rPr lang="en-US" sz="1200" dirty="0">
                          <a:solidFill>
                            <a:schemeClr val="tx1"/>
                          </a:solidFill>
                        </a:rPr>
                        <a:t>9</a:t>
                      </a:r>
                    </a:p>
                  </a:txBody>
                  <a:tcPr anchor="ctr"/>
                </a:tc>
                <a:extLst>
                  <a:ext uri="{0D108BD9-81ED-4DB2-BD59-A6C34878D82A}">
                    <a16:rowId xmlns:a16="http://schemas.microsoft.com/office/drawing/2014/main" val="3550516395"/>
                  </a:ext>
                </a:extLst>
              </a:tr>
              <a:tr h="370840">
                <a:tc>
                  <a:txBody>
                    <a:bodyPr/>
                    <a:lstStyle/>
                    <a:p>
                      <a:r>
                        <a:rPr lang="en-US" sz="1200" dirty="0">
                          <a:solidFill>
                            <a:schemeClr val="tx1"/>
                          </a:solidFill>
                        </a:rPr>
                        <a:t>Be Involved in Development Cycle</a:t>
                      </a:r>
                    </a:p>
                  </a:txBody>
                  <a:tcPr anchor="ctr"/>
                </a:tc>
                <a:tc>
                  <a:txBody>
                    <a:bodyPr/>
                    <a:lstStyle/>
                    <a:p>
                      <a:pPr algn="ctr"/>
                      <a:r>
                        <a:rPr lang="en-US" sz="1200" dirty="0">
                          <a:solidFill>
                            <a:schemeClr val="tx1"/>
                          </a:solidFill>
                        </a:rPr>
                        <a:t>Manual</a:t>
                      </a:r>
                    </a:p>
                  </a:txBody>
                  <a:tcPr anchor="ctr"/>
                </a:tc>
                <a:tc>
                  <a:txBody>
                    <a:bodyPr/>
                    <a:lstStyle/>
                    <a:p>
                      <a:pPr algn="ctr"/>
                      <a:r>
                        <a:rPr lang="en-US" sz="1200" dirty="0">
                          <a:solidFill>
                            <a:schemeClr val="tx1"/>
                          </a:solidFill>
                        </a:rPr>
                        <a:t>High</a:t>
                      </a:r>
                    </a:p>
                  </a:txBody>
                  <a:tcPr anchor="ctr"/>
                </a:tc>
                <a:tc>
                  <a:txBody>
                    <a:bodyPr/>
                    <a:lstStyle/>
                    <a:p>
                      <a:pPr algn="ctr"/>
                      <a:r>
                        <a:rPr lang="en-US" sz="1200" dirty="0">
                          <a:solidFill>
                            <a:schemeClr val="tx1"/>
                          </a:solidFill>
                        </a:rPr>
                        <a:t>10</a:t>
                      </a:r>
                    </a:p>
                  </a:txBody>
                  <a:tcPr anchor="ctr"/>
                </a:tc>
                <a:extLst>
                  <a:ext uri="{0D108BD9-81ED-4DB2-BD59-A6C34878D82A}">
                    <a16:rowId xmlns:a16="http://schemas.microsoft.com/office/drawing/2014/main" val="2585827803"/>
                  </a:ext>
                </a:extLst>
              </a:tr>
              <a:tr h="370840">
                <a:tc>
                  <a:txBody>
                    <a:bodyPr/>
                    <a:lstStyle/>
                    <a:p>
                      <a:pPr algn="l">
                        <a:defRPr sz="1200">
                          <a:solidFill>
                            <a:srgbClr val="88F5B1"/>
                          </a:solidFill>
                        </a:defRPr>
                      </a:pPr>
                      <a:r>
                        <a:rPr sz="1200">
                          <a:solidFill>
                            <a:schemeClr val="tx1"/>
                          </a:solidFill>
                        </a:rPr>
                        <a:t>IAM Password Policy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100">
                          <a:solidFill>
                            <a:srgbClr val="88F5B1"/>
                          </a:solidFill>
                        </a:defRPr>
                      </a:pPr>
                      <a:r>
                        <a:rPr lang="en-US" sz="1200" dirty="0">
                          <a:solidFill>
                            <a:schemeClr val="tx1"/>
                          </a:solidFill>
                        </a:rPr>
                        <a:t>[+</a:t>
                      </a:r>
                      <a:r>
                        <a:rPr lang="en-US" sz="1200" b="0" kern="1200" dirty="0" err="1">
                          <a:solidFill>
                            <a:schemeClr val="tx1"/>
                          </a:solidFill>
                          <a:effectLst/>
                          <a:latin typeface="+mn-lt"/>
                          <a:ea typeface="+mn-ea"/>
                          <a:cs typeface="+mn-cs"/>
                        </a:rPr>
                        <a:t>iam_password_policy</a:t>
                      </a:r>
                      <a:r>
                        <a:rPr lang="en-US" sz="1200" b="0" kern="1200" dirty="0">
                          <a:solidFill>
                            <a:schemeClr val="tx1"/>
                          </a:solidFill>
                          <a:effectLst/>
                          <a:latin typeface="+mn-lt"/>
                          <a:ea typeface="+mn-ea"/>
                          <a:cs typeface="+mn-cs"/>
                        </a:rPr>
                        <a:t>+]</a:t>
                      </a:r>
                    </a:p>
                  </a:txBody>
                  <a:tcPr anchor="ctr"/>
                </a:tc>
                <a:tc>
                  <a:txBody>
                    <a:bodyPr/>
                    <a:lstStyle/>
                    <a:p>
                      <a:pPr algn="ctr">
                        <a:defRPr>
                          <a:solidFill>
                            <a:srgbClr val="88F5B1"/>
                          </a:solidFill>
                        </a:defRPr>
                      </a:pPr>
                      <a:r>
                        <a:rPr lang="en-US" sz="1200" dirty="0">
                          <a:solidFill>
                            <a:schemeClr val="tx1"/>
                          </a:solidFill>
                        </a:rPr>
                        <a:t>Low</a:t>
                      </a:r>
                    </a:p>
                  </a:txBody>
                  <a:tcPr anchor="ctr"/>
                </a:tc>
                <a:tc>
                  <a:txBody>
                    <a:bodyPr/>
                    <a:lstStyle/>
                    <a:p>
                      <a:pPr algn="ctr">
                        <a:defRPr>
                          <a:solidFill>
                            <a:srgbClr val="88F5B1"/>
                          </a:solidFill>
                        </a:defRPr>
                      </a:pPr>
                      <a:r>
                        <a:rPr lang="en-US" sz="1200" dirty="0">
                          <a:solidFill>
                            <a:schemeClr val="tx1"/>
                          </a:solidFill>
                        </a:rPr>
                        <a:t>N/A</a:t>
                      </a:r>
                    </a:p>
                  </a:txBody>
                  <a:tcPr anchor="ctr"/>
                </a:tc>
                <a:extLst>
                  <a:ext uri="{0D108BD9-81ED-4DB2-BD59-A6C34878D82A}">
                    <a16:rowId xmlns:a16="http://schemas.microsoft.com/office/drawing/2014/main" val="3202044344"/>
                  </a:ext>
                </a:extLst>
              </a:tr>
              <a:tr h="370840">
                <a:tc>
                  <a:txBody>
                    <a:bodyPr/>
                    <a:lstStyle/>
                    <a:p>
                      <a:pPr algn="l">
                        <a:defRPr sz="1200">
                          <a:solidFill>
                            <a:srgbClr val="FDB766"/>
                          </a:solidFill>
                        </a:defRPr>
                      </a:pPr>
                      <a:r>
                        <a:rPr sz="1200" dirty="0">
                          <a:solidFill>
                            <a:schemeClr val="tx1"/>
                          </a:solidFill>
                        </a:rPr>
                        <a:t>AWS Config Inactive Accounts/Regions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100">
                          <a:solidFill>
                            <a:srgbClr val="FDB766"/>
                          </a:solidFill>
                        </a:defRPr>
                      </a:pPr>
                      <a:r>
                        <a:rPr lang="en-US" sz="1200" dirty="0">
                          <a:solidFill>
                            <a:schemeClr val="tx1"/>
                          </a:solidFill>
                        </a:rPr>
                        <a:t>[+</a:t>
                      </a:r>
                      <a:r>
                        <a:rPr lang="en-US" sz="1200" b="0" kern="1200" dirty="0" err="1">
                          <a:solidFill>
                            <a:schemeClr val="tx1"/>
                          </a:solidFill>
                          <a:effectLst/>
                          <a:latin typeface="+mn-lt"/>
                          <a:ea typeface="+mn-ea"/>
                          <a:cs typeface="+mn-cs"/>
                        </a:rPr>
                        <a:t>config_recorder_all_regions_enabled</a:t>
                      </a:r>
                      <a:r>
                        <a:rPr lang="en-US" sz="1200" b="0" kern="1200" dirty="0">
                          <a:solidFill>
                            <a:schemeClr val="tx1"/>
                          </a:solidFill>
                          <a:effectLst/>
                          <a:latin typeface="+mn-lt"/>
                          <a:ea typeface="+mn-ea"/>
                          <a:cs typeface="+mn-cs"/>
                        </a:rPr>
                        <a:t>+]</a:t>
                      </a:r>
                    </a:p>
                  </a:txBody>
                  <a:tcPr anchor="ctr"/>
                </a:tc>
                <a:tc>
                  <a:txBody>
                    <a:bodyPr/>
                    <a:lstStyle/>
                    <a:p>
                      <a:pPr algn="ctr">
                        <a:defRPr>
                          <a:solidFill>
                            <a:srgbClr val="FDB766"/>
                          </a:solidFill>
                        </a:defRPr>
                      </a:pPr>
                      <a:r>
                        <a:rPr lang="en-US" sz="1200" dirty="0">
                          <a:solidFill>
                            <a:schemeClr val="tx1"/>
                          </a:solidFill>
                        </a:rPr>
                        <a:t>Low</a:t>
                      </a:r>
                    </a:p>
                  </a:txBody>
                  <a:tcPr anchor="ctr"/>
                </a:tc>
                <a:tc>
                  <a:txBody>
                    <a:bodyPr/>
                    <a:lstStyle/>
                    <a:p>
                      <a:pPr algn="ctr">
                        <a:defRPr>
                          <a:solidFill>
                            <a:srgbClr val="FDB766"/>
                          </a:solidFill>
                        </a:defRPr>
                      </a:pPr>
                      <a:r>
                        <a:rPr lang="en-US" sz="1200" dirty="0">
                          <a:solidFill>
                            <a:schemeClr val="tx1"/>
                          </a:solidFill>
                        </a:rPr>
                        <a:t>N/A</a:t>
                      </a:r>
                    </a:p>
                  </a:txBody>
                  <a:tcPr anchor="ctr"/>
                </a:tc>
                <a:extLst>
                  <a:ext uri="{0D108BD9-81ED-4DB2-BD59-A6C34878D82A}">
                    <a16:rowId xmlns:a16="http://schemas.microsoft.com/office/drawing/2014/main" val="1298640719"/>
                  </a:ext>
                </a:extLst>
              </a:tr>
              <a:tr h="118534">
                <a:tc>
                  <a:txBody>
                    <a:bodyPr/>
                    <a:lstStyle/>
                    <a:p>
                      <a:pPr algn="l">
                        <a:defRPr sz="1200">
                          <a:solidFill>
                            <a:srgbClr val="595959"/>
                          </a:solidFill>
                        </a:defRPr>
                      </a:pPr>
                      <a:r>
                        <a:rPr sz="1200" dirty="0">
                          <a:solidFill>
                            <a:schemeClr val="tx1"/>
                          </a:solidFill>
                        </a:rPr>
                        <a:t>ELB Listener Security</a:t>
                      </a:r>
                    </a:p>
                  </a:txBody>
                  <a:tcPr anchor="ctr"/>
                </a:tc>
                <a:tc>
                  <a:txBody>
                    <a:bodyPr/>
                    <a:lstStyle/>
                    <a:p>
                      <a:pPr algn="ctr">
                        <a:defRPr sz="1100">
                          <a:solidFill>
                            <a:srgbClr val="595959"/>
                          </a:solidFill>
                        </a:defRPr>
                      </a:pPr>
                      <a:r>
                        <a:rPr lang="en-US" sz="1200" dirty="0">
                          <a:solidFill>
                            <a:schemeClr val="tx1"/>
                          </a:solidFill>
                        </a:rPr>
                        <a:t>Trusted Advisor Check</a:t>
                      </a:r>
                      <a:endParaRPr sz="1200" dirty="0">
                        <a:solidFill>
                          <a:schemeClr val="tx1"/>
                        </a:solidFill>
                      </a:endParaRPr>
                    </a:p>
                  </a:txBody>
                  <a:tcPr anchor="ctr"/>
                </a:tc>
                <a:tc>
                  <a:txBody>
                    <a:bodyPr/>
                    <a:lstStyle/>
                    <a:p>
                      <a:pPr algn="ctr">
                        <a:defRPr>
                          <a:solidFill>
                            <a:srgbClr val="595959"/>
                          </a:solidFill>
                        </a:defRPr>
                      </a:pPr>
                      <a:r>
                        <a:rPr lang="en-US" sz="1200" dirty="0">
                          <a:solidFill>
                            <a:schemeClr val="tx1"/>
                          </a:solidFill>
                        </a:rPr>
                        <a:t>Medium</a:t>
                      </a:r>
                    </a:p>
                  </a:txBody>
                  <a:tcPr anchor="ctr"/>
                </a:tc>
                <a:tc>
                  <a:txBody>
                    <a:bodyPr/>
                    <a:lstStyle/>
                    <a:p>
                      <a:pPr algn="ctr">
                        <a:defRPr>
                          <a:solidFill>
                            <a:srgbClr val="595959"/>
                          </a:solidFill>
                        </a:defRPr>
                      </a:pPr>
                      <a:r>
                        <a:rPr lang="en-US" sz="1200" dirty="0">
                          <a:solidFill>
                            <a:schemeClr val="tx1"/>
                          </a:solidFill>
                        </a:rPr>
                        <a:t>N/A</a:t>
                      </a:r>
                    </a:p>
                  </a:txBody>
                  <a:tcPr anchor="ctr"/>
                </a:tc>
                <a:extLst>
                  <a:ext uri="{0D108BD9-81ED-4DB2-BD59-A6C34878D82A}">
                    <a16:rowId xmlns:a16="http://schemas.microsoft.com/office/drawing/2014/main" val="3669270556"/>
                  </a:ext>
                </a:extLst>
              </a:tr>
              <a:tr h="118534">
                <a:tc>
                  <a:txBody>
                    <a:bodyPr/>
                    <a:lstStyle/>
                    <a:p>
                      <a:pPr algn="l">
                        <a:defRPr sz="1200">
                          <a:solidFill>
                            <a:srgbClr val="595959"/>
                          </a:solidFill>
                        </a:defRPr>
                      </a:pPr>
                      <a:r>
                        <a:rPr sz="1200">
                          <a:solidFill>
                            <a:schemeClr val="tx1"/>
                          </a:solidFill>
                        </a:rPr>
                        <a:t>AWS Lambda Functions Using Deprecated Runtimes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100">
                          <a:solidFill>
                            <a:srgbClr val="595959"/>
                          </a:solidFill>
                        </a:defRPr>
                      </a:pPr>
                      <a:r>
                        <a:rPr lang="en-US" sz="1200" dirty="0">
                          <a:solidFill>
                            <a:schemeClr val="tx1"/>
                          </a:solidFill>
                        </a:rPr>
                        <a:t>[+</a:t>
                      </a:r>
                      <a:r>
                        <a:rPr lang="en-US" sz="1200" b="0" kern="1200" dirty="0" err="1">
                          <a:solidFill>
                            <a:schemeClr val="tx1"/>
                          </a:solidFill>
                          <a:effectLst/>
                          <a:latin typeface="+mn-lt"/>
                          <a:ea typeface="+mn-ea"/>
                          <a:cs typeface="+mn-cs"/>
                        </a:rPr>
                        <a:t>awslambda_function_using_supported_runtimes</a:t>
                      </a:r>
                      <a:r>
                        <a:rPr lang="en-US" sz="1200" b="0" kern="1200" dirty="0">
                          <a:solidFill>
                            <a:schemeClr val="tx1"/>
                          </a:solidFill>
                          <a:effectLst/>
                          <a:latin typeface="+mn-lt"/>
                          <a:ea typeface="+mn-ea"/>
                          <a:cs typeface="+mn-cs"/>
                        </a:rPr>
                        <a:t>+]</a:t>
                      </a:r>
                    </a:p>
                  </a:txBody>
                  <a:tcPr anchor="ctr"/>
                </a:tc>
                <a:tc>
                  <a:txBody>
                    <a:bodyPr/>
                    <a:lstStyle/>
                    <a:p>
                      <a:pPr algn="ctr">
                        <a:defRPr>
                          <a:solidFill>
                            <a:srgbClr val="595959"/>
                          </a:solidFill>
                        </a:defRPr>
                      </a:pPr>
                      <a:r>
                        <a:rPr lang="en-US" sz="1200" dirty="0">
                          <a:solidFill>
                            <a:schemeClr val="tx1"/>
                          </a:solidFill>
                        </a:rPr>
                        <a:t>Medium</a:t>
                      </a:r>
                    </a:p>
                  </a:txBody>
                  <a:tcPr anchor="ctr"/>
                </a:tc>
                <a:tc>
                  <a:txBody>
                    <a:bodyPr/>
                    <a:lstStyle/>
                    <a:p>
                      <a:pPr algn="ctr">
                        <a:defRPr>
                          <a:solidFill>
                            <a:srgbClr val="595959"/>
                          </a:solidFill>
                        </a:defRPr>
                      </a:pPr>
                      <a:r>
                        <a:rPr lang="en-US" sz="1200" dirty="0">
                          <a:solidFill>
                            <a:schemeClr val="tx1"/>
                          </a:solidFill>
                        </a:rPr>
                        <a:t>N/A</a:t>
                      </a:r>
                    </a:p>
                  </a:txBody>
                  <a:tcPr anchor="ctr"/>
                </a:tc>
                <a:extLst>
                  <a:ext uri="{0D108BD9-81ED-4DB2-BD59-A6C34878D82A}">
                    <a16:rowId xmlns:a16="http://schemas.microsoft.com/office/drawing/2014/main" val="452052774"/>
                  </a:ext>
                </a:extLst>
              </a:tr>
            </a:tbl>
          </a:graphicData>
        </a:graphic>
      </p:graphicFrame>
      <p:sp>
        <p:nvSpPr>
          <p:cNvPr id="2" name="title_executive_summary">
            <a:extLst>
              <a:ext uri="{FF2B5EF4-FFF2-40B4-BE49-F238E27FC236}">
                <a16:creationId xmlns:a16="http://schemas.microsoft.com/office/drawing/2014/main" id="{5656E9A2-3485-C59E-8442-033F290680A1}"/>
              </a:ext>
            </a:extLst>
          </p:cNvPr>
          <p:cNvSpPr>
            <a:spLocks noGrp="1"/>
          </p:cNvSpPr>
          <p:nvPr>
            <p:ph type="title"/>
          </p:nvPr>
        </p:nvSpPr>
        <p:spPr>
          <a:xfrm>
            <a:off x="303860" y="263052"/>
            <a:ext cx="3907888" cy="535531"/>
          </a:xfrm>
        </p:spPr>
        <p:txBody>
          <a:bodyPr/>
          <a:lstStyle/>
          <a:p>
            <a:r>
              <a:rPr lang="en-US" dirty="0"/>
              <a:t>Executive Summary</a:t>
            </a:r>
          </a:p>
        </p:txBody>
      </p:sp>
    </p:spTree>
    <p:extLst>
      <p:ext uri="{BB962C8B-B14F-4D97-AF65-F5344CB8AC3E}">
        <p14:creationId xmlns:p14="http://schemas.microsoft.com/office/powerpoint/2010/main" val="2717970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Encrypt, where? Encrypt everywhere!</a:t>
            </a:r>
          </a:p>
        </p:txBody>
      </p:sp>
      <p:sp>
        <p:nvSpPr>
          <p:cNvPr id="57" name="TextBox 56"/>
          <p:cNvSpPr txBox="1"/>
          <p:nvPr/>
        </p:nvSpPr>
        <p:spPr>
          <a:xfrm>
            <a:off x="3437529" y="5543973"/>
            <a:ext cx="4395755" cy="666977"/>
          </a:xfrm>
          <a:prstGeom prst="rect">
            <a:avLst/>
          </a:prstGeom>
          <a:noFill/>
        </p:spPr>
        <p:txBody>
          <a:bodyPr wrap="non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Client-side encryption = </a:t>
            </a:r>
            <a:r>
              <a:rPr lang="en-US" sz="18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You encrypt</a:t>
            </a:r>
          </a:p>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Server-side encryption = </a:t>
            </a:r>
            <a:r>
              <a:rPr lang="en-US" sz="18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AWS encrypts</a:t>
            </a:r>
          </a:p>
        </p:txBody>
      </p:sp>
      <p:grpSp>
        <p:nvGrpSpPr>
          <p:cNvPr id="68" name="Group 67">
            <a:extLst>
              <a:ext uri="{FF2B5EF4-FFF2-40B4-BE49-F238E27FC236}">
                <a16:creationId xmlns:a16="http://schemas.microsoft.com/office/drawing/2014/main" id="{7075851F-537C-054B-BC8E-E14C1074DE4F}"/>
              </a:ext>
            </a:extLst>
          </p:cNvPr>
          <p:cNvGrpSpPr/>
          <p:nvPr/>
        </p:nvGrpSpPr>
        <p:grpSpPr>
          <a:xfrm>
            <a:off x="3714750" y="1640818"/>
            <a:ext cx="3573193" cy="2978165"/>
            <a:chOff x="47433" y="1269229"/>
            <a:chExt cx="2679895" cy="2233624"/>
          </a:xfrm>
        </p:grpSpPr>
        <p:sp>
          <p:nvSpPr>
            <p:cNvPr id="54" name="TextBox 53"/>
            <p:cNvSpPr txBox="1"/>
            <p:nvPr/>
          </p:nvSpPr>
          <p:spPr>
            <a:xfrm>
              <a:off x="238215" y="1269229"/>
              <a:ext cx="2445622" cy="992724"/>
            </a:xfrm>
            <a:prstGeom prst="rect">
              <a:avLst/>
            </a:prstGeom>
            <a:noFill/>
          </p:spPr>
          <p:txBody>
            <a:bodyPr wrap="none" rtlCol="0">
              <a:spAutoFit/>
            </a:bodyPr>
            <a:lstStyle/>
            <a:p>
              <a:pPr algn="ct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in motion</a:t>
              </a:r>
            </a:p>
            <a:p>
              <a:pPr algn="ctr"/>
              <a:endParaRPr lang="en-US" sz="26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Network encryption</a:t>
              </a:r>
            </a:p>
          </p:txBody>
        </p:sp>
        <p:grpSp>
          <p:nvGrpSpPr>
            <p:cNvPr id="5" name="Group 4">
              <a:extLst>
                <a:ext uri="{FF2B5EF4-FFF2-40B4-BE49-F238E27FC236}">
                  <a16:creationId xmlns:a16="http://schemas.microsoft.com/office/drawing/2014/main" id="{9FE5DDC5-6DE1-EE42-AD40-C69BC6E54C04}"/>
                </a:ext>
              </a:extLst>
            </p:cNvPr>
            <p:cNvGrpSpPr/>
            <p:nvPr/>
          </p:nvGrpSpPr>
          <p:grpSpPr>
            <a:xfrm>
              <a:off x="47433" y="2329089"/>
              <a:ext cx="2679895" cy="1173764"/>
              <a:chOff x="-27989" y="2463478"/>
              <a:chExt cx="2679895" cy="1173764"/>
            </a:xfrm>
          </p:grpSpPr>
          <p:pic>
            <p:nvPicPr>
              <p:cNvPr id="33" name="Picture 32">
                <a:extLst>
                  <a:ext uri="{FF2B5EF4-FFF2-40B4-BE49-F238E27FC236}">
                    <a16:creationId xmlns:a16="http://schemas.microsoft.com/office/drawing/2014/main" id="{1E7C5117-01E3-3941-AB07-60CEF4F4CCC6}"/>
                  </a:ext>
                </a:extLst>
              </p:cNvPr>
              <p:cNvPicPr>
                <a:picLocks noChangeAspect="1"/>
              </p:cNvPicPr>
              <p:nvPr/>
            </p:nvPicPr>
            <p:blipFill>
              <a:blip r:embed="rId3"/>
              <a:stretch>
                <a:fillRect/>
              </a:stretch>
            </p:blipFill>
            <p:spPr>
              <a:xfrm>
                <a:off x="1035929" y="2884091"/>
                <a:ext cx="753151" cy="753151"/>
              </a:xfrm>
              <a:prstGeom prst="rect">
                <a:avLst/>
              </a:prstGeom>
            </p:spPr>
          </p:pic>
          <p:grpSp>
            <p:nvGrpSpPr>
              <p:cNvPr id="35" name="Group 34">
                <a:extLst>
                  <a:ext uri="{FF2B5EF4-FFF2-40B4-BE49-F238E27FC236}">
                    <a16:creationId xmlns:a16="http://schemas.microsoft.com/office/drawing/2014/main" id="{A3D5F458-95D0-CA4E-B9DC-4E351C41B844}"/>
                  </a:ext>
                </a:extLst>
              </p:cNvPr>
              <p:cNvGrpSpPr/>
              <p:nvPr/>
            </p:nvGrpSpPr>
            <p:grpSpPr>
              <a:xfrm>
                <a:off x="1737506" y="2463478"/>
                <a:ext cx="914400" cy="914400"/>
                <a:chOff x="3612679" y="3571840"/>
                <a:chExt cx="1390926" cy="1371600"/>
              </a:xfrm>
            </p:grpSpPr>
            <p:pic>
              <p:nvPicPr>
                <p:cNvPr id="36" name="Picture 35">
                  <a:extLst>
                    <a:ext uri="{FF2B5EF4-FFF2-40B4-BE49-F238E27FC236}">
                      <a16:creationId xmlns:a16="http://schemas.microsoft.com/office/drawing/2014/main" id="{F9824090-EF6E-6B4F-BF3D-A8016C83FBB0}"/>
                    </a:ext>
                  </a:extLst>
                </p:cNvPr>
                <p:cNvPicPr>
                  <a:picLocks noChangeAspect="1"/>
                </p:cNvPicPr>
                <p:nvPr/>
              </p:nvPicPr>
              <p:blipFill>
                <a:blip r:embed="rId4"/>
                <a:stretch>
                  <a:fillRect/>
                </a:stretch>
              </p:blipFill>
              <p:spPr>
                <a:xfrm>
                  <a:off x="3612679" y="3571840"/>
                  <a:ext cx="1371600" cy="1371600"/>
                </a:xfrm>
                <a:prstGeom prst="rect">
                  <a:avLst/>
                </a:prstGeom>
              </p:spPr>
            </p:pic>
            <p:pic>
              <p:nvPicPr>
                <p:cNvPr id="37" name="Picture 36">
                  <a:extLst>
                    <a:ext uri="{FF2B5EF4-FFF2-40B4-BE49-F238E27FC236}">
                      <a16:creationId xmlns:a16="http://schemas.microsoft.com/office/drawing/2014/main" id="{FB49A717-A744-6949-A9B1-3F10558A3B0F}"/>
                    </a:ext>
                  </a:extLst>
                </p:cNvPr>
                <p:cNvPicPr>
                  <a:picLocks noChangeAspect="1"/>
                </p:cNvPicPr>
                <p:nvPr/>
              </p:nvPicPr>
              <p:blipFill>
                <a:blip r:embed="rId5"/>
                <a:stretch>
                  <a:fillRect/>
                </a:stretch>
              </p:blipFill>
              <p:spPr>
                <a:xfrm>
                  <a:off x="4404833" y="4327594"/>
                  <a:ext cx="598772" cy="598772"/>
                </a:xfrm>
                <a:prstGeom prst="rect">
                  <a:avLst/>
                </a:prstGeom>
              </p:spPr>
            </p:pic>
          </p:grpSp>
          <p:grpSp>
            <p:nvGrpSpPr>
              <p:cNvPr id="38" name="Group 37">
                <a:extLst>
                  <a:ext uri="{FF2B5EF4-FFF2-40B4-BE49-F238E27FC236}">
                    <a16:creationId xmlns:a16="http://schemas.microsoft.com/office/drawing/2014/main" id="{01B5CCDF-7D3A-914F-8AC7-C9F4BFED02C6}"/>
                  </a:ext>
                </a:extLst>
              </p:cNvPr>
              <p:cNvGrpSpPr/>
              <p:nvPr/>
            </p:nvGrpSpPr>
            <p:grpSpPr>
              <a:xfrm>
                <a:off x="-27989" y="2467402"/>
                <a:ext cx="914400" cy="914400"/>
                <a:chOff x="3612679" y="3571840"/>
                <a:chExt cx="1390926" cy="1371600"/>
              </a:xfrm>
            </p:grpSpPr>
            <p:pic>
              <p:nvPicPr>
                <p:cNvPr id="39" name="Picture 38">
                  <a:extLst>
                    <a:ext uri="{FF2B5EF4-FFF2-40B4-BE49-F238E27FC236}">
                      <a16:creationId xmlns:a16="http://schemas.microsoft.com/office/drawing/2014/main" id="{BB7278FB-189A-B04D-A5C7-A5A400BD87C7}"/>
                    </a:ext>
                  </a:extLst>
                </p:cNvPr>
                <p:cNvPicPr>
                  <a:picLocks noChangeAspect="1"/>
                </p:cNvPicPr>
                <p:nvPr/>
              </p:nvPicPr>
              <p:blipFill>
                <a:blip r:embed="rId4"/>
                <a:stretch>
                  <a:fillRect/>
                </a:stretch>
              </p:blipFill>
              <p:spPr>
                <a:xfrm>
                  <a:off x="3612679" y="3571840"/>
                  <a:ext cx="1371600" cy="1371600"/>
                </a:xfrm>
                <a:prstGeom prst="rect">
                  <a:avLst/>
                </a:prstGeom>
              </p:spPr>
            </p:pic>
            <p:pic>
              <p:nvPicPr>
                <p:cNvPr id="40" name="Picture 39">
                  <a:extLst>
                    <a:ext uri="{FF2B5EF4-FFF2-40B4-BE49-F238E27FC236}">
                      <a16:creationId xmlns:a16="http://schemas.microsoft.com/office/drawing/2014/main" id="{14688C15-AF2D-E14A-87DC-B5B32A2104AA}"/>
                    </a:ext>
                  </a:extLst>
                </p:cNvPr>
                <p:cNvPicPr>
                  <a:picLocks noChangeAspect="1"/>
                </p:cNvPicPr>
                <p:nvPr/>
              </p:nvPicPr>
              <p:blipFill>
                <a:blip r:embed="rId5"/>
                <a:stretch>
                  <a:fillRect/>
                </a:stretch>
              </p:blipFill>
              <p:spPr>
                <a:xfrm>
                  <a:off x="4404833" y="4327594"/>
                  <a:ext cx="598772" cy="598772"/>
                </a:xfrm>
                <a:prstGeom prst="rect">
                  <a:avLst/>
                </a:prstGeom>
              </p:spPr>
            </p:pic>
          </p:grpSp>
          <p:cxnSp>
            <p:nvCxnSpPr>
              <p:cNvPr id="41" name="Straight Arrow Connector 40">
                <a:extLst>
                  <a:ext uri="{FF2B5EF4-FFF2-40B4-BE49-F238E27FC236}">
                    <a16:creationId xmlns:a16="http://schemas.microsoft.com/office/drawing/2014/main" id="{AAC7903C-C34F-BD45-ADE5-80A1E7833113}"/>
                  </a:ext>
                </a:extLst>
              </p:cNvPr>
              <p:cNvCxnSpPr>
                <a:cxnSpLocks/>
              </p:cNvCxnSpPr>
              <p:nvPr/>
            </p:nvCxnSpPr>
            <p:spPr>
              <a:xfrm>
                <a:off x="677382" y="2906108"/>
                <a:ext cx="1280643"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2A169F0-28B3-A348-925C-12262544EE14}"/>
                  </a:ext>
                </a:extLst>
              </p:cNvPr>
              <p:cNvSpPr txBox="1"/>
              <p:nvPr/>
            </p:nvSpPr>
            <p:spPr>
              <a:xfrm>
                <a:off x="956826" y="2632447"/>
                <a:ext cx="727212" cy="284742"/>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TLS</a:t>
                </a:r>
              </a:p>
            </p:txBody>
          </p:sp>
        </p:grpSp>
      </p:grpSp>
      <p:grpSp>
        <p:nvGrpSpPr>
          <p:cNvPr id="69" name="Group 68">
            <a:extLst>
              <a:ext uri="{FF2B5EF4-FFF2-40B4-BE49-F238E27FC236}">
                <a16:creationId xmlns:a16="http://schemas.microsoft.com/office/drawing/2014/main" id="{4670142B-F26E-2447-B41A-17842E289DC0}"/>
              </a:ext>
            </a:extLst>
          </p:cNvPr>
          <p:cNvGrpSpPr/>
          <p:nvPr/>
        </p:nvGrpSpPr>
        <p:grpSpPr>
          <a:xfrm>
            <a:off x="376308" y="1621986"/>
            <a:ext cx="3148620" cy="4215085"/>
            <a:chOff x="3163461" y="1269229"/>
            <a:chExt cx="2361465" cy="3161314"/>
          </a:xfrm>
        </p:grpSpPr>
        <p:sp>
          <p:nvSpPr>
            <p:cNvPr id="55" name="TextBox 54"/>
            <p:cNvSpPr txBox="1"/>
            <p:nvPr/>
          </p:nvSpPr>
          <p:spPr>
            <a:xfrm>
              <a:off x="3163461" y="1269229"/>
              <a:ext cx="2361465" cy="992724"/>
            </a:xfrm>
            <a:prstGeom prst="rect">
              <a:avLst/>
            </a:prstGeom>
            <a:noFill/>
          </p:spPr>
          <p:txBody>
            <a:bodyPr wrap="none" rtlCol="0">
              <a:spAutoFit/>
            </a:bodyPr>
            <a:lstStyle/>
            <a:p>
              <a:pPr algn="ct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Data at rest</a:t>
              </a:r>
            </a:p>
            <a:p>
              <a:pPr algn="ctr"/>
              <a:endParaRPr lang="en-US" sz="26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Storage encryption</a:t>
              </a:r>
            </a:p>
          </p:txBody>
        </p:sp>
        <p:pic>
          <p:nvPicPr>
            <p:cNvPr id="42" name="Picture 41">
              <a:extLst>
                <a:ext uri="{FF2B5EF4-FFF2-40B4-BE49-F238E27FC236}">
                  <a16:creationId xmlns:a16="http://schemas.microsoft.com/office/drawing/2014/main" id="{A194A123-9530-2645-8AAC-C21364BF69A4}"/>
                </a:ext>
              </a:extLst>
            </p:cNvPr>
            <p:cNvPicPr>
              <a:picLocks noChangeAspect="1"/>
            </p:cNvPicPr>
            <p:nvPr/>
          </p:nvPicPr>
          <p:blipFill>
            <a:blip r:embed="rId3"/>
            <a:stretch>
              <a:fillRect/>
            </a:stretch>
          </p:blipFill>
          <p:spPr>
            <a:xfrm>
              <a:off x="4065115" y="2237621"/>
              <a:ext cx="753151" cy="753151"/>
            </a:xfrm>
            <a:prstGeom prst="rect">
              <a:avLst/>
            </a:prstGeom>
          </p:spPr>
        </p:pic>
        <p:pic>
          <p:nvPicPr>
            <p:cNvPr id="44" name="Picture 43">
              <a:extLst>
                <a:ext uri="{FF2B5EF4-FFF2-40B4-BE49-F238E27FC236}">
                  <a16:creationId xmlns:a16="http://schemas.microsoft.com/office/drawing/2014/main" id="{20436284-BA2C-464B-987E-8866331D72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1364" y="3573234"/>
              <a:ext cx="627442" cy="627442"/>
            </a:xfrm>
            <a:prstGeom prst="rect">
              <a:avLst/>
            </a:prstGeom>
          </p:spPr>
        </p:pic>
        <p:cxnSp>
          <p:nvCxnSpPr>
            <p:cNvPr id="50" name="Straight Arrow Connector 49">
              <a:extLst>
                <a:ext uri="{FF2B5EF4-FFF2-40B4-BE49-F238E27FC236}">
                  <a16:creationId xmlns:a16="http://schemas.microsoft.com/office/drawing/2014/main" id="{6E114870-6102-CB48-BCF7-363D6DE4642D}"/>
                </a:ext>
              </a:extLst>
            </p:cNvPr>
            <p:cNvCxnSpPr>
              <a:cxnSpLocks/>
            </p:cNvCxnSpPr>
            <p:nvPr/>
          </p:nvCxnSpPr>
          <p:spPr>
            <a:xfrm flipH="1" flipV="1">
              <a:off x="4344194" y="2990772"/>
              <a:ext cx="8349" cy="526205"/>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CF1D82E-878A-6B46-BF59-F1C8D3D2DC62}"/>
                </a:ext>
              </a:extLst>
            </p:cNvPr>
            <p:cNvSpPr txBox="1"/>
            <p:nvPr/>
          </p:nvSpPr>
          <p:spPr>
            <a:xfrm>
              <a:off x="3659597" y="4145801"/>
              <a:ext cx="1385891" cy="284742"/>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S3 Bucket</a:t>
              </a:r>
            </a:p>
          </p:txBody>
        </p:sp>
      </p:grpSp>
      <p:grpSp>
        <p:nvGrpSpPr>
          <p:cNvPr id="62" name="Group 61">
            <a:extLst>
              <a:ext uri="{FF2B5EF4-FFF2-40B4-BE49-F238E27FC236}">
                <a16:creationId xmlns:a16="http://schemas.microsoft.com/office/drawing/2014/main" id="{47611BA5-0756-0047-A31F-B923E36A402C}"/>
              </a:ext>
            </a:extLst>
          </p:cNvPr>
          <p:cNvGrpSpPr/>
          <p:nvPr/>
        </p:nvGrpSpPr>
        <p:grpSpPr>
          <a:xfrm>
            <a:off x="7547883" y="1621985"/>
            <a:ext cx="4519187" cy="2775862"/>
            <a:chOff x="5598509" y="1269229"/>
            <a:chExt cx="3389390" cy="2081896"/>
          </a:xfrm>
        </p:grpSpPr>
        <p:sp>
          <p:nvSpPr>
            <p:cNvPr id="56" name="TextBox 55"/>
            <p:cNvSpPr txBox="1"/>
            <p:nvPr/>
          </p:nvSpPr>
          <p:spPr>
            <a:xfrm>
              <a:off x="5598509" y="1269229"/>
              <a:ext cx="3389390" cy="992724"/>
            </a:xfrm>
            <a:prstGeom prst="rect">
              <a:avLst/>
            </a:prstGeom>
            <a:noFill/>
          </p:spPr>
          <p:txBody>
            <a:bodyPr wrap="none" rtlCol="0">
              <a:spAutoFit/>
            </a:bodyPr>
            <a:lstStyle/>
            <a:p>
              <a:pPr algn="ctr"/>
              <a:r>
                <a:rPr lang="en-US" sz="2667"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Application Data</a:t>
              </a:r>
            </a:p>
            <a:p>
              <a:pPr algn="ctr"/>
              <a:endParaRPr lang="en-US" sz="2667" dirty="0">
                <a:latin typeface="Amazon Ember" panose="020B0603020204020204" pitchFamily="34" charset="0"/>
                <a:ea typeface="Amazon Ember" panose="020B0603020204020204" pitchFamily="34" charset="0"/>
                <a:cs typeface="Amazon Ember" panose="020B0603020204020204" pitchFamily="34" charset="0"/>
              </a:endParaRP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Application level encryption</a:t>
              </a:r>
            </a:p>
          </p:txBody>
        </p:sp>
        <p:grpSp>
          <p:nvGrpSpPr>
            <p:cNvPr id="58" name="Group 57">
              <a:extLst>
                <a:ext uri="{FF2B5EF4-FFF2-40B4-BE49-F238E27FC236}">
                  <a16:creationId xmlns:a16="http://schemas.microsoft.com/office/drawing/2014/main" id="{345BFADD-71D1-234C-907E-E192A1C0207B}"/>
                </a:ext>
              </a:extLst>
            </p:cNvPr>
            <p:cNvGrpSpPr/>
            <p:nvPr/>
          </p:nvGrpSpPr>
          <p:grpSpPr>
            <a:xfrm>
              <a:off x="5692724" y="2289817"/>
              <a:ext cx="1571173" cy="1061308"/>
              <a:chOff x="5543826" y="2283783"/>
              <a:chExt cx="1571173" cy="1061308"/>
            </a:xfrm>
          </p:grpSpPr>
          <p:pic>
            <p:nvPicPr>
              <p:cNvPr id="53" name="Picture 52">
                <a:extLst>
                  <a:ext uri="{FF2B5EF4-FFF2-40B4-BE49-F238E27FC236}">
                    <a16:creationId xmlns:a16="http://schemas.microsoft.com/office/drawing/2014/main" id="{AF2A2004-4728-924D-B243-762F4F1BACBE}"/>
                  </a:ext>
                </a:extLst>
              </p:cNvPr>
              <p:cNvPicPr>
                <a:picLocks noChangeAspect="1"/>
              </p:cNvPicPr>
              <p:nvPr/>
            </p:nvPicPr>
            <p:blipFill>
              <a:blip r:embed="rId7"/>
              <a:stretch>
                <a:fillRect/>
              </a:stretch>
            </p:blipFill>
            <p:spPr>
              <a:xfrm>
                <a:off x="5872213" y="2283783"/>
                <a:ext cx="914400" cy="914400"/>
              </a:xfrm>
              <a:prstGeom prst="rect">
                <a:avLst/>
              </a:prstGeom>
            </p:spPr>
          </p:pic>
          <p:sp>
            <p:nvSpPr>
              <p:cNvPr id="63" name="TextBox 62">
                <a:extLst>
                  <a:ext uri="{FF2B5EF4-FFF2-40B4-BE49-F238E27FC236}">
                    <a16:creationId xmlns:a16="http://schemas.microsoft.com/office/drawing/2014/main" id="{D36D6C19-E189-CE41-B99C-00128C2CF920}"/>
                  </a:ext>
                </a:extLst>
              </p:cNvPr>
              <p:cNvSpPr txBox="1"/>
              <p:nvPr/>
            </p:nvSpPr>
            <p:spPr>
              <a:xfrm>
                <a:off x="5543826" y="3060349"/>
                <a:ext cx="1571173" cy="284742"/>
              </a:xfrm>
              <a:prstGeom prst="rect">
                <a:avLst/>
              </a:prstGeom>
              <a:noFill/>
            </p:spPr>
            <p:txBody>
              <a:bodyPr wrap="square" rtlCol="0">
                <a:spAutoFit/>
              </a:bodyPr>
              <a:lstStyle/>
              <a:p>
                <a:pPr algn="ctr"/>
                <a:r>
                  <a:rPr lang="en-US" sz="1867" dirty="0">
                    <a:latin typeface="Amazon Ember" panose="020B0603020204020204" pitchFamily="34" charset="0"/>
                    <a:ea typeface="Amazon Ember" panose="020B0603020204020204" pitchFamily="34" charset="0"/>
                    <a:cs typeface="Amazon Ember" panose="020B0603020204020204" pitchFamily="34" charset="0"/>
                  </a:rPr>
                  <a:t>Application Code</a:t>
                </a:r>
              </a:p>
            </p:txBody>
          </p:sp>
        </p:grpSp>
        <p:pic>
          <p:nvPicPr>
            <p:cNvPr id="66" name="Picture 65">
              <a:extLst>
                <a:ext uri="{FF2B5EF4-FFF2-40B4-BE49-F238E27FC236}">
                  <a16:creationId xmlns:a16="http://schemas.microsoft.com/office/drawing/2014/main" id="{CE784AE8-9B1C-5A47-8047-965C463A8C4F}"/>
                </a:ext>
              </a:extLst>
            </p:cNvPr>
            <p:cNvPicPr>
              <a:picLocks noChangeAspect="1"/>
            </p:cNvPicPr>
            <p:nvPr/>
          </p:nvPicPr>
          <p:blipFill>
            <a:blip r:embed="rId3"/>
            <a:stretch>
              <a:fillRect/>
            </a:stretch>
          </p:blipFill>
          <p:spPr>
            <a:xfrm>
              <a:off x="7842235" y="2415747"/>
              <a:ext cx="753151" cy="753151"/>
            </a:xfrm>
            <a:prstGeom prst="rect">
              <a:avLst/>
            </a:prstGeom>
          </p:spPr>
        </p:pic>
        <p:cxnSp>
          <p:nvCxnSpPr>
            <p:cNvPr id="67" name="Straight Arrow Connector 66">
              <a:extLst>
                <a:ext uri="{FF2B5EF4-FFF2-40B4-BE49-F238E27FC236}">
                  <a16:creationId xmlns:a16="http://schemas.microsoft.com/office/drawing/2014/main" id="{902142A7-02CB-B745-B546-1DB4154E3B75}"/>
                </a:ext>
              </a:extLst>
            </p:cNvPr>
            <p:cNvCxnSpPr>
              <a:cxnSpLocks/>
            </p:cNvCxnSpPr>
            <p:nvPr/>
          </p:nvCxnSpPr>
          <p:spPr>
            <a:xfrm>
              <a:off x="6871232" y="2747017"/>
              <a:ext cx="8974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81856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0DA6-5142-604B-AB9A-42791F58F8C1}"/>
              </a:ext>
            </a:extLst>
          </p:cNvPr>
          <p:cNvSpPr>
            <a:spLocks noGrp="1"/>
          </p:cNvSpPr>
          <p:nvPr>
            <p:ph type="title"/>
          </p:nvPr>
        </p:nvSpPr>
        <p:spPr>
          <a:xfrm>
            <a:off x="274320" y="292608"/>
            <a:ext cx="10972800" cy="535531"/>
          </a:xfrm>
        </p:spPr>
        <p:txBody>
          <a:bodyPr/>
          <a:lstStyle/>
          <a:p>
            <a:r>
              <a:rPr lang="en-US" dirty="0"/>
              <a:t>How does AWS help customers with data protection?</a:t>
            </a:r>
          </a:p>
        </p:txBody>
      </p:sp>
      <p:sp>
        <p:nvSpPr>
          <p:cNvPr id="3" name="Slide Number Placeholder 2">
            <a:extLst>
              <a:ext uri="{FF2B5EF4-FFF2-40B4-BE49-F238E27FC236}">
                <a16:creationId xmlns:a16="http://schemas.microsoft.com/office/drawing/2014/main" id="{C452B9D4-9792-6E44-B07B-5F632F494436}"/>
              </a:ext>
            </a:extLst>
          </p:cNvPr>
          <p:cNvSpPr>
            <a:spLocks noGrp="1"/>
          </p:cNvSpPr>
          <p:nvPr>
            <p:ph type="sldNum" sz="quarter" idx="12"/>
          </p:nvPr>
        </p:nvSpPr>
        <p:spPr/>
        <p:txBody>
          <a:bodyPr/>
          <a:lstStyle/>
          <a:p>
            <a:fld id="{EB4B8DE2-A4E8-46E4-8BBF-D75455EFF32C}" type="slidenum">
              <a:rPr lang="en-US" smtClean="0"/>
              <a:pPr/>
              <a:t>41</a:t>
            </a:fld>
            <a:endParaRPr lang="en-US" dirty="0"/>
          </a:p>
        </p:txBody>
      </p:sp>
      <p:sp>
        <p:nvSpPr>
          <p:cNvPr id="4" name="Rectangle 3">
            <a:extLst>
              <a:ext uri="{FF2B5EF4-FFF2-40B4-BE49-F238E27FC236}">
                <a16:creationId xmlns:a16="http://schemas.microsoft.com/office/drawing/2014/main" id="{8B46E1B8-BA12-F84F-8601-D437FC639EBA}"/>
              </a:ext>
            </a:extLst>
          </p:cNvPr>
          <p:cNvSpPr/>
          <p:nvPr/>
        </p:nvSpPr>
        <p:spPr>
          <a:xfrm>
            <a:off x="3954004" y="2575534"/>
            <a:ext cx="1914411" cy="424732"/>
          </a:xfrm>
          <a:prstGeom prst="rect">
            <a:avLst/>
          </a:prstGeom>
        </p:spPr>
        <p:txBody>
          <a:bodyPr wrap="square">
            <a:spAutoFit/>
          </a:bodyPr>
          <a:lstStyle/>
          <a:p>
            <a:pPr algn="ctr" defTabSz="609546">
              <a:lnSpc>
                <a:spcPct val="90000"/>
              </a:lnSpc>
              <a:defRPr/>
            </a:pPr>
            <a:r>
              <a:rPr lang="en-US" sz="1200" i="1" dirty="0">
                <a:solidFill>
                  <a:schemeClr val="accent1"/>
                </a:solidFill>
              </a:rPr>
              <a:t>“How do we keep data on AWS confidential?”</a:t>
            </a:r>
          </a:p>
        </p:txBody>
      </p:sp>
      <p:grpSp>
        <p:nvGrpSpPr>
          <p:cNvPr id="5" name="Group 4">
            <a:extLst>
              <a:ext uri="{FF2B5EF4-FFF2-40B4-BE49-F238E27FC236}">
                <a16:creationId xmlns:a16="http://schemas.microsoft.com/office/drawing/2014/main" id="{3A0C1685-614B-F34D-BFAF-10FD9199DCC5}"/>
              </a:ext>
            </a:extLst>
          </p:cNvPr>
          <p:cNvGrpSpPr/>
          <p:nvPr/>
        </p:nvGrpSpPr>
        <p:grpSpPr>
          <a:xfrm>
            <a:off x="5908247" y="1731866"/>
            <a:ext cx="4063198" cy="1386219"/>
            <a:chOff x="5925312" y="2053295"/>
            <a:chExt cx="4063198" cy="1386219"/>
          </a:xfrm>
        </p:grpSpPr>
        <p:grpSp>
          <p:nvGrpSpPr>
            <p:cNvPr id="6" name="Group 5">
              <a:extLst>
                <a:ext uri="{FF2B5EF4-FFF2-40B4-BE49-F238E27FC236}">
                  <a16:creationId xmlns:a16="http://schemas.microsoft.com/office/drawing/2014/main" id="{F81718FF-E531-594A-9922-71792441A5F7}"/>
                </a:ext>
              </a:extLst>
            </p:cNvPr>
            <p:cNvGrpSpPr/>
            <p:nvPr/>
          </p:nvGrpSpPr>
          <p:grpSpPr>
            <a:xfrm>
              <a:off x="8327953" y="2053295"/>
              <a:ext cx="1660557" cy="1386219"/>
              <a:chOff x="8327953" y="2053295"/>
              <a:chExt cx="1660557" cy="1386219"/>
            </a:xfrm>
          </p:grpSpPr>
          <p:pic>
            <p:nvPicPr>
              <p:cNvPr id="8" name="Graphic 7">
                <a:extLst>
                  <a:ext uri="{FF2B5EF4-FFF2-40B4-BE49-F238E27FC236}">
                    <a16:creationId xmlns:a16="http://schemas.microsoft.com/office/drawing/2014/main" id="{006A96A9-B7FD-8043-93F2-B8A3A40D5A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812639" y="2053295"/>
                <a:ext cx="577103" cy="57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3DE41119-6F0B-6448-87BE-A6AE26CAD434}"/>
                  </a:ext>
                </a:extLst>
              </p:cNvPr>
              <p:cNvSpPr/>
              <p:nvPr/>
            </p:nvSpPr>
            <p:spPr>
              <a:xfrm>
                <a:off x="8327953" y="2682384"/>
                <a:ext cx="1660557" cy="757130"/>
              </a:xfrm>
              <a:prstGeom prst="rect">
                <a:avLst/>
              </a:prstGeom>
            </p:spPr>
            <p:txBody>
              <a:bodyPr wrap="square">
                <a:spAutoFit/>
              </a:bodyPr>
              <a:lstStyle/>
              <a:p>
                <a:pPr algn="ctr" defTabSz="609546">
                  <a:lnSpc>
                    <a:spcPct val="90000"/>
                  </a:lnSpc>
                  <a:defRPr/>
                </a:pPr>
                <a:r>
                  <a:rPr lang="en-US" sz="1200" i="1" dirty="0">
                    <a:solidFill>
                      <a:schemeClr val="accent1"/>
                    </a:solidFill>
                  </a:rPr>
                  <a:t>“How do we securely share data and resources within the cloud?”</a:t>
                </a:r>
              </a:p>
            </p:txBody>
          </p:sp>
        </p:grpSp>
        <p:cxnSp>
          <p:nvCxnSpPr>
            <p:cNvPr id="7" name="Straight Arrow Connector 6">
              <a:extLst>
                <a:ext uri="{FF2B5EF4-FFF2-40B4-BE49-F238E27FC236}">
                  <a16:creationId xmlns:a16="http://schemas.microsoft.com/office/drawing/2014/main" id="{EC396B4D-237D-094E-AD49-8E1FA8B88FBE}"/>
                </a:ext>
              </a:extLst>
            </p:cNvPr>
            <p:cNvCxnSpPr>
              <a:cxnSpLocks/>
            </p:cNvCxnSpPr>
            <p:nvPr/>
          </p:nvCxnSpPr>
          <p:spPr>
            <a:xfrm>
              <a:off x="5925312" y="2712103"/>
              <a:ext cx="235000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14156D5-3C62-C047-98C9-B439ADDF139E}"/>
              </a:ext>
            </a:extLst>
          </p:cNvPr>
          <p:cNvGrpSpPr/>
          <p:nvPr/>
        </p:nvGrpSpPr>
        <p:grpSpPr>
          <a:xfrm>
            <a:off x="6096000" y="1344262"/>
            <a:ext cx="1860061" cy="1882257"/>
            <a:chOff x="6113065" y="1665691"/>
            <a:chExt cx="1860061" cy="1882257"/>
          </a:xfrm>
        </p:grpSpPr>
        <p:sp>
          <p:nvSpPr>
            <p:cNvPr id="11" name="Text Placeholder 7">
              <a:extLst>
                <a:ext uri="{FF2B5EF4-FFF2-40B4-BE49-F238E27FC236}">
                  <a16:creationId xmlns:a16="http://schemas.microsoft.com/office/drawing/2014/main" id="{1F27DB7E-A5B5-7146-89BD-4CFE1F120DCB}"/>
                </a:ext>
              </a:extLst>
            </p:cNvPr>
            <p:cNvSpPr txBox="1">
              <a:spLocks/>
            </p:cNvSpPr>
            <p:nvPr/>
          </p:nvSpPr>
          <p:spPr>
            <a:xfrm>
              <a:off x="6126587" y="2268099"/>
              <a:ext cx="1846539" cy="416934"/>
            </a:xfrm>
            <a:prstGeom prst="rect">
              <a:avLst/>
            </a:prstGeom>
          </p:spPr>
          <p:txBody>
            <a:bodyPr vert="horz" lIns="91440" tIns="45720" rIns="91440" bIns="45720" rtlCol="0">
              <a:noAutofit/>
            </a:bodyPr>
            <a:lstStyle>
              <a:lvl1pPr marL="0" indent="0" algn="ctr" defTabSz="609585" rtl="0" eaLnBrk="1" latinLnBrk="0" hangingPunct="1">
                <a:spcBef>
                  <a:spcPct val="20000"/>
                </a:spcBef>
                <a:buFontTx/>
                <a:buNone/>
                <a:defRPr sz="1867" b="0" i="0" kern="120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lgn="l" defTabSz="609585" rtl="0" eaLnBrk="1" latinLnBrk="0" hangingPunct="1">
                <a:spcBef>
                  <a:spcPct val="20000"/>
                </a:spcBef>
                <a:buFont typeface="Arial"/>
                <a:buNone/>
                <a:defRPr sz="16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2pPr>
              <a:lvl3pPr marL="1219170" indent="0" algn="l" defTabSz="609585" rtl="0" eaLnBrk="1" latinLnBrk="0" hangingPunct="1">
                <a:spcBef>
                  <a:spcPct val="20000"/>
                </a:spcBef>
                <a:buFont typeface="Arial"/>
                <a:buNone/>
                <a:defRPr sz="1333"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3pPr>
              <a:lvl4pPr marL="1828754"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4pPr>
              <a:lvl5pPr marL="2438339"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5pPr>
              <a:lvl6pPr marL="3047924" indent="0" algn="l" defTabSz="609585" rtl="0" eaLnBrk="1" latinLnBrk="0" hangingPunct="1">
                <a:spcBef>
                  <a:spcPct val="20000"/>
                </a:spcBef>
                <a:buFont typeface="Arial"/>
                <a:buNone/>
                <a:defRPr sz="1200"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1200"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1200"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1200" kern="1200">
                  <a:solidFill>
                    <a:schemeClr val="tx1"/>
                  </a:solidFill>
                  <a:latin typeface="+mn-lt"/>
                  <a:ea typeface="+mn-ea"/>
                  <a:cs typeface="+mn-cs"/>
                </a:defRPr>
              </a:lvl9pPr>
            </a:lstStyle>
            <a:p>
              <a:pPr defTabSz="609546">
                <a:lnSpc>
                  <a:spcPct val="90000"/>
                </a:lnSpc>
                <a:defRPr/>
              </a:pPr>
              <a:r>
                <a:rPr lang="en-US" sz="1100" dirty="0">
                  <a:solidFill>
                    <a:schemeClr val="tx1"/>
                  </a:solidFill>
                </a:rPr>
                <a:t>Server-side encryption to encrypt data at-rest</a:t>
              </a:r>
            </a:p>
          </p:txBody>
        </p:sp>
        <p:sp>
          <p:nvSpPr>
            <p:cNvPr id="12" name="Text Placeholder 7">
              <a:extLst>
                <a:ext uri="{FF2B5EF4-FFF2-40B4-BE49-F238E27FC236}">
                  <a16:creationId xmlns:a16="http://schemas.microsoft.com/office/drawing/2014/main" id="{7617B2CE-56AA-0E4F-8598-33FB1556B8A6}"/>
                </a:ext>
              </a:extLst>
            </p:cNvPr>
            <p:cNvSpPr txBox="1">
              <a:spLocks/>
            </p:cNvSpPr>
            <p:nvPr/>
          </p:nvSpPr>
          <p:spPr>
            <a:xfrm>
              <a:off x="6113065" y="2813674"/>
              <a:ext cx="1846539" cy="734274"/>
            </a:xfrm>
            <a:prstGeom prst="rect">
              <a:avLst/>
            </a:prstGeom>
          </p:spPr>
          <p:txBody>
            <a:bodyPr vert="horz" lIns="91440" tIns="45720" rIns="91440" bIns="45720" rtlCol="0">
              <a:noAutofit/>
            </a:bodyPr>
            <a:lstStyle>
              <a:lvl1pPr marL="0" indent="0" algn="ctr" defTabSz="609585" rtl="0" eaLnBrk="1" latinLnBrk="0" hangingPunct="1">
                <a:spcBef>
                  <a:spcPct val="20000"/>
                </a:spcBef>
                <a:buFontTx/>
                <a:buNone/>
                <a:defRPr sz="1867" b="0" i="0" kern="120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lgn="l" defTabSz="609585" rtl="0" eaLnBrk="1" latinLnBrk="0" hangingPunct="1">
                <a:spcBef>
                  <a:spcPct val="20000"/>
                </a:spcBef>
                <a:buFont typeface="Arial"/>
                <a:buNone/>
                <a:defRPr sz="16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2pPr>
              <a:lvl3pPr marL="1219170" indent="0" algn="l" defTabSz="609585" rtl="0" eaLnBrk="1" latinLnBrk="0" hangingPunct="1">
                <a:spcBef>
                  <a:spcPct val="20000"/>
                </a:spcBef>
                <a:buFont typeface="Arial"/>
                <a:buNone/>
                <a:defRPr sz="1333"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3pPr>
              <a:lvl4pPr marL="1828754"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4pPr>
              <a:lvl5pPr marL="2438339"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5pPr>
              <a:lvl6pPr marL="3047924" indent="0" algn="l" defTabSz="609585" rtl="0" eaLnBrk="1" latinLnBrk="0" hangingPunct="1">
                <a:spcBef>
                  <a:spcPct val="20000"/>
                </a:spcBef>
                <a:buFont typeface="Arial"/>
                <a:buNone/>
                <a:defRPr sz="1200"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1200"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1200"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1200" kern="1200">
                  <a:solidFill>
                    <a:schemeClr val="tx1"/>
                  </a:solidFill>
                  <a:latin typeface="+mn-lt"/>
                  <a:ea typeface="+mn-ea"/>
                  <a:cs typeface="+mn-cs"/>
                </a:defRPr>
              </a:lvl9pPr>
            </a:lstStyle>
            <a:p>
              <a:pPr defTabSz="609546">
                <a:lnSpc>
                  <a:spcPct val="90000"/>
                </a:lnSpc>
                <a:defRPr/>
              </a:pPr>
              <a:r>
                <a:rPr lang="en-US" sz="1100" dirty="0">
                  <a:solidFill>
                    <a:schemeClr val="tx1"/>
                  </a:solidFill>
                </a:rPr>
                <a:t>AWS KMS and CloudHSM for enterprise key management and FIPS 140 validated HSMs</a:t>
              </a:r>
            </a:p>
          </p:txBody>
        </p:sp>
        <p:pic>
          <p:nvPicPr>
            <p:cNvPr id="13" name="Graphic 7">
              <a:extLst>
                <a:ext uri="{FF2B5EF4-FFF2-40B4-BE49-F238E27FC236}">
                  <a16:creationId xmlns:a16="http://schemas.microsoft.com/office/drawing/2014/main" id="{1611BDAD-C052-9743-8638-9607E514BC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59" y="1666606"/>
              <a:ext cx="503745" cy="50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24">
              <a:extLst>
                <a:ext uri="{FF2B5EF4-FFF2-40B4-BE49-F238E27FC236}">
                  <a16:creationId xmlns:a16="http://schemas.microsoft.com/office/drawing/2014/main" id="{D135CDEC-89DE-A242-B26D-7531FF577D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7304" y="1665691"/>
              <a:ext cx="503745" cy="50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4">
            <a:extLst>
              <a:ext uri="{FF2B5EF4-FFF2-40B4-BE49-F238E27FC236}">
                <a16:creationId xmlns:a16="http://schemas.microsoft.com/office/drawing/2014/main" id="{330513A5-1A5A-3E44-8203-792CABD88EF7}"/>
              </a:ext>
            </a:extLst>
          </p:cNvPr>
          <p:cNvGrpSpPr/>
          <p:nvPr/>
        </p:nvGrpSpPr>
        <p:grpSpPr>
          <a:xfrm>
            <a:off x="10019655" y="2390673"/>
            <a:ext cx="1914411" cy="1970333"/>
            <a:chOff x="10036720" y="2712102"/>
            <a:chExt cx="1914411" cy="1970333"/>
          </a:xfrm>
        </p:grpSpPr>
        <p:sp>
          <p:nvSpPr>
            <p:cNvPr id="16" name="Freeform 15">
              <a:extLst>
                <a:ext uri="{FF2B5EF4-FFF2-40B4-BE49-F238E27FC236}">
                  <a16:creationId xmlns:a16="http://schemas.microsoft.com/office/drawing/2014/main" id="{16543495-5FE2-E944-99CD-0B3CE7653B45}"/>
                </a:ext>
              </a:extLst>
            </p:cNvPr>
            <p:cNvSpPr/>
            <p:nvPr/>
          </p:nvSpPr>
          <p:spPr>
            <a:xfrm rot="5400000" flipH="1">
              <a:off x="10341447" y="2429049"/>
              <a:ext cx="561449" cy="1127555"/>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7" name="Rectangle 16">
              <a:extLst>
                <a:ext uri="{FF2B5EF4-FFF2-40B4-BE49-F238E27FC236}">
                  <a16:creationId xmlns:a16="http://schemas.microsoft.com/office/drawing/2014/main" id="{244E3057-F167-EE46-8E65-3C03359BED53}"/>
                </a:ext>
              </a:extLst>
            </p:cNvPr>
            <p:cNvSpPr/>
            <p:nvPr/>
          </p:nvSpPr>
          <p:spPr>
            <a:xfrm>
              <a:off x="10036720" y="4091504"/>
              <a:ext cx="1914411" cy="590931"/>
            </a:xfrm>
            <a:prstGeom prst="rect">
              <a:avLst/>
            </a:prstGeom>
          </p:spPr>
          <p:txBody>
            <a:bodyPr wrap="square">
              <a:spAutoFit/>
            </a:bodyPr>
            <a:lstStyle/>
            <a:p>
              <a:pPr algn="ctr" defTabSz="609546">
                <a:lnSpc>
                  <a:spcPct val="90000"/>
                </a:lnSpc>
                <a:defRPr/>
              </a:pPr>
              <a:r>
                <a:rPr lang="en-US" sz="1200" i="1" dirty="0">
                  <a:solidFill>
                    <a:schemeClr val="accent1"/>
                  </a:solidFill>
                </a:rPr>
                <a:t>“How do we manage authentication and authorization?”</a:t>
              </a:r>
            </a:p>
          </p:txBody>
        </p:sp>
        <p:pic>
          <p:nvPicPr>
            <p:cNvPr id="18" name="Graphic 35">
              <a:extLst>
                <a:ext uri="{FF2B5EF4-FFF2-40B4-BE49-F238E27FC236}">
                  <a16:creationId xmlns:a16="http://schemas.microsoft.com/office/drawing/2014/main" id="{79F6A6C3-BB7A-6841-A856-3C64B2A9147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0522871" y="34676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37">
              <a:extLst>
                <a:ext uri="{FF2B5EF4-FFF2-40B4-BE49-F238E27FC236}">
                  <a16:creationId xmlns:a16="http://schemas.microsoft.com/office/drawing/2014/main" id="{3C2FA0AE-3404-364C-9F04-8E89635A5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055371" y="346812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19">
            <a:extLst>
              <a:ext uri="{FF2B5EF4-FFF2-40B4-BE49-F238E27FC236}">
                <a16:creationId xmlns:a16="http://schemas.microsoft.com/office/drawing/2014/main" id="{8E6B8312-D9C0-EC48-9F52-EE7A9517C907}"/>
              </a:ext>
            </a:extLst>
          </p:cNvPr>
          <p:cNvGrpSpPr/>
          <p:nvPr/>
        </p:nvGrpSpPr>
        <p:grpSpPr>
          <a:xfrm>
            <a:off x="10003160" y="4996244"/>
            <a:ext cx="1846539" cy="1116761"/>
            <a:chOff x="10020225" y="5317673"/>
            <a:chExt cx="1846539" cy="1116761"/>
          </a:xfrm>
        </p:grpSpPr>
        <p:sp>
          <p:nvSpPr>
            <p:cNvPr id="21" name="Text Placeholder 7">
              <a:extLst>
                <a:ext uri="{FF2B5EF4-FFF2-40B4-BE49-F238E27FC236}">
                  <a16:creationId xmlns:a16="http://schemas.microsoft.com/office/drawing/2014/main" id="{A0E74618-7239-C54C-8B4B-6D80B703565E}"/>
                </a:ext>
              </a:extLst>
            </p:cNvPr>
            <p:cNvSpPr txBox="1">
              <a:spLocks/>
            </p:cNvSpPr>
            <p:nvPr/>
          </p:nvSpPr>
          <p:spPr>
            <a:xfrm>
              <a:off x="10020225" y="5855541"/>
              <a:ext cx="1846539" cy="578893"/>
            </a:xfrm>
            <a:prstGeom prst="rect">
              <a:avLst/>
            </a:prstGeom>
          </p:spPr>
          <p:txBody>
            <a:bodyPr vert="horz" lIns="91440" tIns="45720" rIns="91440" bIns="45720" rtlCol="0">
              <a:noAutofit/>
            </a:bodyPr>
            <a:lstStyle>
              <a:lvl1pPr marL="0" indent="0" algn="ctr" defTabSz="609585" rtl="0" eaLnBrk="1" latinLnBrk="0" hangingPunct="1">
                <a:spcBef>
                  <a:spcPct val="20000"/>
                </a:spcBef>
                <a:buFontTx/>
                <a:buNone/>
                <a:defRPr sz="1867" b="0" i="0" kern="120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lgn="l" defTabSz="609585" rtl="0" eaLnBrk="1" latinLnBrk="0" hangingPunct="1">
                <a:spcBef>
                  <a:spcPct val="20000"/>
                </a:spcBef>
                <a:buFont typeface="Arial"/>
                <a:buNone/>
                <a:defRPr sz="16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2pPr>
              <a:lvl3pPr marL="1219170" indent="0" algn="l" defTabSz="609585" rtl="0" eaLnBrk="1" latinLnBrk="0" hangingPunct="1">
                <a:spcBef>
                  <a:spcPct val="20000"/>
                </a:spcBef>
                <a:buFont typeface="Arial"/>
                <a:buNone/>
                <a:defRPr sz="1333"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3pPr>
              <a:lvl4pPr marL="1828754"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4pPr>
              <a:lvl5pPr marL="2438339"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5pPr>
              <a:lvl6pPr marL="3047924" indent="0" algn="l" defTabSz="609585" rtl="0" eaLnBrk="1" latinLnBrk="0" hangingPunct="1">
                <a:spcBef>
                  <a:spcPct val="20000"/>
                </a:spcBef>
                <a:buFont typeface="Arial"/>
                <a:buNone/>
                <a:defRPr sz="1200"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1200"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1200"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1200" kern="1200">
                  <a:solidFill>
                    <a:schemeClr val="tx1"/>
                  </a:solidFill>
                  <a:latin typeface="+mn-lt"/>
                  <a:ea typeface="+mn-ea"/>
                  <a:cs typeface="+mn-cs"/>
                </a:defRPr>
              </a:lvl9pPr>
            </a:lstStyle>
            <a:p>
              <a:pPr defTabSz="609546">
                <a:lnSpc>
                  <a:spcPct val="90000"/>
                </a:lnSpc>
                <a:defRPr/>
              </a:pPr>
              <a:r>
                <a:rPr lang="en-US" sz="1100" dirty="0">
                  <a:solidFill>
                    <a:schemeClr val="tx1"/>
                  </a:solidFill>
                </a:rPr>
                <a:t>AWS IAM and Secrets Manager for identity and credentials management</a:t>
              </a:r>
            </a:p>
          </p:txBody>
        </p:sp>
        <p:pic>
          <p:nvPicPr>
            <p:cNvPr id="22" name="Graphic 19">
              <a:extLst>
                <a:ext uri="{FF2B5EF4-FFF2-40B4-BE49-F238E27FC236}">
                  <a16:creationId xmlns:a16="http://schemas.microsoft.com/office/drawing/2014/main" id="{B8A55039-ECA3-C544-9AD6-2335F6E0F7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79556" y="5317938"/>
              <a:ext cx="503745" cy="50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17">
              <a:extLst>
                <a:ext uri="{FF2B5EF4-FFF2-40B4-BE49-F238E27FC236}">
                  <a16:creationId xmlns:a16="http://schemas.microsoft.com/office/drawing/2014/main" id="{AC9F3845-9A12-C84E-B7EA-777C561860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94995" y="5317673"/>
              <a:ext cx="503745" cy="50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9708819B-1933-E84A-B2D1-B98EA222515E}"/>
              </a:ext>
            </a:extLst>
          </p:cNvPr>
          <p:cNvGrpSpPr/>
          <p:nvPr/>
        </p:nvGrpSpPr>
        <p:grpSpPr>
          <a:xfrm>
            <a:off x="3641820" y="3996081"/>
            <a:ext cx="4728965" cy="1255728"/>
            <a:chOff x="3658885" y="4317510"/>
            <a:chExt cx="4728965" cy="1255728"/>
          </a:xfrm>
        </p:grpSpPr>
        <p:sp>
          <p:nvSpPr>
            <p:cNvPr id="25" name="Rectangle 24">
              <a:extLst>
                <a:ext uri="{FF2B5EF4-FFF2-40B4-BE49-F238E27FC236}">
                  <a16:creationId xmlns:a16="http://schemas.microsoft.com/office/drawing/2014/main" id="{32D66968-930D-7F46-8715-1F2F67530B58}"/>
                </a:ext>
              </a:extLst>
            </p:cNvPr>
            <p:cNvSpPr/>
            <p:nvPr/>
          </p:nvSpPr>
          <p:spPr>
            <a:xfrm>
              <a:off x="3658885" y="4317510"/>
              <a:ext cx="1914411" cy="1255728"/>
            </a:xfrm>
            <a:prstGeom prst="rect">
              <a:avLst/>
            </a:prstGeom>
          </p:spPr>
          <p:txBody>
            <a:bodyPr wrap="square">
              <a:spAutoFit/>
            </a:bodyPr>
            <a:lstStyle/>
            <a:p>
              <a:pPr algn="ctr" defTabSz="609546">
                <a:lnSpc>
                  <a:spcPct val="90000"/>
                </a:lnSpc>
                <a:defRPr/>
              </a:pPr>
              <a:r>
                <a:rPr lang="en-US" sz="1200" i="1" dirty="0">
                  <a:solidFill>
                    <a:schemeClr val="accent1"/>
                  </a:solidFill>
                </a:rPr>
                <a:t>“How do we optimize cost and performance?”</a:t>
              </a:r>
            </a:p>
            <a:p>
              <a:pPr algn="ctr" defTabSz="609546">
                <a:lnSpc>
                  <a:spcPct val="90000"/>
                </a:lnSpc>
                <a:defRPr/>
              </a:pPr>
              <a:endParaRPr lang="en-US" sz="1200" i="1" dirty="0">
                <a:solidFill>
                  <a:schemeClr val="accent1"/>
                </a:solidFill>
              </a:endParaRPr>
            </a:p>
            <a:p>
              <a:pPr algn="ctr" defTabSz="609546">
                <a:lnSpc>
                  <a:spcPct val="90000"/>
                </a:lnSpc>
                <a:defRPr/>
              </a:pPr>
              <a:r>
                <a:rPr lang="en-US" sz="1200" i="1" dirty="0">
                  <a:solidFill>
                    <a:schemeClr val="accent1"/>
                  </a:solidFill>
                </a:rPr>
                <a:t>“How do we architect for availability?”</a:t>
              </a:r>
            </a:p>
            <a:p>
              <a:pPr algn="ctr" defTabSz="609546">
                <a:lnSpc>
                  <a:spcPct val="90000"/>
                </a:lnSpc>
                <a:defRPr/>
              </a:pPr>
              <a:endParaRPr lang="en-US" sz="1200" i="1" dirty="0">
                <a:solidFill>
                  <a:schemeClr val="accent1"/>
                </a:solidFill>
              </a:endParaRPr>
            </a:p>
            <a:p>
              <a:pPr algn="ctr" defTabSz="609546">
                <a:lnSpc>
                  <a:spcPct val="90000"/>
                </a:lnSpc>
                <a:defRPr/>
              </a:pPr>
              <a:r>
                <a:rPr lang="en-US" sz="1200" i="1" dirty="0">
                  <a:solidFill>
                    <a:schemeClr val="accent1"/>
                  </a:solidFill>
                </a:rPr>
                <a:t>“How do we scale?”</a:t>
              </a:r>
            </a:p>
          </p:txBody>
        </p:sp>
        <p:cxnSp>
          <p:nvCxnSpPr>
            <p:cNvPr id="26" name="Straight Arrow Connector 25">
              <a:extLst>
                <a:ext uri="{FF2B5EF4-FFF2-40B4-BE49-F238E27FC236}">
                  <a16:creationId xmlns:a16="http://schemas.microsoft.com/office/drawing/2014/main" id="{92E516A4-B629-EF4E-9DA5-30BE85B306E6}"/>
                </a:ext>
              </a:extLst>
            </p:cNvPr>
            <p:cNvCxnSpPr>
              <a:cxnSpLocks/>
            </p:cNvCxnSpPr>
            <p:nvPr/>
          </p:nvCxnSpPr>
          <p:spPr>
            <a:xfrm flipH="1">
              <a:off x="5858608" y="5172192"/>
              <a:ext cx="2529242"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F8ACCDB-4D34-0546-A727-C87FF4BCC143}"/>
              </a:ext>
            </a:extLst>
          </p:cNvPr>
          <p:cNvGrpSpPr/>
          <p:nvPr/>
        </p:nvGrpSpPr>
        <p:grpSpPr>
          <a:xfrm>
            <a:off x="618009" y="3900752"/>
            <a:ext cx="2883476" cy="1934421"/>
            <a:chOff x="635074" y="4222181"/>
            <a:chExt cx="2883476" cy="1934421"/>
          </a:xfrm>
        </p:grpSpPr>
        <p:cxnSp>
          <p:nvCxnSpPr>
            <p:cNvPr id="28" name="Straight Arrow Connector 27">
              <a:extLst>
                <a:ext uri="{FF2B5EF4-FFF2-40B4-BE49-F238E27FC236}">
                  <a16:creationId xmlns:a16="http://schemas.microsoft.com/office/drawing/2014/main" id="{A943F7BE-C973-7A4F-ACE7-695ED5FA3784}"/>
                </a:ext>
              </a:extLst>
            </p:cNvPr>
            <p:cNvCxnSpPr>
              <a:cxnSpLocks/>
            </p:cNvCxnSpPr>
            <p:nvPr/>
          </p:nvCxnSpPr>
          <p:spPr>
            <a:xfrm flipH="1">
              <a:off x="3023956" y="5165256"/>
              <a:ext cx="494594"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9" name="Text Placeholder 7">
              <a:extLst>
                <a:ext uri="{FF2B5EF4-FFF2-40B4-BE49-F238E27FC236}">
                  <a16:creationId xmlns:a16="http://schemas.microsoft.com/office/drawing/2014/main" id="{2497A164-3B6F-8F4D-8BFF-9D5A19D2EDD2}"/>
                </a:ext>
              </a:extLst>
            </p:cNvPr>
            <p:cNvSpPr txBox="1">
              <a:spLocks/>
            </p:cNvSpPr>
            <p:nvPr/>
          </p:nvSpPr>
          <p:spPr>
            <a:xfrm>
              <a:off x="1161425" y="4343043"/>
              <a:ext cx="1962772" cy="1813559"/>
            </a:xfrm>
            <a:prstGeom prst="rect">
              <a:avLst/>
            </a:prstGeom>
          </p:spPr>
          <p:txBody>
            <a:bodyPr vert="horz" lIns="91440" tIns="45720" rIns="91440" bIns="45720" rtlCol="0">
              <a:noAutofit/>
            </a:bodyPr>
            <a:lstStyle>
              <a:lvl1pPr marL="0" indent="0" algn="ctr" defTabSz="609585" rtl="0" eaLnBrk="1" latinLnBrk="0" hangingPunct="1">
                <a:spcBef>
                  <a:spcPct val="20000"/>
                </a:spcBef>
                <a:buFontTx/>
                <a:buNone/>
                <a:defRPr sz="1867" b="0" i="0" kern="120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lgn="l" defTabSz="609585" rtl="0" eaLnBrk="1" latinLnBrk="0" hangingPunct="1">
                <a:spcBef>
                  <a:spcPct val="20000"/>
                </a:spcBef>
                <a:buFont typeface="Arial"/>
                <a:buNone/>
                <a:defRPr sz="16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2pPr>
              <a:lvl3pPr marL="1219170" indent="0" algn="l" defTabSz="609585" rtl="0" eaLnBrk="1" latinLnBrk="0" hangingPunct="1">
                <a:spcBef>
                  <a:spcPct val="20000"/>
                </a:spcBef>
                <a:buFont typeface="Arial"/>
                <a:buNone/>
                <a:defRPr sz="1333"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3pPr>
              <a:lvl4pPr marL="1828754"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4pPr>
              <a:lvl5pPr marL="2438339"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5pPr>
              <a:lvl6pPr marL="3047924" indent="0" algn="l" defTabSz="609585" rtl="0" eaLnBrk="1" latinLnBrk="0" hangingPunct="1">
                <a:spcBef>
                  <a:spcPct val="20000"/>
                </a:spcBef>
                <a:buFont typeface="Arial"/>
                <a:buNone/>
                <a:defRPr sz="1200"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1200"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1200"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1200" kern="1200">
                  <a:solidFill>
                    <a:schemeClr val="tx1"/>
                  </a:solidFill>
                  <a:latin typeface="+mn-lt"/>
                  <a:ea typeface="+mn-ea"/>
                  <a:cs typeface="+mn-cs"/>
                </a:defRPr>
              </a:lvl9pPr>
            </a:lstStyle>
            <a:p>
              <a:pPr marL="171450" indent="-171450" algn="l" defTabSz="609546">
                <a:buFont typeface="Arial" panose="020B0604020202020204" pitchFamily="34" charset="0"/>
                <a:buChar char="•"/>
                <a:defRPr/>
              </a:pPr>
              <a:r>
                <a:rPr lang="en-US" sz="1100" dirty="0">
                  <a:solidFill>
                    <a:schemeClr val="tx1"/>
                  </a:solidFill>
                </a:rPr>
                <a:t>Well-Architected Guidance</a:t>
              </a:r>
            </a:p>
            <a:p>
              <a:pPr marL="171450" indent="-171450" algn="l" defTabSz="609546">
                <a:buFont typeface="Arial" panose="020B0604020202020204" pitchFamily="34" charset="0"/>
                <a:buChar char="•"/>
                <a:defRPr/>
              </a:pPr>
              <a:r>
                <a:rPr lang="en-US" sz="1100" dirty="0">
                  <a:solidFill>
                    <a:schemeClr val="tx1"/>
                  </a:solidFill>
                </a:rPr>
                <a:t>Available in all Regions</a:t>
              </a:r>
            </a:p>
            <a:p>
              <a:pPr marL="171450" indent="-171450" algn="l" defTabSz="609546">
                <a:buFont typeface="Arial" panose="020B0604020202020204" pitchFamily="34" charset="0"/>
                <a:buChar char="•"/>
                <a:defRPr/>
              </a:pPr>
              <a:r>
                <a:rPr lang="en-US" sz="1100" dirty="0">
                  <a:solidFill>
                    <a:schemeClr val="tx1"/>
                  </a:solidFill>
                </a:rPr>
                <a:t>Our services are used by all other AWS services</a:t>
              </a:r>
            </a:p>
            <a:p>
              <a:pPr marL="171450" indent="-171450" algn="l" defTabSz="609546">
                <a:buFont typeface="Arial" panose="020B0604020202020204" pitchFamily="34" charset="0"/>
                <a:buChar char="•"/>
                <a:defRPr/>
              </a:pPr>
              <a:r>
                <a:rPr lang="en-US" sz="1100" dirty="0">
                  <a:solidFill>
                    <a:schemeClr val="tx1"/>
                  </a:solidFill>
                </a:rPr>
                <a:t>Cryptographic SDKs for application encryption</a:t>
              </a:r>
            </a:p>
            <a:p>
              <a:pPr marL="171450" indent="-171450" algn="l" defTabSz="609546">
                <a:buFont typeface="Arial" panose="020B0604020202020204" pitchFamily="34" charset="0"/>
                <a:buChar char="•"/>
                <a:defRPr/>
              </a:pPr>
              <a:r>
                <a:rPr lang="en-US" sz="1100" dirty="0">
                  <a:solidFill>
                    <a:schemeClr val="tx1"/>
                  </a:solidFill>
                </a:rPr>
                <a:t>Multi-Region Keys </a:t>
              </a:r>
              <a:br>
                <a:rPr lang="en-US" sz="1100" dirty="0">
                  <a:solidFill>
                    <a:schemeClr val="tx1"/>
                  </a:solidFill>
                </a:rPr>
              </a:br>
              <a:r>
                <a:rPr lang="en-US" sz="1100" dirty="0">
                  <a:solidFill>
                    <a:schemeClr val="tx1"/>
                  </a:solidFill>
                </a:rPr>
                <a:t>for Disaster Recovery</a:t>
              </a:r>
            </a:p>
            <a:p>
              <a:pPr marL="171450" indent="-171450" algn="l" defTabSz="609546">
                <a:lnSpc>
                  <a:spcPct val="90000"/>
                </a:lnSpc>
                <a:buFont typeface="Wingdings" pitchFamily="2" charset="2"/>
                <a:buChar char="§"/>
                <a:defRPr/>
              </a:pPr>
              <a:endParaRPr lang="en-US" sz="1100" dirty="0">
                <a:solidFill>
                  <a:schemeClr val="tx1"/>
                </a:solidFill>
              </a:endParaRPr>
            </a:p>
            <a:p>
              <a:pPr marL="171450" indent="-171450" algn="l" defTabSz="609546">
                <a:lnSpc>
                  <a:spcPct val="90000"/>
                </a:lnSpc>
                <a:buFont typeface="Wingdings" pitchFamily="2" charset="2"/>
                <a:buChar char="§"/>
                <a:defRPr/>
              </a:pPr>
              <a:endParaRPr lang="en-US" sz="1100" dirty="0">
                <a:solidFill>
                  <a:schemeClr val="tx1"/>
                </a:solidFill>
              </a:endParaRPr>
            </a:p>
          </p:txBody>
        </p:sp>
        <p:pic>
          <p:nvPicPr>
            <p:cNvPr id="30" name="Graphic 43">
              <a:extLst>
                <a:ext uri="{FF2B5EF4-FFF2-40B4-BE49-F238E27FC236}">
                  <a16:creationId xmlns:a16="http://schemas.microsoft.com/office/drawing/2014/main" id="{C4834B4A-4A2E-4347-B66D-EACE0C92BF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8962" y="486767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42">
              <a:extLst>
                <a:ext uri="{FF2B5EF4-FFF2-40B4-BE49-F238E27FC236}">
                  <a16:creationId xmlns:a16="http://schemas.microsoft.com/office/drawing/2014/main" id="{A10E0A6D-FDBD-8141-8741-99AF130907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074" y="551317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15">
              <a:extLst>
                <a:ext uri="{FF2B5EF4-FFF2-40B4-BE49-F238E27FC236}">
                  <a16:creationId xmlns:a16="http://schemas.microsoft.com/office/drawing/2014/main" id="{CFB3376A-2512-7148-931F-730524A50AD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662522" y="422218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 name="Group 32">
            <a:extLst>
              <a:ext uri="{FF2B5EF4-FFF2-40B4-BE49-F238E27FC236}">
                <a16:creationId xmlns:a16="http://schemas.microsoft.com/office/drawing/2014/main" id="{5F857AB0-7401-3044-BF87-D21F804D9DEC}"/>
              </a:ext>
            </a:extLst>
          </p:cNvPr>
          <p:cNvGrpSpPr/>
          <p:nvPr/>
        </p:nvGrpSpPr>
        <p:grpSpPr>
          <a:xfrm>
            <a:off x="347739" y="1520393"/>
            <a:ext cx="5278689" cy="1308773"/>
            <a:chOff x="364804" y="1841822"/>
            <a:chExt cx="5278689" cy="1308773"/>
          </a:xfrm>
        </p:grpSpPr>
        <p:grpSp>
          <p:nvGrpSpPr>
            <p:cNvPr id="34" name="Group 33">
              <a:extLst>
                <a:ext uri="{FF2B5EF4-FFF2-40B4-BE49-F238E27FC236}">
                  <a16:creationId xmlns:a16="http://schemas.microsoft.com/office/drawing/2014/main" id="{5036E9CF-6917-EA44-9E7D-C7E8F1F81F35}"/>
                </a:ext>
              </a:extLst>
            </p:cNvPr>
            <p:cNvGrpSpPr/>
            <p:nvPr/>
          </p:nvGrpSpPr>
          <p:grpSpPr>
            <a:xfrm>
              <a:off x="4209089" y="1841822"/>
              <a:ext cx="1434404" cy="1003633"/>
              <a:chOff x="4209089" y="1841822"/>
              <a:chExt cx="1434404" cy="1003633"/>
            </a:xfrm>
          </p:grpSpPr>
          <p:sp>
            <p:nvSpPr>
              <p:cNvPr id="39" name="Rectangle 38">
                <a:extLst>
                  <a:ext uri="{FF2B5EF4-FFF2-40B4-BE49-F238E27FC236}">
                    <a16:creationId xmlns:a16="http://schemas.microsoft.com/office/drawing/2014/main" id="{D9F37B36-6834-E64F-B754-28DEB735217C}"/>
                  </a:ext>
                </a:extLst>
              </p:cNvPr>
              <p:cNvSpPr/>
              <p:nvPr/>
            </p:nvSpPr>
            <p:spPr>
              <a:xfrm>
                <a:off x="4213057" y="1841822"/>
                <a:ext cx="1430436" cy="10036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40" name="Graphic 39">
                <a:extLst>
                  <a:ext uri="{FF2B5EF4-FFF2-40B4-BE49-F238E27FC236}">
                    <a16:creationId xmlns:a16="http://schemas.microsoft.com/office/drawing/2014/main" id="{2F2ED3FF-E279-7746-A35C-A1043227D77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4209089" y="1841822"/>
                <a:ext cx="381000" cy="381000"/>
              </a:xfrm>
              <a:prstGeom prst="rect">
                <a:avLst/>
              </a:prstGeom>
            </p:spPr>
          </p:pic>
          <p:pic>
            <p:nvPicPr>
              <p:cNvPr id="41" name="Graphic 7">
                <a:extLst>
                  <a:ext uri="{FF2B5EF4-FFF2-40B4-BE49-F238E27FC236}">
                    <a16:creationId xmlns:a16="http://schemas.microsoft.com/office/drawing/2014/main" id="{BB1274F8-79F0-294E-A42B-3B001BC4E77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396573" y="2343800"/>
                <a:ext cx="387032" cy="38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7">
                <a:extLst>
                  <a:ext uri="{FF2B5EF4-FFF2-40B4-BE49-F238E27FC236}">
                    <a16:creationId xmlns:a16="http://schemas.microsoft.com/office/drawing/2014/main" id="{81962192-D419-4F40-9BB0-08E15B03D7A3}"/>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061683" y="2343638"/>
                <a:ext cx="397430" cy="39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Group 34">
              <a:extLst>
                <a:ext uri="{FF2B5EF4-FFF2-40B4-BE49-F238E27FC236}">
                  <a16:creationId xmlns:a16="http://schemas.microsoft.com/office/drawing/2014/main" id="{BDF124C8-8E54-2242-B2C9-A4D02C9E980D}"/>
                </a:ext>
              </a:extLst>
            </p:cNvPr>
            <p:cNvGrpSpPr/>
            <p:nvPr/>
          </p:nvGrpSpPr>
          <p:grpSpPr>
            <a:xfrm>
              <a:off x="364804" y="2036935"/>
              <a:ext cx="1846539" cy="1113660"/>
              <a:chOff x="364804" y="2036935"/>
              <a:chExt cx="1846539" cy="1113660"/>
            </a:xfrm>
          </p:grpSpPr>
          <p:sp>
            <p:nvSpPr>
              <p:cNvPr id="37" name="Text Placeholder 7">
                <a:extLst>
                  <a:ext uri="{FF2B5EF4-FFF2-40B4-BE49-F238E27FC236}">
                    <a16:creationId xmlns:a16="http://schemas.microsoft.com/office/drawing/2014/main" id="{984C19AE-6FDE-1D42-9CA9-E922B058F37A}"/>
                  </a:ext>
                </a:extLst>
              </p:cNvPr>
              <p:cNvSpPr txBox="1">
                <a:spLocks/>
              </p:cNvSpPr>
              <p:nvPr/>
            </p:nvSpPr>
            <p:spPr>
              <a:xfrm>
                <a:off x="364804" y="2733661"/>
                <a:ext cx="1846539" cy="416934"/>
              </a:xfrm>
              <a:prstGeom prst="rect">
                <a:avLst/>
              </a:prstGeom>
            </p:spPr>
            <p:txBody>
              <a:bodyPr vert="horz" lIns="91440" tIns="45720" rIns="91440" bIns="45720" rtlCol="0">
                <a:noAutofit/>
              </a:bodyPr>
              <a:lstStyle>
                <a:lvl1pPr marL="0" indent="0" algn="ctr" defTabSz="609585" rtl="0" eaLnBrk="1" latinLnBrk="0" hangingPunct="1">
                  <a:spcBef>
                    <a:spcPct val="20000"/>
                  </a:spcBef>
                  <a:buFontTx/>
                  <a:buNone/>
                  <a:defRPr sz="1867" b="0" i="0" kern="120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lgn="l" defTabSz="609585" rtl="0" eaLnBrk="1" latinLnBrk="0" hangingPunct="1">
                  <a:spcBef>
                    <a:spcPct val="20000"/>
                  </a:spcBef>
                  <a:buFont typeface="Arial"/>
                  <a:buNone/>
                  <a:defRPr sz="16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2pPr>
                <a:lvl3pPr marL="1219170" indent="0" algn="l" defTabSz="609585" rtl="0" eaLnBrk="1" latinLnBrk="0" hangingPunct="1">
                  <a:spcBef>
                    <a:spcPct val="20000"/>
                  </a:spcBef>
                  <a:buFont typeface="Arial"/>
                  <a:buNone/>
                  <a:defRPr sz="1333"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3pPr>
                <a:lvl4pPr marL="1828754"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4pPr>
                <a:lvl5pPr marL="2438339"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5pPr>
                <a:lvl6pPr marL="3047924" indent="0" algn="l" defTabSz="609585" rtl="0" eaLnBrk="1" latinLnBrk="0" hangingPunct="1">
                  <a:spcBef>
                    <a:spcPct val="20000"/>
                  </a:spcBef>
                  <a:buFont typeface="Arial"/>
                  <a:buNone/>
                  <a:defRPr sz="1200"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1200"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1200"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1200" kern="1200">
                    <a:solidFill>
                      <a:schemeClr val="tx1"/>
                    </a:solidFill>
                    <a:latin typeface="+mn-lt"/>
                    <a:ea typeface="+mn-ea"/>
                    <a:cs typeface="+mn-cs"/>
                  </a:defRPr>
                </a:lvl9pPr>
              </a:lstStyle>
              <a:p>
                <a:pPr defTabSz="609546">
                  <a:lnSpc>
                    <a:spcPct val="90000"/>
                  </a:lnSpc>
                  <a:defRPr/>
                </a:pPr>
                <a:r>
                  <a:rPr lang="en-US" sz="1200" i="1" dirty="0">
                    <a:solidFill>
                      <a:schemeClr val="accent1"/>
                    </a:solidFill>
                  </a:rPr>
                  <a:t>“How do we move our data to AWS securely?”</a:t>
                </a:r>
              </a:p>
            </p:txBody>
          </p:sp>
          <p:pic>
            <p:nvPicPr>
              <p:cNvPr id="38" name="Graphic 7">
                <a:extLst>
                  <a:ext uri="{FF2B5EF4-FFF2-40B4-BE49-F238E27FC236}">
                    <a16:creationId xmlns:a16="http://schemas.microsoft.com/office/drawing/2014/main" id="{3A8DEA29-350F-974A-96A0-F0AA3F249B4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98325" y="2036935"/>
                <a:ext cx="579495" cy="57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6" name="Straight Arrow Connector 35">
              <a:extLst>
                <a:ext uri="{FF2B5EF4-FFF2-40B4-BE49-F238E27FC236}">
                  <a16:creationId xmlns:a16="http://schemas.microsoft.com/office/drawing/2014/main" id="{D8E210A0-C99F-D64B-9B25-94436C602AA6}"/>
                </a:ext>
              </a:extLst>
            </p:cNvPr>
            <p:cNvCxnSpPr>
              <a:cxnSpLocks/>
            </p:cNvCxnSpPr>
            <p:nvPr/>
          </p:nvCxnSpPr>
          <p:spPr>
            <a:xfrm>
              <a:off x="2312287" y="2712103"/>
              <a:ext cx="142333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27993BAD-AF11-EA46-A8E1-C809DCC2B7F9}"/>
              </a:ext>
            </a:extLst>
          </p:cNvPr>
          <p:cNvGrpSpPr/>
          <p:nvPr/>
        </p:nvGrpSpPr>
        <p:grpSpPr>
          <a:xfrm>
            <a:off x="2098302" y="1344262"/>
            <a:ext cx="1866347" cy="2134649"/>
            <a:chOff x="2115367" y="1665691"/>
            <a:chExt cx="1866347" cy="2134649"/>
          </a:xfrm>
        </p:grpSpPr>
        <p:sp>
          <p:nvSpPr>
            <p:cNvPr id="44" name="Text Placeholder 7">
              <a:extLst>
                <a:ext uri="{FF2B5EF4-FFF2-40B4-BE49-F238E27FC236}">
                  <a16:creationId xmlns:a16="http://schemas.microsoft.com/office/drawing/2014/main" id="{8E120764-F510-A84A-B30F-B4FD07066977}"/>
                </a:ext>
              </a:extLst>
            </p:cNvPr>
            <p:cNvSpPr txBox="1">
              <a:spLocks/>
            </p:cNvSpPr>
            <p:nvPr/>
          </p:nvSpPr>
          <p:spPr>
            <a:xfrm>
              <a:off x="2115367" y="2199496"/>
              <a:ext cx="1846539" cy="416934"/>
            </a:xfrm>
            <a:prstGeom prst="rect">
              <a:avLst/>
            </a:prstGeom>
          </p:spPr>
          <p:txBody>
            <a:bodyPr vert="horz" lIns="91440" tIns="45720" rIns="91440" bIns="45720" rtlCol="0">
              <a:noAutofit/>
            </a:bodyPr>
            <a:lstStyle>
              <a:lvl1pPr marL="0" indent="0" algn="ctr" defTabSz="609585" rtl="0" eaLnBrk="1" latinLnBrk="0" hangingPunct="1">
                <a:spcBef>
                  <a:spcPct val="20000"/>
                </a:spcBef>
                <a:buFontTx/>
                <a:buNone/>
                <a:defRPr sz="1867" b="0" i="0" kern="120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lgn="l" defTabSz="609585" rtl="0" eaLnBrk="1" latinLnBrk="0" hangingPunct="1">
                <a:spcBef>
                  <a:spcPct val="20000"/>
                </a:spcBef>
                <a:buFont typeface="Arial"/>
                <a:buNone/>
                <a:defRPr sz="16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2pPr>
              <a:lvl3pPr marL="1219170" indent="0" algn="l" defTabSz="609585" rtl="0" eaLnBrk="1" latinLnBrk="0" hangingPunct="1">
                <a:spcBef>
                  <a:spcPct val="20000"/>
                </a:spcBef>
                <a:buFont typeface="Arial"/>
                <a:buNone/>
                <a:defRPr sz="1333"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3pPr>
              <a:lvl4pPr marL="1828754"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4pPr>
              <a:lvl5pPr marL="2438339"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5pPr>
              <a:lvl6pPr marL="3047924" indent="0" algn="l" defTabSz="609585" rtl="0" eaLnBrk="1" latinLnBrk="0" hangingPunct="1">
                <a:spcBef>
                  <a:spcPct val="20000"/>
                </a:spcBef>
                <a:buFont typeface="Arial"/>
                <a:buNone/>
                <a:defRPr sz="1200"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1200"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1200"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1200" kern="1200">
                  <a:solidFill>
                    <a:schemeClr val="tx1"/>
                  </a:solidFill>
                  <a:latin typeface="+mn-lt"/>
                  <a:ea typeface="+mn-ea"/>
                  <a:cs typeface="+mn-cs"/>
                </a:defRPr>
              </a:lvl9pPr>
            </a:lstStyle>
            <a:p>
              <a:pPr defTabSz="609546">
                <a:lnSpc>
                  <a:spcPct val="90000"/>
                </a:lnSpc>
                <a:defRPr/>
              </a:pPr>
              <a:r>
                <a:rPr lang="en-US" sz="1100" dirty="0">
                  <a:solidFill>
                    <a:schemeClr val="tx1"/>
                  </a:solidFill>
                </a:rPr>
                <a:t>Client-side encryption to encrypt inbound data</a:t>
              </a:r>
            </a:p>
          </p:txBody>
        </p:sp>
        <p:sp>
          <p:nvSpPr>
            <p:cNvPr id="45" name="Text Placeholder 7">
              <a:extLst>
                <a:ext uri="{FF2B5EF4-FFF2-40B4-BE49-F238E27FC236}">
                  <a16:creationId xmlns:a16="http://schemas.microsoft.com/office/drawing/2014/main" id="{4F4D71B8-B82C-7C41-AC5B-DFCA39216436}"/>
                </a:ext>
              </a:extLst>
            </p:cNvPr>
            <p:cNvSpPr txBox="1">
              <a:spLocks/>
            </p:cNvSpPr>
            <p:nvPr/>
          </p:nvSpPr>
          <p:spPr>
            <a:xfrm>
              <a:off x="2135175" y="3383406"/>
              <a:ext cx="1846539" cy="416934"/>
            </a:xfrm>
            <a:prstGeom prst="rect">
              <a:avLst/>
            </a:prstGeom>
          </p:spPr>
          <p:txBody>
            <a:bodyPr vert="horz" lIns="91440" tIns="45720" rIns="91440" bIns="45720" rtlCol="0">
              <a:noAutofit/>
            </a:bodyPr>
            <a:lstStyle>
              <a:lvl1pPr marL="0" indent="0" algn="ctr" defTabSz="609585" rtl="0" eaLnBrk="1" latinLnBrk="0" hangingPunct="1">
                <a:spcBef>
                  <a:spcPct val="20000"/>
                </a:spcBef>
                <a:buFontTx/>
                <a:buNone/>
                <a:defRPr sz="1867" b="0" i="0" kern="120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lgn="l" defTabSz="609585" rtl="0" eaLnBrk="1" latinLnBrk="0" hangingPunct="1">
                <a:spcBef>
                  <a:spcPct val="20000"/>
                </a:spcBef>
                <a:buFont typeface="Arial"/>
                <a:buNone/>
                <a:defRPr sz="16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2pPr>
              <a:lvl3pPr marL="1219170" indent="0" algn="l" defTabSz="609585" rtl="0" eaLnBrk="1" latinLnBrk="0" hangingPunct="1">
                <a:spcBef>
                  <a:spcPct val="20000"/>
                </a:spcBef>
                <a:buFont typeface="Arial"/>
                <a:buNone/>
                <a:defRPr sz="1333"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3pPr>
              <a:lvl4pPr marL="1828754"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4pPr>
              <a:lvl5pPr marL="2438339"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5pPr>
              <a:lvl6pPr marL="3047924" indent="0" algn="l" defTabSz="609585" rtl="0" eaLnBrk="1" latinLnBrk="0" hangingPunct="1">
                <a:spcBef>
                  <a:spcPct val="20000"/>
                </a:spcBef>
                <a:buFont typeface="Arial"/>
                <a:buNone/>
                <a:defRPr sz="1200"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1200"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1200"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1200" kern="1200">
                  <a:solidFill>
                    <a:schemeClr val="tx1"/>
                  </a:solidFill>
                  <a:latin typeface="+mn-lt"/>
                  <a:ea typeface="+mn-ea"/>
                  <a:cs typeface="+mn-cs"/>
                </a:defRPr>
              </a:lvl9pPr>
            </a:lstStyle>
            <a:p>
              <a:pPr defTabSz="609546">
                <a:lnSpc>
                  <a:spcPct val="90000"/>
                </a:lnSpc>
                <a:defRPr/>
              </a:pPr>
              <a:r>
                <a:rPr lang="en-US" sz="1100" dirty="0">
                  <a:solidFill>
                    <a:schemeClr val="tx1"/>
                  </a:solidFill>
                </a:rPr>
                <a:t>AWS Certificate Manager for SSL/TLS certificates</a:t>
              </a:r>
            </a:p>
          </p:txBody>
        </p:sp>
        <p:pic>
          <p:nvPicPr>
            <p:cNvPr id="46" name="Graphic 20">
              <a:extLst>
                <a:ext uri="{FF2B5EF4-FFF2-40B4-BE49-F238E27FC236}">
                  <a16:creationId xmlns:a16="http://schemas.microsoft.com/office/drawing/2014/main" id="{C656750B-2D6B-FB43-950F-9227E6A7EA4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06571" y="2809076"/>
              <a:ext cx="503746" cy="503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23">
              <a:extLst>
                <a:ext uri="{FF2B5EF4-FFF2-40B4-BE49-F238E27FC236}">
                  <a16:creationId xmlns:a16="http://schemas.microsoft.com/office/drawing/2014/main" id="{F2251A0A-3144-F945-B258-F8195D0C0AC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85736" y="16656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a:extLst>
              <a:ext uri="{FF2B5EF4-FFF2-40B4-BE49-F238E27FC236}">
                <a16:creationId xmlns:a16="http://schemas.microsoft.com/office/drawing/2014/main" id="{72F9D2C4-CC7F-364C-A7B7-C0CCF798822E}"/>
              </a:ext>
            </a:extLst>
          </p:cNvPr>
          <p:cNvGrpSpPr/>
          <p:nvPr/>
        </p:nvGrpSpPr>
        <p:grpSpPr>
          <a:xfrm>
            <a:off x="9901562" y="1360401"/>
            <a:ext cx="1846539" cy="1084588"/>
            <a:chOff x="9918627" y="1681830"/>
            <a:chExt cx="1846539" cy="1084588"/>
          </a:xfrm>
        </p:grpSpPr>
        <p:pic>
          <p:nvPicPr>
            <p:cNvPr id="49" name="Graphic 19">
              <a:extLst>
                <a:ext uri="{FF2B5EF4-FFF2-40B4-BE49-F238E27FC236}">
                  <a16:creationId xmlns:a16="http://schemas.microsoft.com/office/drawing/2014/main" id="{A24BA4DE-A6C0-784F-AFB5-F3693B6594C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1181" y="1681830"/>
              <a:ext cx="503745" cy="50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Placeholder 7">
              <a:extLst>
                <a:ext uri="{FF2B5EF4-FFF2-40B4-BE49-F238E27FC236}">
                  <a16:creationId xmlns:a16="http://schemas.microsoft.com/office/drawing/2014/main" id="{3B67707E-6DD3-9547-824B-D2BF8739ADFB}"/>
                </a:ext>
              </a:extLst>
            </p:cNvPr>
            <p:cNvSpPr txBox="1">
              <a:spLocks/>
            </p:cNvSpPr>
            <p:nvPr/>
          </p:nvSpPr>
          <p:spPr>
            <a:xfrm>
              <a:off x="9918627" y="2187525"/>
              <a:ext cx="1846539" cy="578893"/>
            </a:xfrm>
            <a:prstGeom prst="rect">
              <a:avLst/>
            </a:prstGeom>
          </p:spPr>
          <p:txBody>
            <a:bodyPr vert="horz" lIns="91440" tIns="45720" rIns="91440" bIns="45720" rtlCol="0">
              <a:noAutofit/>
            </a:bodyPr>
            <a:lstStyle>
              <a:lvl1pPr marL="0" indent="0" algn="ctr" defTabSz="609585" rtl="0" eaLnBrk="1" latinLnBrk="0" hangingPunct="1">
                <a:spcBef>
                  <a:spcPct val="20000"/>
                </a:spcBef>
                <a:buFontTx/>
                <a:buNone/>
                <a:defRPr sz="1867" b="0" i="0" kern="120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lgn="l" defTabSz="609585" rtl="0" eaLnBrk="1" latinLnBrk="0" hangingPunct="1">
                <a:spcBef>
                  <a:spcPct val="20000"/>
                </a:spcBef>
                <a:buFont typeface="Arial"/>
                <a:buNone/>
                <a:defRPr sz="16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2pPr>
              <a:lvl3pPr marL="1219170" indent="0" algn="l" defTabSz="609585" rtl="0" eaLnBrk="1" latinLnBrk="0" hangingPunct="1">
                <a:spcBef>
                  <a:spcPct val="20000"/>
                </a:spcBef>
                <a:buFont typeface="Arial"/>
                <a:buNone/>
                <a:defRPr sz="1333"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3pPr>
              <a:lvl4pPr marL="1828754"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4pPr>
              <a:lvl5pPr marL="2438339"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5pPr>
              <a:lvl6pPr marL="3047924" indent="0" algn="l" defTabSz="609585" rtl="0" eaLnBrk="1" latinLnBrk="0" hangingPunct="1">
                <a:spcBef>
                  <a:spcPct val="20000"/>
                </a:spcBef>
                <a:buFont typeface="Arial"/>
                <a:buNone/>
                <a:defRPr sz="1200"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1200"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1200"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1200" kern="1200">
                  <a:solidFill>
                    <a:schemeClr val="tx1"/>
                  </a:solidFill>
                  <a:latin typeface="+mn-lt"/>
                  <a:ea typeface="+mn-ea"/>
                  <a:cs typeface="+mn-cs"/>
                </a:defRPr>
              </a:lvl9pPr>
            </a:lstStyle>
            <a:p>
              <a:pPr defTabSz="609546">
                <a:lnSpc>
                  <a:spcPct val="90000"/>
                </a:lnSpc>
                <a:defRPr/>
              </a:pPr>
              <a:r>
                <a:rPr lang="en-US" sz="1100" dirty="0">
                  <a:solidFill>
                    <a:schemeClr val="tx1"/>
                  </a:solidFill>
                </a:rPr>
                <a:t>AWS Identity and Access Management – Cross-Account Access</a:t>
              </a:r>
            </a:p>
          </p:txBody>
        </p:sp>
      </p:grpSp>
      <p:grpSp>
        <p:nvGrpSpPr>
          <p:cNvPr id="51" name="Group 50">
            <a:extLst>
              <a:ext uri="{FF2B5EF4-FFF2-40B4-BE49-F238E27FC236}">
                <a16:creationId xmlns:a16="http://schemas.microsoft.com/office/drawing/2014/main" id="{3AEE4001-006A-0B44-84D4-6255BB8FFF8D}"/>
              </a:ext>
            </a:extLst>
          </p:cNvPr>
          <p:cNvGrpSpPr/>
          <p:nvPr/>
        </p:nvGrpSpPr>
        <p:grpSpPr>
          <a:xfrm>
            <a:off x="7897283" y="4480043"/>
            <a:ext cx="3276257" cy="1122222"/>
            <a:chOff x="7914348" y="4801472"/>
            <a:chExt cx="3276257" cy="1122222"/>
          </a:xfrm>
        </p:grpSpPr>
        <p:sp>
          <p:nvSpPr>
            <p:cNvPr id="52" name="Freeform 51">
              <a:extLst>
                <a:ext uri="{FF2B5EF4-FFF2-40B4-BE49-F238E27FC236}">
                  <a16:creationId xmlns:a16="http://schemas.microsoft.com/office/drawing/2014/main" id="{FCD29063-6ECB-8545-B7AE-B427CBCFDC64}"/>
                </a:ext>
              </a:extLst>
            </p:cNvPr>
            <p:cNvSpPr/>
            <p:nvPr/>
          </p:nvSpPr>
          <p:spPr>
            <a:xfrm rot="10800000" flipH="1">
              <a:off x="9491472" y="4893652"/>
              <a:ext cx="1699133" cy="26964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3" name="Rectangle 52">
              <a:extLst>
                <a:ext uri="{FF2B5EF4-FFF2-40B4-BE49-F238E27FC236}">
                  <a16:creationId xmlns:a16="http://schemas.microsoft.com/office/drawing/2014/main" id="{2AD390BC-31C9-4749-A6AB-2BF2D61447F6}"/>
                </a:ext>
              </a:extLst>
            </p:cNvPr>
            <p:cNvSpPr/>
            <p:nvPr/>
          </p:nvSpPr>
          <p:spPr>
            <a:xfrm>
              <a:off x="7914348" y="5498962"/>
              <a:ext cx="2144046" cy="424732"/>
            </a:xfrm>
            <a:prstGeom prst="rect">
              <a:avLst/>
            </a:prstGeom>
          </p:spPr>
          <p:txBody>
            <a:bodyPr wrap="square">
              <a:spAutoFit/>
            </a:bodyPr>
            <a:lstStyle/>
            <a:p>
              <a:pPr algn="ctr" defTabSz="609546">
                <a:lnSpc>
                  <a:spcPct val="90000"/>
                </a:lnSpc>
                <a:defRPr/>
              </a:pPr>
              <a:r>
                <a:rPr lang="en-US" sz="1200" i="1" dirty="0">
                  <a:solidFill>
                    <a:schemeClr val="accent1"/>
                  </a:solidFill>
                </a:rPr>
                <a:t>“How do I prove security and compliance to auditors?” </a:t>
              </a:r>
            </a:p>
          </p:txBody>
        </p:sp>
        <p:grpSp>
          <p:nvGrpSpPr>
            <p:cNvPr id="54" name="Group 53">
              <a:extLst>
                <a:ext uri="{FF2B5EF4-FFF2-40B4-BE49-F238E27FC236}">
                  <a16:creationId xmlns:a16="http://schemas.microsoft.com/office/drawing/2014/main" id="{B2B8736A-90CA-1C44-A467-48B74AD0A02C}"/>
                </a:ext>
              </a:extLst>
            </p:cNvPr>
            <p:cNvGrpSpPr/>
            <p:nvPr/>
          </p:nvGrpSpPr>
          <p:grpSpPr>
            <a:xfrm>
              <a:off x="8696501" y="4801472"/>
              <a:ext cx="577102" cy="573887"/>
              <a:chOff x="8696501" y="4801472"/>
              <a:chExt cx="577102" cy="573887"/>
            </a:xfrm>
          </p:grpSpPr>
          <p:pic>
            <p:nvPicPr>
              <p:cNvPr id="55" name="Graphic 7">
                <a:extLst>
                  <a:ext uri="{FF2B5EF4-FFF2-40B4-BE49-F238E27FC236}">
                    <a16:creationId xmlns:a16="http://schemas.microsoft.com/office/drawing/2014/main" id="{345EBAFA-2346-A54F-A1A2-C6B28E5CF4CE}"/>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8696501" y="4801472"/>
                <a:ext cx="577102" cy="57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B975F5A6-0F0C-0745-A6D5-7A6062B4C45C}"/>
                  </a:ext>
                </a:extLst>
              </p:cNvPr>
              <p:cNvSpPr/>
              <p:nvPr/>
            </p:nvSpPr>
            <p:spPr>
              <a:xfrm>
                <a:off x="8729133" y="4834467"/>
                <a:ext cx="516467" cy="516467"/>
              </a:xfrm>
              <a:prstGeom prst="rect">
                <a:avLst/>
              </a:prstGeom>
              <a:gradFill flip="none" rotWithShape="1">
                <a:gsLst>
                  <a:gs pos="0">
                    <a:srgbClr val="0070C0"/>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57" name="Graphic 16">
                <a:extLst>
                  <a:ext uri="{FF2B5EF4-FFF2-40B4-BE49-F238E27FC236}">
                    <a16:creationId xmlns:a16="http://schemas.microsoft.com/office/drawing/2014/main" id="{14C4E62B-4A56-044F-864B-64E532C7371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8749771" y="485449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8" name="Group 57">
            <a:extLst>
              <a:ext uri="{FF2B5EF4-FFF2-40B4-BE49-F238E27FC236}">
                <a16:creationId xmlns:a16="http://schemas.microsoft.com/office/drawing/2014/main" id="{D93F63CA-B913-ED43-9161-18061DA3CB3A}"/>
              </a:ext>
            </a:extLst>
          </p:cNvPr>
          <p:cNvGrpSpPr/>
          <p:nvPr/>
        </p:nvGrpSpPr>
        <p:grpSpPr>
          <a:xfrm>
            <a:off x="6113021" y="3791548"/>
            <a:ext cx="1846539" cy="1804784"/>
            <a:chOff x="6130086" y="4112977"/>
            <a:chExt cx="1846539" cy="1804784"/>
          </a:xfrm>
        </p:grpSpPr>
        <p:grpSp>
          <p:nvGrpSpPr>
            <p:cNvPr id="59" name="Group 58">
              <a:extLst>
                <a:ext uri="{FF2B5EF4-FFF2-40B4-BE49-F238E27FC236}">
                  <a16:creationId xmlns:a16="http://schemas.microsoft.com/office/drawing/2014/main" id="{F6D1B919-8DC1-CA4D-B938-817FC0889545}"/>
                </a:ext>
              </a:extLst>
            </p:cNvPr>
            <p:cNvGrpSpPr/>
            <p:nvPr/>
          </p:nvGrpSpPr>
          <p:grpSpPr>
            <a:xfrm>
              <a:off x="6130086" y="4112977"/>
              <a:ext cx="1846539" cy="1170748"/>
              <a:chOff x="6221526" y="4102817"/>
              <a:chExt cx="1846539" cy="1170748"/>
            </a:xfrm>
          </p:grpSpPr>
          <p:pic>
            <p:nvPicPr>
              <p:cNvPr id="63" name="Graphic 17">
                <a:extLst>
                  <a:ext uri="{FF2B5EF4-FFF2-40B4-BE49-F238E27FC236}">
                    <a16:creationId xmlns:a16="http://schemas.microsoft.com/office/drawing/2014/main" id="{915DE764-2183-C647-836E-6A937FF6BE7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444579" y="4111969"/>
                <a:ext cx="503745" cy="50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 Placeholder 7">
                <a:extLst>
                  <a:ext uri="{FF2B5EF4-FFF2-40B4-BE49-F238E27FC236}">
                    <a16:creationId xmlns:a16="http://schemas.microsoft.com/office/drawing/2014/main" id="{AE5FAC5D-5BC2-914F-8173-0C15200B30C0}"/>
                  </a:ext>
                </a:extLst>
              </p:cNvPr>
              <p:cNvSpPr txBox="1">
                <a:spLocks/>
              </p:cNvSpPr>
              <p:nvPr/>
            </p:nvSpPr>
            <p:spPr>
              <a:xfrm>
                <a:off x="6221526" y="4694672"/>
                <a:ext cx="1846539" cy="578893"/>
              </a:xfrm>
              <a:prstGeom prst="rect">
                <a:avLst/>
              </a:prstGeom>
            </p:spPr>
            <p:txBody>
              <a:bodyPr vert="horz" lIns="91440" tIns="45720" rIns="91440" bIns="45720" rtlCol="0">
                <a:noAutofit/>
              </a:bodyPr>
              <a:lstStyle>
                <a:lvl1pPr marL="0" indent="0" algn="ctr" defTabSz="609585" rtl="0" eaLnBrk="1" latinLnBrk="0" hangingPunct="1">
                  <a:spcBef>
                    <a:spcPct val="20000"/>
                  </a:spcBef>
                  <a:buFontTx/>
                  <a:buNone/>
                  <a:defRPr sz="1867" b="0" i="0" kern="1200">
                    <a:solidFill>
                      <a:schemeClr val="accent6">
                        <a:lumMod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609585" indent="0" algn="l" defTabSz="609585" rtl="0" eaLnBrk="1" latinLnBrk="0" hangingPunct="1">
                  <a:spcBef>
                    <a:spcPct val="20000"/>
                  </a:spcBef>
                  <a:buFont typeface="Arial"/>
                  <a:buNone/>
                  <a:defRPr sz="16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2pPr>
                <a:lvl3pPr marL="1219170" indent="0" algn="l" defTabSz="609585" rtl="0" eaLnBrk="1" latinLnBrk="0" hangingPunct="1">
                  <a:spcBef>
                    <a:spcPct val="20000"/>
                  </a:spcBef>
                  <a:buFont typeface="Arial"/>
                  <a:buNone/>
                  <a:defRPr sz="1333"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3pPr>
                <a:lvl4pPr marL="1828754"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4pPr>
                <a:lvl5pPr marL="2438339" indent="0" algn="l" defTabSz="609585" rtl="0" eaLnBrk="1" latinLnBrk="0" hangingPunct="1">
                  <a:spcBef>
                    <a:spcPct val="20000"/>
                  </a:spcBef>
                  <a:buFont typeface="Arial"/>
                  <a:buNone/>
                  <a:defRPr sz="1200" b="0"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5pPr>
                <a:lvl6pPr marL="3047924" indent="0" algn="l" defTabSz="609585" rtl="0" eaLnBrk="1" latinLnBrk="0" hangingPunct="1">
                  <a:spcBef>
                    <a:spcPct val="20000"/>
                  </a:spcBef>
                  <a:buFont typeface="Arial"/>
                  <a:buNone/>
                  <a:defRPr sz="1200"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1200"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1200"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1200" kern="1200">
                    <a:solidFill>
                      <a:schemeClr val="tx1"/>
                    </a:solidFill>
                    <a:latin typeface="+mn-lt"/>
                    <a:ea typeface="+mn-ea"/>
                    <a:cs typeface="+mn-cs"/>
                  </a:defRPr>
                </a:lvl9pPr>
              </a:lstStyle>
              <a:p>
                <a:pPr defTabSz="609546">
                  <a:lnSpc>
                    <a:spcPct val="90000"/>
                  </a:lnSpc>
                  <a:defRPr/>
                </a:pPr>
                <a:r>
                  <a:rPr lang="en-US" sz="1100" dirty="0">
                    <a:solidFill>
                      <a:schemeClr val="tx1"/>
                    </a:solidFill>
                  </a:rPr>
                  <a:t>AWS Management &amp; Governance integrations</a:t>
                </a:r>
              </a:p>
            </p:txBody>
          </p:sp>
          <p:pic>
            <p:nvPicPr>
              <p:cNvPr id="65" name="Graphic 23">
                <a:extLst>
                  <a:ext uri="{FF2B5EF4-FFF2-40B4-BE49-F238E27FC236}">
                    <a16:creationId xmlns:a16="http://schemas.microsoft.com/office/drawing/2014/main" id="{0E2E8E61-3CF4-804B-B00D-96A4498BEEF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78397" y="4109616"/>
                <a:ext cx="501226" cy="50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8">
                <a:extLst>
                  <a:ext uri="{FF2B5EF4-FFF2-40B4-BE49-F238E27FC236}">
                    <a16:creationId xmlns:a16="http://schemas.microsoft.com/office/drawing/2014/main" id="{80E73D9D-798E-4046-9884-2DE20220123E}"/>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305271" y="4102817"/>
                <a:ext cx="497865" cy="497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0" name="Graphic 21">
              <a:extLst>
                <a:ext uri="{FF2B5EF4-FFF2-40B4-BE49-F238E27FC236}">
                  <a16:creationId xmlns:a16="http://schemas.microsoft.com/office/drawing/2014/main" id="{0FAFF115-CAAA-E74D-ABF4-67682DE829FD}"/>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798114" y="5400675"/>
              <a:ext cx="517086" cy="51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6">
              <a:extLst>
                <a:ext uri="{FF2B5EF4-FFF2-40B4-BE49-F238E27FC236}">
                  <a16:creationId xmlns:a16="http://schemas.microsoft.com/office/drawing/2014/main" id="{8625D568-B555-AB4D-BA5A-DF879194BBE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388543" y="5400675"/>
              <a:ext cx="51593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Graphic 6">
              <a:extLst>
                <a:ext uri="{FF2B5EF4-FFF2-40B4-BE49-F238E27FC236}">
                  <a16:creationId xmlns:a16="http://schemas.microsoft.com/office/drawing/2014/main" id="{B0D4C781-E4A7-914E-9AD7-844C0B38885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207759" y="5390515"/>
              <a:ext cx="522605" cy="52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 name="Rectangle 66">
            <a:extLst>
              <a:ext uri="{FF2B5EF4-FFF2-40B4-BE49-F238E27FC236}">
                <a16:creationId xmlns:a16="http://schemas.microsoft.com/office/drawing/2014/main" id="{86195EA1-AB80-8AE6-8271-C2739521DEE6}"/>
              </a:ext>
            </a:extLst>
          </p:cNvPr>
          <p:cNvSpPr/>
          <p:nvPr/>
        </p:nvSpPr>
        <p:spPr>
          <a:xfrm>
            <a:off x="3944841" y="1005840"/>
            <a:ext cx="4425944" cy="23591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Tree>
    <p:extLst>
      <p:ext uri="{BB962C8B-B14F-4D97-AF65-F5344CB8AC3E}">
        <p14:creationId xmlns:p14="http://schemas.microsoft.com/office/powerpoint/2010/main" val="408260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0A9D-C5EF-C845-B8AF-4B12587F337A}"/>
              </a:ext>
            </a:extLst>
          </p:cNvPr>
          <p:cNvSpPr>
            <a:spLocks noGrp="1"/>
          </p:cNvSpPr>
          <p:nvPr>
            <p:ph type="title"/>
          </p:nvPr>
        </p:nvSpPr>
        <p:spPr>
          <a:xfrm>
            <a:off x="274320" y="292608"/>
            <a:ext cx="11258550" cy="514973"/>
          </a:xfrm>
        </p:spPr>
        <p:txBody>
          <a:bodyPr/>
          <a:lstStyle/>
          <a:p>
            <a:r>
              <a:rPr lang="en-US" dirty="0"/>
              <a:t>AWS Cryptographic Services</a:t>
            </a:r>
          </a:p>
        </p:txBody>
      </p:sp>
      <p:sp>
        <p:nvSpPr>
          <p:cNvPr id="3" name="Text Placeholder 2">
            <a:extLst>
              <a:ext uri="{FF2B5EF4-FFF2-40B4-BE49-F238E27FC236}">
                <a16:creationId xmlns:a16="http://schemas.microsoft.com/office/drawing/2014/main" id="{210EC80A-453D-6048-B5D9-FE2053CBA295}"/>
              </a:ext>
            </a:extLst>
          </p:cNvPr>
          <p:cNvSpPr>
            <a:spLocks noGrp="1"/>
          </p:cNvSpPr>
          <p:nvPr>
            <p:ph type="body" sz="quarter" idx="10"/>
          </p:nvPr>
        </p:nvSpPr>
        <p:spPr>
          <a:xfrm>
            <a:off x="344043" y="1301334"/>
            <a:ext cx="5416028" cy="1021818"/>
          </a:xfrm>
        </p:spPr>
        <p:txBody>
          <a:bodyPr/>
          <a:lstStyle/>
          <a:p>
            <a:pPr marL="0" indent="0" algn="ctr">
              <a:buNone/>
            </a:pPr>
            <a:r>
              <a:rPr lang="en-US" dirty="0"/>
              <a:t>Tools for encryption </a:t>
            </a:r>
            <a:r>
              <a:rPr lang="en-US" dirty="0">
                <a:solidFill>
                  <a:schemeClr val="accent1"/>
                </a:solidFill>
              </a:rPr>
              <a:t>at rest </a:t>
            </a:r>
          </a:p>
          <a:p>
            <a:pPr algn="ctr"/>
            <a:endParaRPr lang="en-US" dirty="0"/>
          </a:p>
        </p:txBody>
      </p:sp>
      <p:sp>
        <p:nvSpPr>
          <p:cNvPr id="12" name="Text Placeholder 2">
            <a:extLst>
              <a:ext uri="{FF2B5EF4-FFF2-40B4-BE49-F238E27FC236}">
                <a16:creationId xmlns:a16="http://schemas.microsoft.com/office/drawing/2014/main" id="{1326CC35-14F4-478D-94E6-C271D58BCF9E}"/>
              </a:ext>
            </a:extLst>
          </p:cNvPr>
          <p:cNvSpPr txBox="1">
            <a:spLocks/>
          </p:cNvSpPr>
          <p:nvPr/>
        </p:nvSpPr>
        <p:spPr>
          <a:xfrm>
            <a:off x="5987776" y="1300698"/>
            <a:ext cx="5416028" cy="422680"/>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r>
              <a:rPr lang="en-US" sz="2417" dirty="0"/>
              <a:t>Tools for encryption </a:t>
            </a:r>
            <a:r>
              <a:rPr lang="en-US" sz="2417" dirty="0">
                <a:solidFill>
                  <a:schemeClr val="accent1"/>
                </a:solidFill>
              </a:rPr>
              <a:t>in transit </a:t>
            </a:r>
          </a:p>
          <a:p>
            <a:pPr algn="ctr"/>
            <a:endParaRPr lang="en-US" sz="2417" dirty="0"/>
          </a:p>
        </p:txBody>
      </p:sp>
      <p:grpSp>
        <p:nvGrpSpPr>
          <p:cNvPr id="19" name="Group 18">
            <a:extLst>
              <a:ext uri="{FF2B5EF4-FFF2-40B4-BE49-F238E27FC236}">
                <a16:creationId xmlns:a16="http://schemas.microsoft.com/office/drawing/2014/main" id="{8CEFB9B9-199F-774B-898F-EDDE534561BE}"/>
              </a:ext>
            </a:extLst>
          </p:cNvPr>
          <p:cNvGrpSpPr/>
          <p:nvPr/>
        </p:nvGrpSpPr>
        <p:grpSpPr>
          <a:xfrm>
            <a:off x="6403936" y="1976269"/>
            <a:ext cx="4604657" cy="4062233"/>
            <a:chOff x="7432766" y="2153137"/>
            <a:chExt cx="5525588" cy="4874680"/>
          </a:xfrm>
        </p:grpSpPr>
        <p:grpSp>
          <p:nvGrpSpPr>
            <p:cNvPr id="17" name="Group 16">
              <a:extLst>
                <a:ext uri="{FF2B5EF4-FFF2-40B4-BE49-F238E27FC236}">
                  <a16:creationId xmlns:a16="http://schemas.microsoft.com/office/drawing/2014/main" id="{8014594E-8E6A-6443-B66C-11133DB0864B}"/>
                </a:ext>
              </a:extLst>
            </p:cNvPr>
            <p:cNvGrpSpPr/>
            <p:nvPr/>
          </p:nvGrpSpPr>
          <p:grpSpPr>
            <a:xfrm>
              <a:off x="7657631" y="2408997"/>
              <a:ext cx="5008545" cy="4409579"/>
              <a:chOff x="7657631" y="2408997"/>
              <a:chExt cx="5008545" cy="4409579"/>
            </a:xfrm>
          </p:grpSpPr>
          <p:grpSp>
            <p:nvGrpSpPr>
              <p:cNvPr id="13" name="Group 12">
                <a:extLst>
                  <a:ext uri="{FF2B5EF4-FFF2-40B4-BE49-F238E27FC236}">
                    <a16:creationId xmlns:a16="http://schemas.microsoft.com/office/drawing/2014/main" id="{242A34DA-1D46-9B43-B26C-DAC6FCB7D477}"/>
                  </a:ext>
                </a:extLst>
              </p:cNvPr>
              <p:cNvGrpSpPr/>
              <p:nvPr/>
            </p:nvGrpSpPr>
            <p:grpSpPr>
              <a:xfrm>
                <a:off x="8947644" y="2408997"/>
                <a:ext cx="2279650" cy="2196263"/>
                <a:chOff x="7290753" y="2621767"/>
                <a:chExt cx="2279650" cy="2196263"/>
              </a:xfrm>
            </p:grpSpPr>
            <p:pic>
              <p:nvPicPr>
                <p:cNvPr id="4" name="Graphic 20">
                  <a:extLst>
                    <a:ext uri="{FF2B5EF4-FFF2-40B4-BE49-F238E27FC236}">
                      <a16:creationId xmlns:a16="http://schemas.microsoft.com/office/drawing/2014/main" id="{BB05B745-1830-4C7C-9B07-86CDFB497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130" y="2621767"/>
                  <a:ext cx="1503362" cy="150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9340A67-C336-47ED-8893-C5119CACCBCB}"/>
                    </a:ext>
                  </a:extLst>
                </p:cNvPr>
                <p:cNvSpPr txBox="1">
                  <a:spLocks noChangeArrowheads="1"/>
                </p:cNvSpPr>
                <p:nvPr/>
              </p:nvSpPr>
              <p:spPr bwMode="auto">
                <a:xfrm>
                  <a:off x="7290753" y="4153233"/>
                  <a:ext cx="2279650"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761970" fontAlgn="base">
                    <a:spcBef>
                      <a:spcPct val="0"/>
                    </a:spcBef>
                    <a:spcAft>
                      <a:spcPct val="0"/>
                    </a:spcAft>
                  </a:pPr>
                  <a:r>
                    <a:rPr lang="en-US" altLang="en-US" sz="1500" dirty="0">
                      <a:solidFill>
                        <a:prstClr val="white"/>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500" dirty="0">
                      <a:solidFill>
                        <a:prstClr val="white"/>
                      </a:solidFill>
                      <a:latin typeface="Arial" panose="020B0604020202020204" pitchFamily="34" charset="0"/>
                      <a:ea typeface="Amazon Ember" panose="020B0603020204020204" pitchFamily="34" charset="0"/>
                      <a:cs typeface="Arial" panose="020B0604020202020204" pitchFamily="34" charset="0"/>
                    </a:rPr>
                  </a:br>
                  <a:r>
                    <a:rPr lang="en-US" altLang="en-US" sz="1500" dirty="0">
                      <a:solidFill>
                        <a:prstClr val="white"/>
                      </a:solidFill>
                      <a:latin typeface="Arial" panose="020B0604020202020204" pitchFamily="34" charset="0"/>
                      <a:ea typeface="Amazon Ember" panose="020B0603020204020204" pitchFamily="34" charset="0"/>
                      <a:cs typeface="Arial" panose="020B0604020202020204" pitchFamily="34" charset="0"/>
                    </a:rPr>
                    <a:t>Manager (ACM)</a:t>
                  </a:r>
                </a:p>
              </p:txBody>
            </p:sp>
          </p:grpSp>
          <p:grpSp>
            <p:nvGrpSpPr>
              <p:cNvPr id="15" name="Group 14">
                <a:extLst>
                  <a:ext uri="{FF2B5EF4-FFF2-40B4-BE49-F238E27FC236}">
                    <a16:creationId xmlns:a16="http://schemas.microsoft.com/office/drawing/2014/main" id="{5FDC7DED-941C-774C-B253-7C58D6EEDC82}"/>
                  </a:ext>
                </a:extLst>
              </p:cNvPr>
              <p:cNvGrpSpPr/>
              <p:nvPr/>
            </p:nvGrpSpPr>
            <p:grpSpPr>
              <a:xfrm>
                <a:off x="7657631" y="4927077"/>
                <a:ext cx="2243137" cy="1889573"/>
                <a:chOff x="7239620" y="5271175"/>
                <a:chExt cx="2243137" cy="1889573"/>
              </a:xfrm>
            </p:grpSpPr>
            <p:pic>
              <p:nvPicPr>
                <p:cNvPr id="9" name="Graphic 7">
                  <a:extLst>
                    <a:ext uri="{FF2B5EF4-FFF2-40B4-BE49-F238E27FC236}">
                      <a16:creationId xmlns:a16="http://schemas.microsoft.com/office/drawing/2014/main" id="{AC85AC6C-A202-4A73-AEB2-B91542EBCBA6}"/>
                    </a:ext>
                  </a:extLst>
                </p:cNvPr>
                <p:cNvPicPr>
                  <a:picLocks noChangeAspect="1" noChangeArrowheads="1"/>
                </p:cNvPicPr>
                <p:nvPr/>
              </p:nvPicPr>
              <p:blipFill>
                <a:blip r:embed="rId4"/>
                <a:srcRect/>
                <a:stretch/>
              </p:blipFill>
              <p:spPr bwMode="auto">
                <a:xfrm>
                  <a:off x="7605947" y="5271175"/>
                  <a:ext cx="1503362" cy="150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D3760FEF-DCB3-4A7C-813F-C0EDCAA0C2A8}"/>
                    </a:ext>
                  </a:extLst>
                </p:cNvPr>
                <p:cNvSpPr txBox="1">
                  <a:spLocks noChangeArrowheads="1"/>
                </p:cNvSpPr>
                <p:nvPr/>
              </p:nvSpPr>
              <p:spPr bwMode="auto">
                <a:xfrm>
                  <a:off x="7239620" y="6772950"/>
                  <a:ext cx="2243137"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761970" fontAlgn="base">
                    <a:spcBef>
                      <a:spcPct val="0"/>
                    </a:spcBef>
                    <a:spcAft>
                      <a:spcPct val="0"/>
                    </a:spcAft>
                  </a:pPr>
                  <a:r>
                    <a:rPr lang="en-US" altLang="en-US" sz="1500" dirty="0">
                      <a:solidFill>
                        <a:prstClr val="white"/>
                      </a:solidFill>
                      <a:latin typeface="Arial" panose="020B0604020202020204" pitchFamily="34" charset="0"/>
                      <a:ea typeface="Amazon Ember" panose="020B0603020204020204" pitchFamily="34" charset="0"/>
                      <a:cs typeface="Arial" panose="020B0604020202020204" pitchFamily="34" charset="0"/>
                    </a:rPr>
                    <a:t>AWS Client VPN</a:t>
                  </a:r>
                </a:p>
              </p:txBody>
            </p:sp>
          </p:grpSp>
          <p:grpSp>
            <p:nvGrpSpPr>
              <p:cNvPr id="16" name="Group 15">
                <a:extLst>
                  <a:ext uri="{FF2B5EF4-FFF2-40B4-BE49-F238E27FC236}">
                    <a16:creationId xmlns:a16="http://schemas.microsoft.com/office/drawing/2014/main" id="{85396109-74DF-A442-B1C6-83FF1D7BB9C7}"/>
                  </a:ext>
                </a:extLst>
              </p:cNvPr>
              <p:cNvGrpSpPr/>
              <p:nvPr/>
            </p:nvGrpSpPr>
            <p:grpSpPr>
              <a:xfrm>
                <a:off x="10182990" y="4927077"/>
                <a:ext cx="2483186" cy="1891499"/>
                <a:chOff x="9764979" y="5271175"/>
                <a:chExt cx="2483186" cy="1891499"/>
              </a:xfrm>
            </p:grpSpPr>
            <p:pic>
              <p:nvPicPr>
                <p:cNvPr id="8" name="Graphic 20">
                  <a:extLst>
                    <a:ext uri="{FF2B5EF4-FFF2-40B4-BE49-F238E27FC236}">
                      <a16:creationId xmlns:a16="http://schemas.microsoft.com/office/drawing/2014/main" id="{05FD373F-4F9B-4562-8D38-0EC246B080FB}"/>
                    </a:ext>
                  </a:extLst>
                </p:cNvPr>
                <p:cNvPicPr>
                  <a:picLocks noChangeAspect="1" noChangeArrowheads="1"/>
                </p:cNvPicPr>
                <p:nvPr/>
              </p:nvPicPr>
              <p:blipFill>
                <a:blip r:embed="rId5"/>
                <a:srcRect/>
                <a:stretch/>
              </p:blipFill>
              <p:spPr bwMode="auto">
                <a:xfrm>
                  <a:off x="10254891" y="5271175"/>
                  <a:ext cx="1503362" cy="150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1">
                  <a:extLst>
                    <a:ext uri="{FF2B5EF4-FFF2-40B4-BE49-F238E27FC236}">
                      <a16:creationId xmlns:a16="http://schemas.microsoft.com/office/drawing/2014/main" id="{1609872A-4850-4807-800F-07CE549888D1}"/>
                    </a:ext>
                  </a:extLst>
                </p:cNvPr>
                <p:cNvSpPr txBox="1">
                  <a:spLocks noChangeArrowheads="1"/>
                </p:cNvSpPr>
                <p:nvPr/>
              </p:nvSpPr>
              <p:spPr bwMode="auto">
                <a:xfrm>
                  <a:off x="9764979" y="6774876"/>
                  <a:ext cx="2483186"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761970" fontAlgn="base">
                    <a:spcBef>
                      <a:spcPct val="0"/>
                    </a:spcBef>
                    <a:spcAft>
                      <a:spcPct val="0"/>
                    </a:spcAft>
                  </a:pPr>
                  <a:r>
                    <a:rPr lang="en-US" altLang="en-US" sz="1500" dirty="0">
                      <a:solidFill>
                        <a:prstClr val="white"/>
                      </a:solidFill>
                      <a:latin typeface="Arial" panose="020B0604020202020204" pitchFamily="34" charset="0"/>
                      <a:ea typeface="Amazon Ember" panose="020B0603020204020204" pitchFamily="34" charset="0"/>
                      <a:cs typeface="Arial" panose="020B0604020202020204" pitchFamily="34" charset="0"/>
                    </a:rPr>
                    <a:t>AWS Site-to-Site VPN</a:t>
                  </a:r>
                </a:p>
              </p:txBody>
            </p:sp>
          </p:grpSp>
        </p:grpSp>
        <p:sp>
          <p:nvSpPr>
            <p:cNvPr id="18" name="Rectangle 17">
              <a:extLst>
                <a:ext uri="{FF2B5EF4-FFF2-40B4-BE49-F238E27FC236}">
                  <a16:creationId xmlns:a16="http://schemas.microsoft.com/office/drawing/2014/main" id="{F72883D8-C51B-C141-A430-BEAC0E6B702B}"/>
                </a:ext>
              </a:extLst>
            </p:cNvPr>
            <p:cNvSpPr/>
            <p:nvPr/>
          </p:nvSpPr>
          <p:spPr>
            <a:xfrm>
              <a:off x="7432766" y="2153137"/>
              <a:ext cx="5525588" cy="487468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grpSp>
      <p:grpSp>
        <p:nvGrpSpPr>
          <p:cNvPr id="21" name="Group 20">
            <a:extLst>
              <a:ext uri="{FF2B5EF4-FFF2-40B4-BE49-F238E27FC236}">
                <a16:creationId xmlns:a16="http://schemas.microsoft.com/office/drawing/2014/main" id="{C2A78CE7-83A0-4C46-A8B5-B3809ACDCAB2}"/>
              </a:ext>
            </a:extLst>
          </p:cNvPr>
          <p:cNvGrpSpPr/>
          <p:nvPr/>
        </p:nvGrpSpPr>
        <p:grpSpPr>
          <a:xfrm>
            <a:off x="752697" y="1973200"/>
            <a:ext cx="4604657" cy="4062233"/>
            <a:chOff x="517910" y="2371523"/>
            <a:chExt cx="5525588" cy="4874680"/>
          </a:xfrm>
        </p:grpSpPr>
        <p:grpSp>
          <p:nvGrpSpPr>
            <p:cNvPr id="14" name="Group 13">
              <a:extLst>
                <a:ext uri="{FF2B5EF4-FFF2-40B4-BE49-F238E27FC236}">
                  <a16:creationId xmlns:a16="http://schemas.microsoft.com/office/drawing/2014/main" id="{C7B25D6C-D6F8-DD43-A6E2-C3B9CF5F2767}"/>
                </a:ext>
              </a:extLst>
            </p:cNvPr>
            <p:cNvGrpSpPr/>
            <p:nvPr/>
          </p:nvGrpSpPr>
          <p:grpSpPr>
            <a:xfrm>
              <a:off x="2010999" y="3595517"/>
              <a:ext cx="2532287" cy="2495426"/>
              <a:chOff x="400504" y="2621767"/>
              <a:chExt cx="2532287" cy="2495426"/>
            </a:xfrm>
          </p:grpSpPr>
          <p:pic>
            <p:nvPicPr>
              <p:cNvPr id="6" name="Graphic 7">
                <a:extLst>
                  <a:ext uri="{FF2B5EF4-FFF2-40B4-BE49-F238E27FC236}">
                    <a16:creationId xmlns:a16="http://schemas.microsoft.com/office/drawing/2014/main" id="{5D7B32B6-DBE1-4BCC-9B6B-7C8F1EE732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967" y="2621767"/>
                <a:ext cx="1503362" cy="150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2EBBBBAE-12AB-4997-B345-9082CC2B1741}"/>
                  </a:ext>
                </a:extLst>
              </p:cNvPr>
              <p:cNvSpPr txBox="1">
                <a:spLocks noChangeArrowheads="1"/>
              </p:cNvSpPr>
              <p:nvPr/>
            </p:nvSpPr>
            <p:spPr bwMode="auto">
              <a:xfrm>
                <a:off x="400504" y="4175397"/>
                <a:ext cx="2532287"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761970" fontAlgn="base">
                  <a:spcBef>
                    <a:spcPct val="0"/>
                  </a:spcBef>
                  <a:spcAft>
                    <a:spcPct val="0"/>
                  </a:spcAft>
                </a:pPr>
                <a:r>
                  <a:rPr lang="en-US" altLang="en-US" sz="1500" dirty="0">
                    <a:solidFill>
                      <a:prstClr val="white"/>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grpSp>
        <p:sp>
          <p:nvSpPr>
            <p:cNvPr id="20" name="Rectangle 19">
              <a:extLst>
                <a:ext uri="{FF2B5EF4-FFF2-40B4-BE49-F238E27FC236}">
                  <a16:creationId xmlns:a16="http://schemas.microsoft.com/office/drawing/2014/main" id="{2CE4986D-F75B-244C-A831-67AB99BD83BA}"/>
                </a:ext>
              </a:extLst>
            </p:cNvPr>
            <p:cNvSpPr/>
            <p:nvPr/>
          </p:nvSpPr>
          <p:spPr>
            <a:xfrm>
              <a:off x="517910" y="2371523"/>
              <a:ext cx="5525588" cy="487468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grpSp>
    </p:spTree>
    <p:extLst>
      <p:ext uri="{BB962C8B-B14F-4D97-AF65-F5344CB8AC3E}">
        <p14:creationId xmlns:p14="http://schemas.microsoft.com/office/powerpoint/2010/main" val="3299115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D9F8-8AEB-49DB-94D8-61126134A883}"/>
              </a:ext>
            </a:extLst>
          </p:cNvPr>
          <p:cNvSpPr>
            <a:spLocks noGrp="1"/>
          </p:cNvSpPr>
          <p:nvPr>
            <p:ph type="title"/>
          </p:nvPr>
        </p:nvSpPr>
        <p:spPr>
          <a:xfrm>
            <a:off x="274320" y="292608"/>
            <a:ext cx="11258550" cy="827827"/>
          </a:xfrm>
        </p:spPr>
        <p:txBody>
          <a:bodyPr/>
          <a:lstStyle/>
          <a:p>
            <a:r>
              <a:rPr lang="en-US" dirty="0"/>
              <a:t>Encryption using AWS KMS</a:t>
            </a:r>
          </a:p>
        </p:txBody>
      </p:sp>
      <p:sp>
        <p:nvSpPr>
          <p:cNvPr id="3" name="Text Placeholder 2">
            <a:extLst>
              <a:ext uri="{FF2B5EF4-FFF2-40B4-BE49-F238E27FC236}">
                <a16:creationId xmlns:a16="http://schemas.microsoft.com/office/drawing/2014/main" id="{21302E8D-37B6-43F1-B03C-919AFFDDA925}"/>
              </a:ext>
            </a:extLst>
          </p:cNvPr>
          <p:cNvSpPr>
            <a:spLocks noGrp="1"/>
          </p:cNvSpPr>
          <p:nvPr>
            <p:ph type="body" sz="quarter" idx="10"/>
          </p:nvPr>
        </p:nvSpPr>
        <p:spPr>
          <a:xfrm>
            <a:off x="457200" y="948419"/>
            <a:ext cx="11258550" cy="4047005"/>
          </a:xfrm>
        </p:spPr>
        <p:txBody>
          <a:bodyPr/>
          <a:lstStyle/>
          <a:p>
            <a:pPr>
              <a:lnSpc>
                <a:spcPct val="150000"/>
              </a:lnSpc>
            </a:pPr>
            <a:r>
              <a:rPr lang="en-US" sz="2000" dirty="0"/>
              <a:t>Over </a:t>
            </a:r>
            <a:r>
              <a:rPr lang="en-US" sz="2000" dirty="0">
                <a:solidFill>
                  <a:schemeClr val="accent1"/>
                </a:solidFill>
              </a:rPr>
              <a:t>100 AWS services are integrated with AWS KMS </a:t>
            </a:r>
            <a:r>
              <a:rPr lang="en-US" sz="2000" dirty="0"/>
              <a:t>to enable secure key management for encryption of data stored in the service</a:t>
            </a:r>
            <a:endParaRPr lang="en-US" sz="833" dirty="0"/>
          </a:p>
          <a:p>
            <a:pPr>
              <a:lnSpc>
                <a:spcPct val="150000"/>
              </a:lnSpc>
            </a:pPr>
            <a:r>
              <a:rPr lang="en-US" sz="2000" dirty="0">
                <a:solidFill>
                  <a:schemeClr val="accent1"/>
                </a:solidFill>
              </a:rPr>
              <a:t>Integrated services include:</a:t>
            </a:r>
          </a:p>
          <a:p>
            <a:pPr marL="1371545" lvl="1">
              <a:lnSpc>
                <a:spcPct val="150000"/>
              </a:lnSpc>
              <a:buFont typeface="Arial" panose="020B0604020202020204" pitchFamily="34" charset="0"/>
              <a:buChar char="•"/>
            </a:pPr>
            <a:r>
              <a:rPr lang="en-US" sz="2000" dirty="0"/>
              <a:t>Amazon Simple Storage Service (Amazon S3)</a:t>
            </a:r>
          </a:p>
          <a:p>
            <a:pPr marL="1371545" lvl="1">
              <a:lnSpc>
                <a:spcPct val="150000"/>
              </a:lnSpc>
              <a:buFont typeface="Arial" panose="020B0604020202020204" pitchFamily="34" charset="0"/>
              <a:buChar char="•"/>
            </a:pPr>
            <a:r>
              <a:rPr lang="en-US" sz="2000" dirty="0"/>
              <a:t>Amazon Elastic Block Store (Amazon EBS)</a:t>
            </a:r>
          </a:p>
          <a:p>
            <a:pPr marL="1371545" lvl="1">
              <a:lnSpc>
                <a:spcPct val="150000"/>
              </a:lnSpc>
              <a:buFont typeface="Arial" panose="020B0604020202020204" pitchFamily="34" charset="0"/>
              <a:buChar char="•"/>
            </a:pPr>
            <a:r>
              <a:rPr lang="en-US" sz="2000" dirty="0"/>
              <a:t>Amazon Relational Database Service (Amazon RDS)</a:t>
            </a:r>
          </a:p>
          <a:p>
            <a:pPr marL="1371545" lvl="1">
              <a:lnSpc>
                <a:spcPct val="150000"/>
              </a:lnSpc>
              <a:buFont typeface="Arial" panose="020B0604020202020204" pitchFamily="34" charset="0"/>
              <a:buChar char="•"/>
            </a:pPr>
            <a:r>
              <a:rPr lang="en-US" sz="2000" dirty="0"/>
              <a:t>AWS Lambda</a:t>
            </a:r>
          </a:p>
        </p:txBody>
      </p:sp>
      <p:grpSp>
        <p:nvGrpSpPr>
          <p:cNvPr id="16" name="Group 15">
            <a:extLst>
              <a:ext uri="{FF2B5EF4-FFF2-40B4-BE49-F238E27FC236}">
                <a16:creationId xmlns:a16="http://schemas.microsoft.com/office/drawing/2014/main" id="{95A2DA19-FD5B-1444-A32C-25499BD18F1A}"/>
              </a:ext>
            </a:extLst>
          </p:cNvPr>
          <p:cNvGrpSpPr/>
          <p:nvPr/>
        </p:nvGrpSpPr>
        <p:grpSpPr>
          <a:xfrm>
            <a:off x="1779701" y="5046581"/>
            <a:ext cx="8613548" cy="1413765"/>
            <a:chOff x="2236073" y="5415808"/>
            <a:chExt cx="10336258" cy="1696518"/>
          </a:xfrm>
        </p:grpSpPr>
        <p:grpSp>
          <p:nvGrpSpPr>
            <p:cNvPr id="12" name="Group 11">
              <a:extLst>
                <a:ext uri="{FF2B5EF4-FFF2-40B4-BE49-F238E27FC236}">
                  <a16:creationId xmlns:a16="http://schemas.microsoft.com/office/drawing/2014/main" id="{3E619501-CF09-0E44-9B4D-FF443A8661B1}"/>
                </a:ext>
              </a:extLst>
            </p:cNvPr>
            <p:cNvGrpSpPr/>
            <p:nvPr/>
          </p:nvGrpSpPr>
          <p:grpSpPr>
            <a:xfrm>
              <a:off x="2236073" y="5415808"/>
              <a:ext cx="2239962" cy="1505483"/>
              <a:chOff x="648494" y="5631731"/>
              <a:chExt cx="2239962" cy="1505483"/>
            </a:xfrm>
          </p:grpSpPr>
          <p:pic>
            <p:nvPicPr>
              <p:cNvPr id="4" name="Graphic 8">
                <a:extLst>
                  <a:ext uri="{FF2B5EF4-FFF2-40B4-BE49-F238E27FC236}">
                    <a16:creationId xmlns:a16="http://schemas.microsoft.com/office/drawing/2014/main" id="{D6CFD828-46B3-0A4A-B6C6-D738C59A5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275" y="56317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0AB53DA9-5B8A-764F-B7EF-72C5E5C71D7D}"/>
                  </a:ext>
                </a:extLst>
              </p:cNvPr>
              <p:cNvSpPr txBox="1">
                <a:spLocks noChangeArrowheads="1"/>
              </p:cNvSpPr>
              <p:nvPr/>
            </p:nvSpPr>
            <p:spPr bwMode="auto">
              <a:xfrm>
                <a:off x="648494" y="6595373"/>
                <a:ext cx="2239962" cy="541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67">
                    <a:latin typeface="+mn-lt"/>
                    <a:ea typeface="Amazon Ember" panose="020B0603020204020204" pitchFamily="34" charset="0"/>
                    <a:cs typeface="Arial" panose="020B0604020202020204" pitchFamily="34" charset="0"/>
                  </a:rPr>
                  <a:t>Amazon Simple Storage Service (Amazon S3)</a:t>
                </a:r>
              </a:p>
            </p:txBody>
          </p:sp>
        </p:grpSp>
        <p:grpSp>
          <p:nvGrpSpPr>
            <p:cNvPr id="13" name="Group 12">
              <a:extLst>
                <a:ext uri="{FF2B5EF4-FFF2-40B4-BE49-F238E27FC236}">
                  <a16:creationId xmlns:a16="http://schemas.microsoft.com/office/drawing/2014/main" id="{62974179-4608-C84D-942F-F6F074E64F4E}"/>
                </a:ext>
              </a:extLst>
            </p:cNvPr>
            <p:cNvGrpSpPr/>
            <p:nvPr/>
          </p:nvGrpSpPr>
          <p:grpSpPr>
            <a:xfrm>
              <a:off x="4915259" y="5415808"/>
              <a:ext cx="2243137" cy="1505483"/>
              <a:chOff x="3003368" y="5631731"/>
              <a:chExt cx="2243137" cy="1505483"/>
            </a:xfrm>
          </p:grpSpPr>
          <p:pic>
            <p:nvPicPr>
              <p:cNvPr id="6" name="Graphic 17">
                <a:extLst>
                  <a:ext uri="{FF2B5EF4-FFF2-40B4-BE49-F238E27FC236}">
                    <a16:creationId xmlns:a16="http://schemas.microsoft.com/office/drawing/2014/main" id="{8CCA5C48-6533-524C-B873-47941CDFA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531" y="56317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29DDB77F-7615-3944-B8EC-28ECA712F525}"/>
                  </a:ext>
                </a:extLst>
              </p:cNvPr>
              <p:cNvSpPr txBox="1">
                <a:spLocks noChangeArrowheads="1"/>
              </p:cNvSpPr>
              <p:nvPr/>
            </p:nvSpPr>
            <p:spPr bwMode="auto">
              <a:xfrm>
                <a:off x="3003368" y="6595373"/>
                <a:ext cx="2243137" cy="541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67">
                    <a:latin typeface="+mn-lt"/>
                    <a:ea typeface="Amazon Ember" panose="020B0603020204020204" pitchFamily="34" charset="0"/>
                    <a:cs typeface="Arial" panose="020B0604020202020204" pitchFamily="34" charset="0"/>
                  </a:rPr>
                  <a:t>Amazon Elastic Block Store (Amazon EBS)</a:t>
                </a:r>
              </a:p>
            </p:txBody>
          </p:sp>
        </p:grpSp>
        <p:grpSp>
          <p:nvGrpSpPr>
            <p:cNvPr id="14" name="Group 13">
              <a:extLst>
                <a:ext uri="{FF2B5EF4-FFF2-40B4-BE49-F238E27FC236}">
                  <a16:creationId xmlns:a16="http://schemas.microsoft.com/office/drawing/2014/main" id="{FBE59090-C33B-044A-8CCD-21B84765ABC3}"/>
                </a:ext>
              </a:extLst>
            </p:cNvPr>
            <p:cNvGrpSpPr/>
            <p:nvPr/>
          </p:nvGrpSpPr>
          <p:grpSpPr>
            <a:xfrm>
              <a:off x="7597620" y="5415808"/>
              <a:ext cx="2243137" cy="1696518"/>
              <a:chOff x="5361417" y="5631731"/>
              <a:chExt cx="2243137" cy="1696518"/>
            </a:xfrm>
          </p:grpSpPr>
          <p:pic>
            <p:nvPicPr>
              <p:cNvPr id="8" name="Graphic 6">
                <a:extLst>
                  <a:ext uri="{FF2B5EF4-FFF2-40B4-BE49-F238E27FC236}">
                    <a16:creationId xmlns:a16="http://schemas.microsoft.com/office/drawing/2014/main" id="{DD693ECF-EC18-5140-A7B5-6DFC8C73F3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5787" y="56317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E33D58AB-6D61-854F-9F82-A49FED01248E}"/>
                  </a:ext>
                </a:extLst>
              </p:cNvPr>
              <p:cNvSpPr txBox="1">
                <a:spLocks noChangeArrowheads="1"/>
              </p:cNvSpPr>
              <p:nvPr/>
            </p:nvSpPr>
            <p:spPr bwMode="auto">
              <a:xfrm>
                <a:off x="5361417" y="6570887"/>
                <a:ext cx="2243137" cy="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67">
                    <a:latin typeface="+mn-lt"/>
                    <a:ea typeface="Amazon Ember" panose="020B0603020204020204" pitchFamily="34" charset="0"/>
                    <a:cs typeface="Arial" panose="020B0604020202020204" pitchFamily="34" charset="0"/>
                  </a:rPr>
                  <a:t>Amazon Relational Database Service (Amazon RDS)</a:t>
                </a:r>
              </a:p>
            </p:txBody>
          </p:sp>
        </p:grpSp>
        <p:grpSp>
          <p:nvGrpSpPr>
            <p:cNvPr id="15" name="Group 14">
              <a:extLst>
                <a:ext uri="{FF2B5EF4-FFF2-40B4-BE49-F238E27FC236}">
                  <a16:creationId xmlns:a16="http://schemas.microsoft.com/office/drawing/2014/main" id="{62650F9B-66DF-1148-B900-D6537B62766E}"/>
                </a:ext>
              </a:extLst>
            </p:cNvPr>
            <p:cNvGrpSpPr/>
            <p:nvPr/>
          </p:nvGrpSpPr>
          <p:grpSpPr>
            <a:xfrm>
              <a:off x="10279981" y="5415808"/>
              <a:ext cx="2292350" cy="1275702"/>
              <a:chOff x="8748896" y="5101591"/>
              <a:chExt cx="2292350" cy="1275702"/>
            </a:xfrm>
          </p:grpSpPr>
          <p:pic>
            <p:nvPicPr>
              <p:cNvPr id="10" name="Graphic 10">
                <a:extLst>
                  <a:ext uri="{FF2B5EF4-FFF2-40B4-BE49-F238E27FC236}">
                    <a16:creationId xmlns:a16="http://schemas.microsoft.com/office/drawing/2014/main" id="{73F8907F-7D9F-FA49-991B-0E4D6DA5FA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7871" y="510159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0">
                <a:extLst>
                  <a:ext uri="{FF2B5EF4-FFF2-40B4-BE49-F238E27FC236}">
                    <a16:creationId xmlns:a16="http://schemas.microsoft.com/office/drawing/2014/main" id="{CED130AE-385A-294B-B572-A452A8F6306E}"/>
                  </a:ext>
                </a:extLst>
              </p:cNvPr>
              <p:cNvSpPr txBox="1">
                <a:spLocks noChangeArrowheads="1"/>
              </p:cNvSpPr>
              <p:nvPr/>
            </p:nvSpPr>
            <p:spPr bwMode="auto">
              <a:xfrm>
                <a:off x="8748896" y="6050972"/>
                <a:ext cx="2292350" cy="326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67">
                    <a:latin typeface="+mn-lt"/>
                    <a:ea typeface="Amazon Ember" panose="020B0603020204020204" pitchFamily="34" charset="0"/>
                    <a:cs typeface="Arial" panose="020B0604020202020204" pitchFamily="34" charset="0"/>
                  </a:rPr>
                  <a:t>AWS Lambda</a:t>
                </a:r>
              </a:p>
            </p:txBody>
          </p:sp>
        </p:grpSp>
      </p:grpSp>
    </p:spTree>
    <p:extLst>
      <p:ext uri="{BB962C8B-B14F-4D97-AF65-F5344CB8AC3E}">
        <p14:creationId xmlns:p14="http://schemas.microsoft.com/office/powerpoint/2010/main" val="625439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2608"/>
            <a:ext cx="11652356" cy="899665"/>
          </a:xfrm>
        </p:spPr>
        <p:txBody>
          <a:bodyPr/>
          <a:lstStyle/>
          <a:p>
            <a:r>
              <a:rPr lang="en-US" dirty="0"/>
              <a:t>KMS Keys and Data Keys</a:t>
            </a:r>
          </a:p>
        </p:txBody>
      </p:sp>
      <p:sp>
        <p:nvSpPr>
          <p:cNvPr id="3" name="Content Placeholder 2"/>
          <p:cNvSpPr>
            <a:spLocks noGrp="1"/>
          </p:cNvSpPr>
          <p:nvPr>
            <p:ph idx="1"/>
          </p:nvPr>
        </p:nvSpPr>
        <p:spPr>
          <a:xfrm>
            <a:off x="269769" y="1189179"/>
            <a:ext cx="5206638" cy="3439916"/>
          </a:xfrm>
        </p:spPr>
        <p:txBody>
          <a:bodyPr/>
          <a:lstStyle/>
          <a:p>
            <a:pPr marL="0" indent="0">
              <a:buNone/>
            </a:pPr>
            <a:r>
              <a:rPr lang="en-US" sz="2400" dirty="0">
                <a:solidFill>
                  <a:schemeClr val="accent1"/>
                </a:solidFill>
              </a:rPr>
              <a:t>KMS Keys</a:t>
            </a:r>
          </a:p>
          <a:p>
            <a:pPr marL="380985" indent="-380985"/>
            <a:r>
              <a:rPr lang="en-US" sz="2133" dirty="0"/>
              <a:t>Represents the top of a </a:t>
            </a:r>
            <a:r>
              <a:rPr lang="en-US" sz="2133" dirty="0">
                <a:solidFill>
                  <a:schemeClr val="accent1"/>
                </a:solidFill>
              </a:rPr>
              <a:t>key hierarchy</a:t>
            </a:r>
          </a:p>
          <a:p>
            <a:pPr marL="380985" indent="-380985"/>
            <a:r>
              <a:rPr lang="en-US" sz="2133" dirty="0"/>
              <a:t>Non-exportable</a:t>
            </a:r>
          </a:p>
          <a:p>
            <a:pPr marL="380985" indent="-380985"/>
            <a:r>
              <a:rPr lang="en-US" sz="2133" dirty="0"/>
              <a:t>Generated on </a:t>
            </a:r>
            <a:r>
              <a:rPr lang="en-US" sz="2133" dirty="0">
                <a:solidFill>
                  <a:schemeClr val="accent1"/>
                </a:solidFill>
              </a:rPr>
              <a:t>hardware security module </a:t>
            </a:r>
            <a:r>
              <a:rPr lang="en-US" sz="2133" dirty="0"/>
              <a:t>(HSM) or imported by the customer</a:t>
            </a:r>
          </a:p>
          <a:p>
            <a:pPr marL="380985" indent="-380985"/>
            <a:r>
              <a:rPr lang="en-US" sz="2133" dirty="0"/>
              <a:t>Region specific, globally unique</a:t>
            </a:r>
          </a:p>
          <a:p>
            <a:pPr marL="380985" indent="-380985"/>
            <a:r>
              <a:rPr lang="en-US" sz="2133" dirty="0"/>
              <a:t>Multi-region </a:t>
            </a:r>
            <a:r>
              <a:rPr lang="en-US" sz="2133" dirty="0">
                <a:solidFill>
                  <a:schemeClr val="accent1"/>
                </a:solidFill>
              </a:rPr>
              <a:t>replication</a:t>
            </a:r>
            <a:r>
              <a:rPr lang="en-US" sz="2133" dirty="0"/>
              <a:t> supported</a:t>
            </a:r>
          </a:p>
        </p:txBody>
      </p:sp>
      <p:sp>
        <p:nvSpPr>
          <p:cNvPr id="7" name="Rectangle 6">
            <a:extLst>
              <a:ext uri="{FF2B5EF4-FFF2-40B4-BE49-F238E27FC236}">
                <a16:creationId xmlns:a16="http://schemas.microsoft.com/office/drawing/2014/main" id="{122EB42D-FDEC-034B-B6DA-8EA90974635D}"/>
              </a:ext>
            </a:extLst>
          </p:cNvPr>
          <p:cNvSpPr/>
          <p:nvPr/>
        </p:nvSpPr>
        <p:spPr>
          <a:xfrm>
            <a:off x="5826232" y="1189179"/>
            <a:ext cx="6096000" cy="3208186"/>
          </a:xfrm>
          <a:prstGeom prst="rect">
            <a:avLst/>
          </a:prstGeom>
        </p:spPr>
        <p:txBody>
          <a:bodyPr>
            <a:spAutoFit/>
          </a:bodyPr>
          <a:lstStyle/>
          <a:p>
            <a:pPr>
              <a:spcBef>
                <a:spcPct val="20000"/>
              </a:spcBef>
              <a:spcAft>
                <a:spcPts val="667"/>
              </a:spcAft>
            </a:pPr>
            <a:r>
              <a:rPr lang="en-US" sz="2400" dirty="0">
                <a:solidFill>
                  <a:schemeClr val="accent1"/>
                </a:solidFill>
                <a:latin typeface="Amazon Ember Regular" charset="0"/>
                <a:cs typeface="Amazon Ember Regular" charset="0"/>
              </a:rPr>
              <a:t>Data Keys</a:t>
            </a:r>
          </a:p>
          <a:p>
            <a:pPr marL="380985" indent="-380985">
              <a:spcBef>
                <a:spcPct val="20000"/>
              </a:spcBef>
              <a:spcAft>
                <a:spcPts val="667"/>
              </a:spcAft>
              <a:buFont typeface="Arial" panose="020B0604020202020204" pitchFamily="34" charset="0"/>
              <a:buChar char="•"/>
            </a:pPr>
            <a:r>
              <a:rPr lang="en-US" sz="2133" dirty="0">
                <a:solidFill>
                  <a:srgbClr val="FFFFFF"/>
                </a:solidFill>
                <a:latin typeface="Amazon Ember Regular" charset="0"/>
                <a:cs typeface="Amazon Ember Regular" charset="0"/>
              </a:rPr>
              <a:t>Used to </a:t>
            </a:r>
            <a:r>
              <a:rPr lang="en-US" sz="2133" dirty="0">
                <a:solidFill>
                  <a:schemeClr val="accent1"/>
                </a:solidFill>
                <a:latin typeface="Amazon Ember Regular" charset="0"/>
                <a:cs typeface="Amazon Ember Regular" charset="0"/>
              </a:rPr>
              <a:t>encrypt your data</a:t>
            </a:r>
          </a:p>
          <a:p>
            <a:pPr marL="380985" indent="-380985">
              <a:spcBef>
                <a:spcPct val="20000"/>
              </a:spcBef>
              <a:spcAft>
                <a:spcPts val="667"/>
              </a:spcAft>
              <a:buFont typeface="Arial" panose="020B0604020202020204" pitchFamily="34" charset="0"/>
              <a:buChar char="•"/>
            </a:pPr>
            <a:r>
              <a:rPr lang="en-US" sz="2133" dirty="0">
                <a:solidFill>
                  <a:srgbClr val="FFFFFF"/>
                </a:solidFill>
                <a:latin typeface="Amazon Ember Regular" charset="0"/>
                <a:cs typeface="Amazon Ember Regular" charset="0"/>
              </a:rPr>
              <a:t>Protected by </a:t>
            </a:r>
            <a:r>
              <a:rPr lang="en-US" sz="2133" dirty="0">
                <a:solidFill>
                  <a:schemeClr val="accent1"/>
                </a:solidFill>
                <a:latin typeface="Amazon Ember Regular" charset="0"/>
                <a:cs typeface="Amazon Ember Regular" charset="0"/>
              </a:rPr>
              <a:t>KMS keys</a:t>
            </a:r>
          </a:p>
          <a:p>
            <a:pPr marL="380985" indent="-380985">
              <a:spcBef>
                <a:spcPct val="20000"/>
              </a:spcBef>
              <a:spcAft>
                <a:spcPts val="667"/>
              </a:spcAft>
              <a:buFont typeface="Arial" panose="020B0604020202020204" pitchFamily="34" charset="0"/>
              <a:buChar char="•"/>
            </a:pPr>
            <a:r>
              <a:rPr lang="en-US" sz="2133" dirty="0">
                <a:latin typeface="Amazon Ember Regular" charset="0"/>
                <a:cs typeface="Amazon Ember Regular" charset="0"/>
              </a:rPr>
              <a:t>Stored (as ciphertext) with encrypted data</a:t>
            </a:r>
          </a:p>
          <a:p>
            <a:pPr marL="380985" indent="-380985">
              <a:spcBef>
                <a:spcPct val="20000"/>
              </a:spcBef>
              <a:spcAft>
                <a:spcPts val="667"/>
              </a:spcAft>
              <a:buFont typeface="Arial" panose="020B0604020202020204" pitchFamily="34" charset="0"/>
              <a:buChar char="•"/>
            </a:pPr>
            <a:r>
              <a:rPr lang="en-US" sz="2133" dirty="0">
                <a:solidFill>
                  <a:srgbClr val="FFFFFF"/>
                </a:solidFill>
                <a:latin typeface="Amazon Ember Regular" charset="0"/>
                <a:cs typeface="Amazon Ember Regular" charset="0"/>
              </a:rPr>
              <a:t>Generated (or decrypted) by KMS</a:t>
            </a:r>
          </a:p>
          <a:p>
            <a:pPr marL="380985" indent="-380985">
              <a:spcBef>
                <a:spcPct val="20000"/>
              </a:spcBef>
              <a:spcAft>
                <a:spcPts val="667"/>
              </a:spcAft>
              <a:buFont typeface="Arial" panose="020B0604020202020204" pitchFamily="34" charset="0"/>
              <a:buChar char="•"/>
            </a:pPr>
            <a:r>
              <a:rPr lang="en-US" sz="2133" dirty="0">
                <a:solidFill>
                  <a:srgbClr val="FFFFFF"/>
                </a:solidFill>
                <a:latin typeface="Amazon Ember Regular" charset="0"/>
                <a:cs typeface="Amazon Ember Regular" charset="0"/>
              </a:rPr>
              <a:t>Do </a:t>
            </a:r>
            <a:r>
              <a:rPr lang="en-US" sz="2133" dirty="0">
                <a:solidFill>
                  <a:schemeClr val="accent1"/>
                </a:solidFill>
                <a:latin typeface="Amazon Ember Regular" charset="0"/>
                <a:cs typeface="Amazon Ember Regular" charset="0"/>
              </a:rPr>
              <a:t>NOT</a:t>
            </a:r>
            <a:r>
              <a:rPr lang="en-US" sz="2133" dirty="0">
                <a:solidFill>
                  <a:srgbClr val="FFFFFF"/>
                </a:solidFill>
                <a:latin typeface="Amazon Ember Regular" charset="0"/>
                <a:cs typeface="Amazon Ember Regular" charset="0"/>
              </a:rPr>
              <a:t> write clear-text keys to durable storage</a:t>
            </a:r>
          </a:p>
        </p:txBody>
      </p:sp>
      <p:cxnSp>
        <p:nvCxnSpPr>
          <p:cNvPr id="9" name="Straight Connector 8">
            <a:extLst>
              <a:ext uri="{FF2B5EF4-FFF2-40B4-BE49-F238E27FC236}">
                <a16:creationId xmlns:a16="http://schemas.microsoft.com/office/drawing/2014/main" id="{36B76889-64A9-6842-A1D0-8E08C347ACA8}"/>
              </a:ext>
            </a:extLst>
          </p:cNvPr>
          <p:cNvCxnSpPr/>
          <p:nvPr/>
        </p:nvCxnSpPr>
        <p:spPr>
          <a:xfrm>
            <a:off x="5496395" y="1315014"/>
            <a:ext cx="0" cy="4860935"/>
          </a:xfrm>
          <a:prstGeom prst="line">
            <a:avLst/>
          </a:prstGeom>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FA41B5B9-3DDF-014C-9BEE-1A2CC3D283DB}"/>
              </a:ext>
            </a:extLst>
          </p:cNvPr>
          <p:cNvGrpSpPr/>
          <p:nvPr/>
        </p:nvGrpSpPr>
        <p:grpSpPr>
          <a:xfrm>
            <a:off x="6096001" y="4637554"/>
            <a:ext cx="4227225" cy="1363287"/>
            <a:chOff x="202407" y="3794141"/>
            <a:chExt cx="3170419" cy="1022465"/>
          </a:xfrm>
        </p:grpSpPr>
        <p:pic>
          <p:nvPicPr>
            <p:cNvPr id="11" name="Graphic 7">
              <a:extLst>
                <a:ext uri="{FF2B5EF4-FFF2-40B4-BE49-F238E27FC236}">
                  <a16:creationId xmlns:a16="http://schemas.microsoft.com/office/drawing/2014/main" id="{0446ABB9-8B19-724E-8FFF-771713622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364" y="37941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5BCF97E0-08CF-7348-9270-3233E81D8BD3}"/>
                </a:ext>
              </a:extLst>
            </p:cNvPr>
            <p:cNvSpPr txBox="1"/>
            <p:nvPr/>
          </p:nvSpPr>
          <p:spPr>
            <a:xfrm>
              <a:off x="202407" y="4562690"/>
              <a:ext cx="3170419" cy="253916"/>
            </a:xfrm>
            <a:prstGeom prst="rect">
              <a:avLst/>
            </a:prstGeom>
            <a:noFill/>
          </p:spPr>
          <p:txBody>
            <a:bodyPr wrap="square" rtlCol="0">
              <a:spAutoFit/>
            </a:bodyPr>
            <a:lstStyle/>
            <a:p>
              <a:pPr algn="ctr"/>
              <a:r>
                <a:rPr lang="en-US" sz="1600">
                  <a:latin typeface="Amazon Ember" panose="020B0603020204020204" pitchFamily="34" charset="0"/>
                  <a:ea typeface="Amazon Ember" panose="020B0603020204020204" pitchFamily="34" charset="0"/>
                  <a:cs typeface="Amazon Ember" panose="020B0603020204020204" pitchFamily="34" charset="0"/>
                </a:rPr>
                <a:t>AWS Key Management Service</a:t>
              </a:r>
            </a:p>
          </p:txBody>
        </p:sp>
      </p:grpSp>
    </p:spTree>
    <p:extLst>
      <p:ext uri="{BB962C8B-B14F-4D97-AF65-F5344CB8AC3E}">
        <p14:creationId xmlns:p14="http://schemas.microsoft.com/office/powerpoint/2010/main" val="125150596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Graphic 33">
            <a:extLst>
              <a:ext uri="{FF2B5EF4-FFF2-40B4-BE49-F238E27FC236}">
                <a16:creationId xmlns:a16="http://schemas.microsoft.com/office/drawing/2014/main" id="{CAA627F3-ADC7-B047-8E1D-E4A79E782F4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018663" y="1579829"/>
            <a:ext cx="866545" cy="86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74320" y="292608"/>
            <a:ext cx="11652356" cy="899665"/>
          </a:xfrm>
        </p:spPr>
        <p:txBody>
          <a:bodyPr/>
          <a:lstStyle/>
          <a:p>
            <a:r>
              <a:rPr lang="en-US" dirty="0"/>
              <a:t>KMS key hierarchy</a:t>
            </a:r>
          </a:p>
        </p:txBody>
      </p:sp>
      <p:sp>
        <p:nvSpPr>
          <p:cNvPr id="3" name="Content Placeholder 2"/>
          <p:cNvSpPr>
            <a:spLocks noGrp="1"/>
          </p:cNvSpPr>
          <p:nvPr>
            <p:ph idx="1"/>
          </p:nvPr>
        </p:nvSpPr>
        <p:spPr>
          <a:xfrm>
            <a:off x="269768" y="1189178"/>
            <a:ext cx="7927983" cy="3930820"/>
          </a:xfrm>
        </p:spPr>
        <p:txBody>
          <a:bodyPr/>
          <a:lstStyle/>
          <a:p>
            <a:r>
              <a:rPr lang="en-US" sz="2933">
                <a:solidFill>
                  <a:schemeClr val="accent1"/>
                </a:solidFill>
              </a:rPr>
              <a:t>Two-tiered hierarchy for keys</a:t>
            </a:r>
          </a:p>
          <a:p>
            <a:pPr marL="621882" lvl="1" indent="-285739">
              <a:buFont typeface="Arial" panose="020B0604020202020204" pitchFamily="34" charset="0"/>
              <a:buChar char="•"/>
            </a:pPr>
            <a:r>
              <a:rPr lang="en-US" sz="2133">
                <a:latin typeface="Amazon Ember" panose="020B0603020204020204" pitchFamily="34" charset="0"/>
                <a:ea typeface="Amazon Ember" panose="020B0603020204020204" pitchFamily="34" charset="0"/>
                <a:cs typeface="Amazon Ember" panose="020B0603020204020204" pitchFamily="34" charset="0"/>
              </a:rPr>
              <a:t>Data keys used to encrypt customer data</a:t>
            </a:r>
          </a:p>
          <a:p>
            <a:pPr marL="621882" lvl="1" indent="-285739">
              <a:buFont typeface="Arial" panose="020B0604020202020204" pitchFamily="34" charset="0"/>
              <a:buChar char="•"/>
            </a:pPr>
            <a:r>
              <a:rPr lang="en-US" sz="2133">
                <a:latin typeface="Amazon Ember" panose="020B0603020204020204" pitchFamily="34" charset="0"/>
                <a:ea typeface="Amazon Ember" panose="020B0603020204020204" pitchFamily="34" charset="0"/>
                <a:cs typeface="Amazon Ember" panose="020B0603020204020204" pitchFamily="34" charset="0"/>
              </a:rPr>
              <a:t>KMS keys protect data keys</a:t>
            </a:r>
          </a:p>
          <a:p>
            <a:pPr marL="621882" lvl="1" indent="-285739">
              <a:buFont typeface="Arial" panose="020B0604020202020204" pitchFamily="34" charset="0"/>
              <a:buChar char="•"/>
            </a:pPr>
            <a:r>
              <a:rPr lang="en-US" sz="2133">
                <a:latin typeface="Amazon Ember" panose="020B0603020204020204" pitchFamily="34" charset="0"/>
                <a:ea typeface="Amazon Ember" panose="020B0603020204020204" pitchFamily="34" charset="0"/>
                <a:cs typeface="Amazon Ember" panose="020B0603020204020204" pitchFamily="34" charset="0"/>
              </a:rPr>
              <a:t>All activity associated with KMS keys is logged</a:t>
            </a:r>
          </a:p>
          <a:p>
            <a:pPr marL="621882" lvl="1" indent="-285739">
              <a:buFont typeface="Arial" panose="020B0604020202020204" pitchFamily="34" charset="0"/>
              <a:buChar char="•"/>
            </a:pPr>
            <a:endParaRPr lang="en-US"/>
          </a:p>
          <a:p>
            <a:r>
              <a:rPr lang="en-US" sz="2933">
                <a:solidFill>
                  <a:schemeClr val="accent1"/>
                </a:solidFill>
              </a:rPr>
              <a:t>Benefits of a two-tiered key hierarchy</a:t>
            </a:r>
          </a:p>
          <a:p>
            <a:pPr marL="621882" lvl="1" indent="-285739">
              <a:buFont typeface="Arial" panose="020B0604020202020204" pitchFamily="34" charset="0"/>
              <a:buChar char="•"/>
            </a:pPr>
            <a:r>
              <a:rPr lang="en-US" sz="2133">
                <a:latin typeface="Amazon Ember" panose="020B0603020204020204" pitchFamily="34" charset="0"/>
                <a:ea typeface="Amazon Ember" panose="020B0603020204020204" pitchFamily="34" charset="0"/>
                <a:cs typeface="Amazon Ember" panose="020B0603020204020204" pitchFamily="34" charset="0"/>
              </a:rPr>
              <a:t>Envelope encryption avoids managing data keys</a:t>
            </a:r>
          </a:p>
          <a:p>
            <a:pPr marL="621882" lvl="1" indent="-285739">
              <a:buFont typeface="Arial" panose="020B0604020202020204" pitchFamily="34" charset="0"/>
              <a:buChar char="•"/>
            </a:pPr>
            <a:r>
              <a:rPr lang="en-US" sz="2133">
                <a:latin typeface="Amazon Ember" panose="020B0603020204020204" pitchFamily="34" charset="0"/>
                <a:ea typeface="Amazon Ember" panose="020B0603020204020204" pitchFamily="34" charset="0"/>
                <a:cs typeface="Amazon Ember" panose="020B0603020204020204" pitchFamily="34" charset="0"/>
              </a:rPr>
              <a:t>Encrypted data keys stored with encrypted objects</a:t>
            </a:r>
          </a:p>
          <a:p>
            <a:pPr marL="621882" lvl="1" indent="-285739">
              <a:buFont typeface="Arial" panose="020B0604020202020204" pitchFamily="34" charset="0"/>
              <a:buChar char="•"/>
            </a:pPr>
            <a:r>
              <a:rPr lang="en-US" sz="2133">
                <a:latin typeface="Amazon Ember" panose="020B0603020204020204" pitchFamily="34" charset="0"/>
                <a:ea typeface="Amazon Ember" panose="020B0603020204020204" pitchFamily="34" charset="0"/>
                <a:cs typeface="Amazon Ember" panose="020B0603020204020204" pitchFamily="34" charset="0"/>
              </a:rPr>
              <a:t>AWS KMS acts as root of trust for key management</a:t>
            </a:r>
          </a:p>
        </p:txBody>
      </p:sp>
      <p:sp>
        <p:nvSpPr>
          <p:cNvPr id="81" name="Rectangle 80"/>
          <p:cNvSpPr/>
          <p:nvPr/>
        </p:nvSpPr>
        <p:spPr>
          <a:xfrm>
            <a:off x="9897884" y="1827767"/>
            <a:ext cx="1206135" cy="348878"/>
          </a:xfrm>
          <a:prstGeom prst="rect">
            <a:avLst/>
          </a:prstGeom>
        </p:spPr>
        <p:txBody>
          <a:bodyPr wrap="square">
            <a:spAutoFit/>
          </a:bodyPr>
          <a:lstStyle/>
          <a:p>
            <a:pPr algn="ctr" defTabSz="1219151">
              <a:defRPr/>
            </a:pPr>
            <a:r>
              <a:rPr lang="en-US" sz="1667" kern="0"/>
              <a:t>KMS Key</a:t>
            </a:r>
            <a:endParaRPr lang="en-US" sz="4000" kern="0">
              <a:latin typeface="Amazon Ember" panose="02000000000000000000" pitchFamily="2" charset="0"/>
            </a:endParaRPr>
          </a:p>
        </p:txBody>
      </p:sp>
      <p:cxnSp>
        <p:nvCxnSpPr>
          <p:cNvPr id="97" name="Straight Arrow Connector 96"/>
          <p:cNvCxnSpPr/>
          <p:nvPr/>
        </p:nvCxnSpPr>
        <p:spPr>
          <a:xfrm flipH="1" flipV="1">
            <a:off x="8817671" y="4081508"/>
            <a:ext cx="2944" cy="418278"/>
          </a:xfrm>
          <a:prstGeom prst="straightConnector1">
            <a:avLst/>
          </a:prstGeom>
          <a:noFill/>
          <a:ln w="12700" cap="flat" cmpd="sng" algn="ctr">
            <a:solidFill>
              <a:sysClr val="window" lastClr="FFFFFF"/>
            </a:solidFill>
            <a:prstDash val="solid"/>
            <a:headEnd type="triangle" w="med" len="med"/>
            <a:tailEnd type="triangle" w="med" len="med"/>
          </a:ln>
          <a:effectLst/>
        </p:spPr>
      </p:cxnSp>
      <p:cxnSp>
        <p:nvCxnSpPr>
          <p:cNvPr id="98" name="Straight Arrow Connector 97"/>
          <p:cNvCxnSpPr/>
          <p:nvPr/>
        </p:nvCxnSpPr>
        <p:spPr>
          <a:xfrm flipH="1" flipV="1">
            <a:off x="9935270" y="4081508"/>
            <a:ext cx="2944" cy="451665"/>
          </a:xfrm>
          <a:prstGeom prst="straightConnector1">
            <a:avLst/>
          </a:prstGeom>
          <a:noFill/>
          <a:ln w="12700" cap="flat" cmpd="sng" algn="ctr">
            <a:solidFill>
              <a:sysClr val="window" lastClr="FFFFFF"/>
            </a:solidFill>
            <a:prstDash val="solid"/>
            <a:headEnd type="triangle" w="med" len="med"/>
            <a:tailEnd type="triangle" w="med" len="med"/>
          </a:ln>
          <a:effectLst/>
        </p:spPr>
      </p:cxnSp>
      <p:cxnSp>
        <p:nvCxnSpPr>
          <p:cNvPr id="99" name="Straight Arrow Connector 98"/>
          <p:cNvCxnSpPr/>
          <p:nvPr/>
        </p:nvCxnSpPr>
        <p:spPr>
          <a:xfrm flipH="1" flipV="1">
            <a:off x="11046897" y="4067372"/>
            <a:ext cx="27945" cy="451665"/>
          </a:xfrm>
          <a:prstGeom prst="straightConnector1">
            <a:avLst/>
          </a:prstGeom>
          <a:noFill/>
          <a:ln w="12700" cap="flat" cmpd="sng" algn="ctr">
            <a:solidFill>
              <a:sysClr val="window" lastClr="FFFFFF"/>
            </a:solidFill>
            <a:prstDash val="solid"/>
            <a:headEnd type="triangle" w="med" len="med"/>
            <a:tailEnd type="triangle" w="med" len="med"/>
          </a:ln>
          <a:effectLst/>
        </p:spPr>
      </p:cxnSp>
      <p:sp>
        <p:nvSpPr>
          <p:cNvPr id="88" name="Rectangle 87"/>
          <p:cNvSpPr/>
          <p:nvPr/>
        </p:nvSpPr>
        <p:spPr>
          <a:xfrm>
            <a:off x="8306883" y="5211177"/>
            <a:ext cx="1027465" cy="584775"/>
          </a:xfrm>
          <a:prstGeom prst="rect">
            <a:avLst/>
          </a:prstGeom>
        </p:spPr>
        <p:txBody>
          <a:bodyPr wrap="square">
            <a:spAutoFit/>
          </a:bodyPr>
          <a:lstStyle/>
          <a:p>
            <a:pPr algn="ctr" defTabSz="1219151">
              <a:defRPr/>
            </a:pPr>
            <a:r>
              <a:rPr lang="en-US" sz="1600" kern="0"/>
              <a:t>S3 bucket</a:t>
            </a:r>
          </a:p>
        </p:txBody>
      </p:sp>
      <p:sp>
        <p:nvSpPr>
          <p:cNvPr id="91" name="Rectangle 90"/>
          <p:cNvSpPr/>
          <p:nvPr/>
        </p:nvSpPr>
        <p:spPr>
          <a:xfrm>
            <a:off x="9335781" y="5211177"/>
            <a:ext cx="1204869" cy="584775"/>
          </a:xfrm>
          <a:prstGeom prst="rect">
            <a:avLst/>
          </a:prstGeom>
        </p:spPr>
        <p:txBody>
          <a:bodyPr wrap="square">
            <a:spAutoFit/>
          </a:bodyPr>
          <a:lstStyle/>
          <a:p>
            <a:pPr algn="ctr" defTabSz="1219151">
              <a:defRPr/>
            </a:pPr>
            <a:r>
              <a:rPr lang="en-US" sz="1600" kern="0"/>
              <a:t>EBS volume</a:t>
            </a:r>
          </a:p>
        </p:txBody>
      </p:sp>
      <p:sp>
        <p:nvSpPr>
          <p:cNvPr id="94" name="Rectangle 93"/>
          <p:cNvSpPr/>
          <p:nvPr/>
        </p:nvSpPr>
        <p:spPr>
          <a:xfrm>
            <a:off x="10500952" y="5217108"/>
            <a:ext cx="1136528" cy="584775"/>
          </a:xfrm>
          <a:prstGeom prst="rect">
            <a:avLst/>
          </a:prstGeom>
        </p:spPr>
        <p:txBody>
          <a:bodyPr wrap="square">
            <a:spAutoFit/>
          </a:bodyPr>
          <a:lstStyle/>
          <a:p>
            <a:pPr algn="ctr" defTabSz="1219151">
              <a:defRPr/>
            </a:pPr>
            <a:r>
              <a:rPr lang="en-US" sz="1600" kern="0"/>
              <a:t>RDS instance</a:t>
            </a:r>
          </a:p>
        </p:txBody>
      </p:sp>
      <p:sp>
        <p:nvSpPr>
          <p:cNvPr id="39" name="Rectangle 38"/>
          <p:cNvSpPr/>
          <p:nvPr/>
        </p:nvSpPr>
        <p:spPr>
          <a:xfrm>
            <a:off x="8305450" y="3388328"/>
            <a:ext cx="1030331" cy="2641600"/>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solidFill>
                <a:schemeClr val="tx1"/>
              </a:solidFill>
            </a:endParaRPr>
          </a:p>
        </p:txBody>
      </p:sp>
      <p:sp>
        <p:nvSpPr>
          <p:cNvPr id="86" name="Rectangle 85"/>
          <p:cNvSpPr/>
          <p:nvPr/>
        </p:nvSpPr>
        <p:spPr>
          <a:xfrm>
            <a:off x="9423050" y="3388328"/>
            <a:ext cx="1030331" cy="2641600"/>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solidFill>
                <a:schemeClr val="tx1"/>
              </a:solidFill>
            </a:endParaRPr>
          </a:p>
        </p:txBody>
      </p:sp>
      <p:sp>
        <p:nvSpPr>
          <p:cNvPr id="115" name="Rectangle 114"/>
          <p:cNvSpPr/>
          <p:nvPr/>
        </p:nvSpPr>
        <p:spPr>
          <a:xfrm>
            <a:off x="10554051" y="3388328"/>
            <a:ext cx="1030331" cy="2641600"/>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solidFill>
                <a:schemeClr val="tx1"/>
              </a:solidFill>
            </a:endParaRPr>
          </a:p>
        </p:txBody>
      </p:sp>
      <p:sp>
        <p:nvSpPr>
          <p:cNvPr id="120" name="Rectangle 119"/>
          <p:cNvSpPr/>
          <p:nvPr/>
        </p:nvSpPr>
        <p:spPr>
          <a:xfrm>
            <a:off x="8469724" y="996043"/>
            <a:ext cx="2905129" cy="1376813"/>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24">
              <a:solidFill>
                <a:schemeClr val="tx1"/>
              </a:solidFill>
            </a:endParaRPr>
          </a:p>
        </p:txBody>
      </p:sp>
      <p:sp>
        <p:nvSpPr>
          <p:cNvPr id="121" name="Rectangle 120"/>
          <p:cNvSpPr/>
          <p:nvPr/>
        </p:nvSpPr>
        <p:spPr>
          <a:xfrm>
            <a:off x="8292495" y="1196923"/>
            <a:ext cx="3207051" cy="379656"/>
          </a:xfrm>
          <a:prstGeom prst="rect">
            <a:avLst/>
          </a:prstGeom>
        </p:spPr>
        <p:txBody>
          <a:bodyPr wrap="square">
            <a:spAutoFit/>
          </a:bodyPr>
          <a:lstStyle/>
          <a:p>
            <a:pPr algn="ctr" defTabSz="1219151">
              <a:defRPr/>
            </a:pPr>
            <a:r>
              <a:rPr lang="en-US" sz="1867" kern="0"/>
              <a:t>Key Management Service</a:t>
            </a:r>
            <a:endParaRPr lang="en-US" sz="4266" kern="0">
              <a:latin typeface="Amazon Ember" panose="02000000000000000000" pitchFamily="2" charset="0"/>
            </a:endParaRPr>
          </a:p>
        </p:txBody>
      </p:sp>
      <p:pic>
        <p:nvPicPr>
          <p:cNvPr id="43" name="Graphic 33">
            <a:extLst>
              <a:ext uri="{FF2B5EF4-FFF2-40B4-BE49-F238E27FC236}">
                <a16:creationId xmlns:a16="http://schemas.microsoft.com/office/drawing/2014/main" id="{AAC49485-948A-4943-8EA7-6E6A8559D24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407999" y="3278470"/>
            <a:ext cx="866545" cy="86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33">
            <a:extLst>
              <a:ext uri="{FF2B5EF4-FFF2-40B4-BE49-F238E27FC236}">
                <a16:creationId xmlns:a16="http://schemas.microsoft.com/office/drawing/2014/main" id="{9F893ED3-6316-BE4C-B34F-86675B4FA59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532698" y="3267743"/>
            <a:ext cx="866545" cy="86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33">
            <a:extLst>
              <a:ext uri="{FF2B5EF4-FFF2-40B4-BE49-F238E27FC236}">
                <a16:creationId xmlns:a16="http://schemas.microsoft.com/office/drawing/2014/main" id="{B8CC403A-17D3-1048-BB1E-55BAE7D657F7}"/>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10633001" y="3255937"/>
            <a:ext cx="866545" cy="86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a:extLst>
              <a:ext uri="{FF2B5EF4-FFF2-40B4-BE49-F238E27FC236}">
                <a16:creationId xmlns:a16="http://schemas.microsoft.com/office/drawing/2014/main" id="{7419FEB4-6FCC-D840-9802-C721028A81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8521" y="4465214"/>
            <a:ext cx="836589" cy="836589"/>
          </a:xfrm>
          <a:prstGeom prst="rect">
            <a:avLst/>
          </a:prstGeom>
        </p:spPr>
      </p:pic>
      <p:cxnSp>
        <p:nvCxnSpPr>
          <p:cNvPr id="85" name="Straight Arrow Connector 84"/>
          <p:cNvCxnSpPr>
            <a:cxnSpLocks/>
          </p:cNvCxnSpPr>
          <p:nvPr/>
        </p:nvCxnSpPr>
        <p:spPr>
          <a:xfrm flipV="1">
            <a:off x="8796488" y="2450776"/>
            <a:ext cx="722808" cy="1078609"/>
          </a:xfrm>
          <a:prstGeom prst="straightConnector1">
            <a:avLst/>
          </a:prstGeom>
          <a:noFill/>
          <a:ln w="22225" cap="flat" cmpd="sng" algn="ctr">
            <a:solidFill>
              <a:schemeClr val="tx1"/>
            </a:solidFill>
            <a:prstDash val="solid"/>
            <a:headEnd type="triangle" w="med" len="med"/>
            <a:tailEnd type="triangle" w="med" len="med"/>
          </a:ln>
          <a:effectLst/>
        </p:spPr>
      </p:cxnSp>
      <p:cxnSp>
        <p:nvCxnSpPr>
          <p:cNvPr id="112" name="Straight Arrow Connector 111"/>
          <p:cNvCxnSpPr/>
          <p:nvPr/>
        </p:nvCxnSpPr>
        <p:spPr>
          <a:xfrm flipH="1" flipV="1">
            <a:off x="9931654" y="2478237"/>
            <a:ext cx="3618" cy="1048142"/>
          </a:xfrm>
          <a:prstGeom prst="straightConnector1">
            <a:avLst/>
          </a:prstGeom>
          <a:noFill/>
          <a:ln w="22225" cap="flat" cmpd="sng" algn="ctr">
            <a:solidFill>
              <a:schemeClr val="tx1"/>
            </a:solidFill>
            <a:prstDash val="solid"/>
            <a:headEnd type="triangle" w="med" len="med"/>
            <a:tailEnd type="triangle" w="med" len="med"/>
          </a:ln>
          <a:effectLst/>
        </p:spPr>
      </p:cxnSp>
      <p:cxnSp>
        <p:nvCxnSpPr>
          <p:cNvPr id="95" name="Straight Arrow Connector 94"/>
          <p:cNvCxnSpPr/>
          <p:nvPr/>
        </p:nvCxnSpPr>
        <p:spPr>
          <a:xfrm flipH="1" flipV="1">
            <a:off x="10386110" y="2443851"/>
            <a:ext cx="680167" cy="1082528"/>
          </a:xfrm>
          <a:prstGeom prst="straightConnector1">
            <a:avLst/>
          </a:prstGeom>
          <a:noFill/>
          <a:ln w="22225" cap="flat" cmpd="sng" algn="ctr">
            <a:solidFill>
              <a:schemeClr val="tx1"/>
            </a:solidFill>
            <a:prstDash val="solid"/>
            <a:headEnd type="triangle" w="med" len="med"/>
            <a:tailEnd type="triangle" w="med" len="med"/>
          </a:ln>
          <a:effectLst/>
        </p:spPr>
      </p:cxnSp>
      <p:pic>
        <p:nvPicPr>
          <p:cNvPr id="48" name="Picture 47">
            <a:extLst>
              <a:ext uri="{FF2B5EF4-FFF2-40B4-BE49-F238E27FC236}">
                <a16:creationId xmlns:a16="http://schemas.microsoft.com/office/drawing/2014/main" id="{8DEBE62B-FB36-FF43-9ABE-476832DF6D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32698" y="4481224"/>
            <a:ext cx="820578" cy="820578"/>
          </a:xfrm>
          <a:prstGeom prst="rect">
            <a:avLst/>
          </a:prstGeom>
        </p:spPr>
      </p:pic>
      <p:pic>
        <p:nvPicPr>
          <p:cNvPr id="49" name="Picture 48">
            <a:extLst>
              <a:ext uri="{FF2B5EF4-FFF2-40B4-BE49-F238E27FC236}">
                <a16:creationId xmlns:a16="http://schemas.microsoft.com/office/drawing/2014/main" id="{DB4FA3EE-1918-5440-B8FC-B0142BB737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45005" y="4459267"/>
            <a:ext cx="842536" cy="842536"/>
          </a:xfrm>
          <a:prstGeom prst="rect">
            <a:avLst/>
          </a:prstGeom>
        </p:spPr>
      </p:pic>
      <p:sp>
        <p:nvSpPr>
          <p:cNvPr id="50" name="Rectangle 49">
            <a:extLst>
              <a:ext uri="{FF2B5EF4-FFF2-40B4-BE49-F238E27FC236}">
                <a16:creationId xmlns:a16="http://schemas.microsoft.com/office/drawing/2014/main" id="{AE1A4CC9-49C2-3A4A-93AA-F9A63684CDE7}"/>
              </a:ext>
            </a:extLst>
          </p:cNvPr>
          <p:cNvSpPr/>
          <p:nvPr/>
        </p:nvSpPr>
        <p:spPr>
          <a:xfrm>
            <a:off x="8488382" y="3835224"/>
            <a:ext cx="1036227" cy="256545"/>
          </a:xfrm>
          <a:prstGeom prst="rect">
            <a:avLst/>
          </a:prstGeom>
        </p:spPr>
        <p:txBody>
          <a:bodyPr wrap="square">
            <a:spAutoFit/>
          </a:bodyPr>
          <a:lstStyle/>
          <a:p>
            <a:pPr algn="ctr" defTabSz="1219151">
              <a:defRPr/>
            </a:pPr>
            <a:r>
              <a:rPr lang="en-US" sz="1067" kern="0"/>
              <a:t>Data Key</a:t>
            </a:r>
            <a:endParaRPr lang="en-US" sz="1867" kern="0">
              <a:latin typeface="Amazon Ember" panose="02000000000000000000" pitchFamily="2" charset="0"/>
            </a:endParaRPr>
          </a:p>
        </p:txBody>
      </p:sp>
      <p:sp>
        <p:nvSpPr>
          <p:cNvPr id="51" name="Rectangle 50">
            <a:extLst>
              <a:ext uri="{FF2B5EF4-FFF2-40B4-BE49-F238E27FC236}">
                <a16:creationId xmlns:a16="http://schemas.microsoft.com/office/drawing/2014/main" id="{725933DA-1209-FC41-8355-C670B426A834}"/>
              </a:ext>
            </a:extLst>
          </p:cNvPr>
          <p:cNvSpPr/>
          <p:nvPr/>
        </p:nvSpPr>
        <p:spPr>
          <a:xfrm>
            <a:off x="9608097" y="3839949"/>
            <a:ext cx="1036227" cy="256545"/>
          </a:xfrm>
          <a:prstGeom prst="rect">
            <a:avLst/>
          </a:prstGeom>
        </p:spPr>
        <p:txBody>
          <a:bodyPr wrap="square">
            <a:spAutoFit/>
          </a:bodyPr>
          <a:lstStyle/>
          <a:p>
            <a:pPr algn="ctr" defTabSz="1219151">
              <a:defRPr/>
            </a:pPr>
            <a:r>
              <a:rPr lang="en-US" sz="1067" kern="0"/>
              <a:t>Data Key</a:t>
            </a:r>
            <a:endParaRPr lang="en-US" sz="1867" kern="0">
              <a:latin typeface="Amazon Ember" panose="02000000000000000000" pitchFamily="2" charset="0"/>
            </a:endParaRPr>
          </a:p>
        </p:txBody>
      </p:sp>
      <p:sp>
        <p:nvSpPr>
          <p:cNvPr id="52" name="Rectangle 51">
            <a:extLst>
              <a:ext uri="{FF2B5EF4-FFF2-40B4-BE49-F238E27FC236}">
                <a16:creationId xmlns:a16="http://schemas.microsoft.com/office/drawing/2014/main" id="{68EA1A81-0900-9F41-891E-AC5FA11C4067}"/>
              </a:ext>
            </a:extLst>
          </p:cNvPr>
          <p:cNvSpPr/>
          <p:nvPr/>
        </p:nvSpPr>
        <p:spPr>
          <a:xfrm>
            <a:off x="10720302" y="3839949"/>
            <a:ext cx="1036227" cy="256545"/>
          </a:xfrm>
          <a:prstGeom prst="rect">
            <a:avLst/>
          </a:prstGeom>
        </p:spPr>
        <p:txBody>
          <a:bodyPr wrap="square">
            <a:spAutoFit/>
          </a:bodyPr>
          <a:lstStyle/>
          <a:p>
            <a:pPr algn="ctr" defTabSz="1219151">
              <a:defRPr/>
            </a:pPr>
            <a:r>
              <a:rPr lang="en-US" sz="1067" kern="0"/>
              <a:t>Data Key</a:t>
            </a:r>
            <a:endParaRPr lang="en-US" sz="1867" kern="0">
              <a:latin typeface="Amazon Ember" panose="02000000000000000000" pitchFamily="2" charset="0"/>
            </a:endParaRPr>
          </a:p>
        </p:txBody>
      </p:sp>
    </p:spTree>
    <p:extLst>
      <p:ext uri="{BB962C8B-B14F-4D97-AF65-F5344CB8AC3E}">
        <p14:creationId xmlns:p14="http://schemas.microsoft.com/office/powerpoint/2010/main" val="39361471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62D1-A8F0-47DA-A3EB-B9D4CECCD370}"/>
              </a:ext>
            </a:extLst>
          </p:cNvPr>
          <p:cNvSpPr>
            <a:spLocks noGrp="1"/>
          </p:cNvSpPr>
          <p:nvPr>
            <p:ph type="title"/>
          </p:nvPr>
        </p:nvSpPr>
        <p:spPr>
          <a:xfrm>
            <a:off x="274320" y="292608"/>
            <a:ext cx="11258550" cy="827827"/>
          </a:xfrm>
        </p:spPr>
        <p:txBody>
          <a:bodyPr/>
          <a:lstStyle/>
          <a:p>
            <a:r>
              <a:rPr lang="en-US" dirty="0"/>
              <a:t>Using KMS Keys and Multi-Region Keys</a:t>
            </a:r>
          </a:p>
        </p:txBody>
      </p:sp>
      <p:sp>
        <p:nvSpPr>
          <p:cNvPr id="3" name="Text Placeholder 2">
            <a:extLst>
              <a:ext uri="{FF2B5EF4-FFF2-40B4-BE49-F238E27FC236}">
                <a16:creationId xmlns:a16="http://schemas.microsoft.com/office/drawing/2014/main" id="{69063337-AF1B-4CB4-9BAD-C8AF2C1A635B}"/>
              </a:ext>
            </a:extLst>
          </p:cNvPr>
          <p:cNvSpPr>
            <a:spLocks noGrp="1"/>
          </p:cNvSpPr>
          <p:nvPr>
            <p:ph type="body" sz="quarter" idx="10"/>
          </p:nvPr>
        </p:nvSpPr>
        <p:spPr>
          <a:xfrm>
            <a:off x="274320" y="1224915"/>
            <a:ext cx="11258550" cy="4065728"/>
          </a:xfrm>
        </p:spPr>
        <p:txBody>
          <a:bodyPr/>
          <a:lstStyle/>
          <a:p>
            <a:pPr marL="0" indent="0">
              <a:lnSpc>
                <a:spcPct val="100000"/>
              </a:lnSpc>
              <a:buNone/>
            </a:pPr>
            <a:r>
              <a:rPr lang="en-US" sz="1800" dirty="0"/>
              <a:t>Three </a:t>
            </a:r>
            <a:r>
              <a:rPr lang="en-US" sz="1800" dirty="0">
                <a:solidFill>
                  <a:schemeClr val="accent1"/>
                </a:solidFill>
              </a:rPr>
              <a:t>types of KMS keys</a:t>
            </a:r>
          </a:p>
          <a:p>
            <a:pPr lvl="1">
              <a:lnSpc>
                <a:spcPct val="100000"/>
              </a:lnSpc>
            </a:pPr>
            <a:r>
              <a:rPr lang="en-US" sz="1800" dirty="0"/>
              <a:t>AWS Owned</a:t>
            </a:r>
          </a:p>
          <a:p>
            <a:pPr lvl="1">
              <a:lnSpc>
                <a:spcPct val="100000"/>
              </a:lnSpc>
            </a:pPr>
            <a:r>
              <a:rPr lang="en-US" sz="1800" dirty="0"/>
              <a:t>AWS Managed</a:t>
            </a:r>
          </a:p>
          <a:p>
            <a:pPr lvl="1">
              <a:lnSpc>
                <a:spcPct val="100000"/>
              </a:lnSpc>
            </a:pPr>
            <a:r>
              <a:rPr lang="en-US" sz="1800" dirty="0"/>
              <a:t>Customer Managed</a:t>
            </a:r>
          </a:p>
          <a:p>
            <a:pPr marL="1371545" lvl="1">
              <a:lnSpc>
                <a:spcPct val="100000"/>
              </a:lnSpc>
              <a:buFont typeface="Arial" panose="020B0604020202020204" pitchFamily="34" charset="0"/>
              <a:buChar char="•"/>
            </a:pPr>
            <a:endParaRPr lang="en-US" sz="1800" dirty="0"/>
          </a:p>
          <a:p>
            <a:pPr marL="0" lvl="1" indent="0">
              <a:lnSpc>
                <a:spcPct val="100000"/>
              </a:lnSpc>
              <a:buNone/>
            </a:pPr>
            <a:r>
              <a:rPr lang="en-US" sz="1800" dirty="0"/>
              <a:t>Standard KMS keys vs. </a:t>
            </a:r>
            <a:r>
              <a:rPr lang="en-US" sz="1800" dirty="0">
                <a:solidFill>
                  <a:schemeClr val="accent1"/>
                </a:solidFill>
              </a:rPr>
              <a:t>Multi-Region Keys </a:t>
            </a:r>
            <a:r>
              <a:rPr lang="en-US" sz="1800" dirty="0"/>
              <a:t>(MRKs)</a:t>
            </a:r>
          </a:p>
          <a:p>
            <a:pPr marL="628650" lvl="2" indent="-285750">
              <a:lnSpc>
                <a:spcPct val="100000"/>
              </a:lnSpc>
              <a:buFont typeface="Wingdings" pitchFamily="2" charset="2"/>
              <a:buChar char="§"/>
            </a:pPr>
            <a:r>
              <a:rPr lang="en-US" sz="1800" dirty="0"/>
              <a:t>By default KMS keys are </a:t>
            </a:r>
            <a:r>
              <a:rPr lang="en-US" sz="1800" dirty="0">
                <a:solidFill>
                  <a:schemeClr val="accent1"/>
                </a:solidFill>
              </a:rPr>
              <a:t>regional</a:t>
            </a:r>
            <a:r>
              <a:rPr lang="en-US" sz="1800" dirty="0"/>
              <a:t> – they can only be used in the region where they are created</a:t>
            </a:r>
          </a:p>
          <a:p>
            <a:pPr marL="628650" lvl="2" indent="-285750">
              <a:lnSpc>
                <a:spcPct val="100000"/>
              </a:lnSpc>
              <a:buFont typeface="Wingdings" pitchFamily="2" charset="2"/>
              <a:buChar char="§"/>
            </a:pPr>
            <a:r>
              <a:rPr lang="en-US" sz="1800" dirty="0"/>
              <a:t>Multi-Region Keys </a:t>
            </a:r>
            <a:r>
              <a:rPr lang="en-US" sz="1800" dirty="0">
                <a:solidFill>
                  <a:schemeClr val="accent1"/>
                </a:solidFill>
              </a:rPr>
              <a:t>can be used in multiple regions</a:t>
            </a:r>
            <a:r>
              <a:rPr lang="en-US" sz="1800" dirty="0"/>
              <a:t>, enabling use cases like disaster recovery or Active/Active applications</a:t>
            </a:r>
          </a:p>
          <a:p>
            <a:pPr marL="380985" lvl="1"/>
            <a:endParaRPr lang="en-US" sz="1800" dirty="0"/>
          </a:p>
        </p:txBody>
      </p:sp>
    </p:spTree>
    <p:extLst>
      <p:ext uri="{BB962C8B-B14F-4D97-AF65-F5344CB8AC3E}">
        <p14:creationId xmlns:p14="http://schemas.microsoft.com/office/powerpoint/2010/main" val="3196549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791B0-15BF-F643-9298-86151379F268}"/>
              </a:ext>
            </a:extLst>
          </p:cNvPr>
          <p:cNvSpPr>
            <a:spLocks noGrp="1"/>
          </p:cNvSpPr>
          <p:nvPr>
            <p:ph type="title"/>
          </p:nvPr>
        </p:nvSpPr>
        <p:spPr>
          <a:xfrm>
            <a:off x="274320" y="292608"/>
            <a:ext cx="12089273" cy="899665"/>
          </a:xfrm>
        </p:spPr>
        <p:txBody>
          <a:bodyPr/>
          <a:lstStyle/>
          <a:p>
            <a:r>
              <a:rPr lang="en-US" dirty="0"/>
              <a:t>Customer managed keys give you most flexibility</a:t>
            </a:r>
          </a:p>
        </p:txBody>
      </p:sp>
      <p:graphicFrame>
        <p:nvGraphicFramePr>
          <p:cNvPr id="17" name="Table 17">
            <a:extLst>
              <a:ext uri="{FF2B5EF4-FFF2-40B4-BE49-F238E27FC236}">
                <a16:creationId xmlns:a16="http://schemas.microsoft.com/office/drawing/2014/main" id="{F504F5AE-4F92-BE48-9D4A-D7920AA16E64}"/>
              </a:ext>
            </a:extLst>
          </p:cNvPr>
          <p:cNvGraphicFramePr>
            <a:graphicFrameLocks noGrp="1"/>
          </p:cNvGraphicFramePr>
          <p:nvPr>
            <p:extLst>
              <p:ext uri="{D42A27DB-BD31-4B8C-83A1-F6EECF244321}">
                <p14:modId xmlns:p14="http://schemas.microsoft.com/office/powerpoint/2010/main" val="2998180216"/>
              </p:ext>
            </p:extLst>
          </p:nvPr>
        </p:nvGraphicFramePr>
        <p:xfrm>
          <a:off x="403921" y="1312008"/>
          <a:ext cx="11518492" cy="4516234"/>
        </p:xfrm>
        <a:graphic>
          <a:graphicData uri="http://schemas.openxmlformats.org/drawingml/2006/table">
            <a:tbl>
              <a:tblPr firstRow="1" bandRow="1">
                <a:tableStyleId>{69012ECD-51FC-41F1-AA8D-1B2483CD663E}</a:tableStyleId>
              </a:tblPr>
              <a:tblGrid>
                <a:gridCol w="2879623">
                  <a:extLst>
                    <a:ext uri="{9D8B030D-6E8A-4147-A177-3AD203B41FA5}">
                      <a16:colId xmlns:a16="http://schemas.microsoft.com/office/drawing/2014/main" val="1588576670"/>
                    </a:ext>
                  </a:extLst>
                </a:gridCol>
                <a:gridCol w="2879623">
                  <a:extLst>
                    <a:ext uri="{9D8B030D-6E8A-4147-A177-3AD203B41FA5}">
                      <a16:colId xmlns:a16="http://schemas.microsoft.com/office/drawing/2014/main" val="845392122"/>
                    </a:ext>
                  </a:extLst>
                </a:gridCol>
                <a:gridCol w="2750573">
                  <a:extLst>
                    <a:ext uri="{9D8B030D-6E8A-4147-A177-3AD203B41FA5}">
                      <a16:colId xmlns:a16="http://schemas.microsoft.com/office/drawing/2014/main" val="1317388164"/>
                    </a:ext>
                  </a:extLst>
                </a:gridCol>
                <a:gridCol w="3008673">
                  <a:extLst>
                    <a:ext uri="{9D8B030D-6E8A-4147-A177-3AD203B41FA5}">
                      <a16:colId xmlns:a16="http://schemas.microsoft.com/office/drawing/2014/main" val="2120122051"/>
                    </a:ext>
                  </a:extLst>
                </a:gridCol>
              </a:tblGrid>
              <a:tr h="538064">
                <a:tc>
                  <a:txBody>
                    <a:bodyPr/>
                    <a:lstStyle/>
                    <a:p>
                      <a:endParaRPr lang="en-US" dirty="0"/>
                    </a:p>
                  </a:txBody>
                  <a:tcPr anchor="ctr"/>
                </a:tc>
                <a:tc>
                  <a:txBody>
                    <a:bodyPr/>
                    <a:lstStyle/>
                    <a:p>
                      <a:r>
                        <a:rPr lang="en-US" dirty="0">
                          <a:solidFill>
                            <a:schemeClr val="tx1"/>
                          </a:solidFill>
                        </a:rPr>
                        <a:t>Customer Managed Key</a:t>
                      </a:r>
                    </a:p>
                  </a:txBody>
                  <a:tcPr anchor="ctr"/>
                </a:tc>
                <a:tc>
                  <a:txBody>
                    <a:bodyPr/>
                    <a:lstStyle/>
                    <a:p>
                      <a:r>
                        <a:rPr lang="en-US" dirty="0">
                          <a:solidFill>
                            <a:schemeClr val="tx1"/>
                          </a:solidFill>
                        </a:rPr>
                        <a:t>AWS Managed Key</a:t>
                      </a:r>
                    </a:p>
                  </a:txBody>
                  <a:tcPr anchor="ctr"/>
                </a:tc>
                <a:tc>
                  <a:txBody>
                    <a:bodyPr/>
                    <a:lstStyle/>
                    <a:p>
                      <a:r>
                        <a:rPr lang="en-US" dirty="0">
                          <a:solidFill>
                            <a:schemeClr val="tx1"/>
                          </a:solidFill>
                        </a:rPr>
                        <a:t>AWS Owned Key</a:t>
                      </a:r>
                    </a:p>
                  </a:txBody>
                  <a:tcPr anchor="ctr"/>
                </a:tc>
                <a:extLst>
                  <a:ext uri="{0D108BD9-81ED-4DB2-BD59-A6C34878D82A}">
                    <a16:rowId xmlns:a16="http://schemas.microsoft.com/office/drawing/2014/main" val="696757954"/>
                  </a:ext>
                </a:extLst>
              </a:tr>
              <a:tr h="795634">
                <a:tc>
                  <a:txBody>
                    <a:bodyPr/>
                    <a:lstStyle/>
                    <a:p>
                      <a:r>
                        <a:rPr lang="en-US" dirty="0"/>
                        <a:t>Policy</a:t>
                      </a:r>
                    </a:p>
                  </a:txBody>
                  <a:tcPr anchor="ctr"/>
                </a:tc>
                <a:tc>
                  <a:txBody>
                    <a:bodyPr/>
                    <a:lstStyle/>
                    <a:p>
                      <a:r>
                        <a:rPr lang="en-US" dirty="0">
                          <a:solidFill>
                            <a:schemeClr val="accent1"/>
                          </a:solidFill>
                        </a:rPr>
                        <a:t>Customer</a:t>
                      </a:r>
                    </a:p>
                  </a:txBody>
                  <a:tcPr anchor="ctr">
                    <a:noFill/>
                  </a:tcPr>
                </a:tc>
                <a:tc>
                  <a:txBody>
                    <a:bodyPr/>
                    <a:lstStyle/>
                    <a:p>
                      <a:r>
                        <a:rPr lang="en-US" dirty="0"/>
                        <a:t>AWS</a:t>
                      </a:r>
                    </a:p>
                  </a:txBody>
                  <a:tcPr anchor="ctr"/>
                </a:tc>
                <a:tc>
                  <a:txBody>
                    <a:bodyPr/>
                    <a:lstStyle/>
                    <a:p>
                      <a:r>
                        <a:rPr lang="en-US" dirty="0"/>
                        <a:t>AWS</a:t>
                      </a:r>
                    </a:p>
                  </a:txBody>
                  <a:tcPr anchor="ctr"/>
                </a:tc>
                <a:extLst>
                  <a:ext uri="{0D108BD9-81ED-4DB2-BD59-A6C34878D82A}">
                    <a16:rowId xmlns:a16="http://schemas.microsoft.com/office/drawing/2014/main" val="2098107159"/>
                  </a:ext>
                </a:extLst>
              </a:tr>
              <a:tr h="795634">
                <a:tc>
                  <a:txBody>
                    <a:bodyPr/>
                    <a:lstStyle/>
                    <a:p>
                      <a:r>
                        <a:rPr lang="en-US" dirty="0"/>
                        <a:t>Audit</a:t>
                      </a:r>
                    </a:p>
                  </a:txBody>
                  <a:tcPr anchor="ctr"/>
                </a:tc>
                <a:tc>
                  <a:txBody>
                    <a:bodyPr/>
                    <a:lstStyle/>
                    <a:p>
                      <a:r>
                        <a:rPr lang="en-US" dirty="0">
                          <a:solidFill>
                            <a:schemeClr val="accent1"/>
                          </a:solidFill>
                        </a:rPr>
                        <a:t>Customer CloudTrail</a:t>
                      </a:r>
                    </a:p>
                  </a:txBody>
                  <a:tcPr anchor="ctr">
                    <a:noFill/>
                  </a:tcPr>
                </a:tc>
                <a:tc>
                  <a:txBody>
                    <a:bodyPr/>
                    <a:lstStyle/>
                    <a:p>
                      <a:r>
                        <a:rPr lang="en-US" dirty="0"/>
                        <a:t>Customer CloudTrail</a:t>
                      </a:r>
                    </a:p>
                  </a:txBody>
                  <a:tcPr anchor="ctr"/>
                </a:tc>
                <a:tc>
                  <a:txBody>
                    <a:bodyPr/>
                    <a:lstStyle/>
                    <a:p>
                      <a:r>
                        <a:rPr lang="en-US" dirty="0"/>
                        <a:t>None</a:t>
                      </a:r>
                    </a:p>
                  </a:txBody>
                  <a:tcPr anchor="ctr"/>
                </a:tc>
                <a:extLst>
                  <a:ext uri="{0D108BD9-81ED-4DB2-BD59-A6C34878D82A}">
                    <a16:rowId xmlns:a16="http://schemas.microsoft.com/office/drawing/2014/main" val="2714749508"/>
                  </a:ext>
                </a:extLst>
              </a:tr>
              <a:tr h="795634">
                <a:tc>
                  <a:txBody>
                    <a:bodyPr/>
                    <a:lstStyle/>
                    <a:p>
                      <a:r>
                        <a:rPr lang="en-US" dirty="0"/>
                        <a:t>Rotation</a:t>
                      </a:r>
                    </a:p>
                  </a:txBody>
                  <a:tcPr anchor="ctr"/>
                </a:tc>
                <a:tc>
                  <a:txBody>
                    <a:bodyPr/>
                    <a:lstStyle/>
                    <a:p>
                      <a:r>
                        <a:rPr lang="en-US" dirty="0">
                          <a:solidFill>
                            <a:schemeClr val="accent1"/>
                          </a:solidFill>
                        </a:rPr>
                        <a:t>Customer</a:t>
                      </a:r>
                    </a:p>
                  </a:txBody>
                  <a:tcPr anchor="ctr">
                    <a:noFill/>
                  </a:tcPr>
                </a:tc>
                <a:tc>
                  <a:txBody>
                    <a:bodyPr/>
                    <a:lstStyle/>
                    <a:p>
                      <a:r>
                        <a:rPr lang="en-US" dirty="0"/>
                        <a:t>Up to each service</a:t>
                      </a:r>
                    </a:p>
                  </a:txBody>
                  <a:tcPr anchor="ctr"/>
                </a:tc>
                <a:tc>
                  <a:txBody>
                    <a:bodyPr/>
                    <a:lstStyle/>
                    <a:p>
                      <a:r>
                        <a:rPr lang="en-US" dirty="0"/>
                        <a:t>Fixed @ 3 Years</a:t>
                      </a:r>
                    </a:p>
                  </a:txBody>
                  <a:tcPr anchor="ctr"/>
                </a:tc>
                <a:extLst>
                  <a:ext uri="{0D108BD9-81ED-4DB2-BD59-A6C34878D82A}">
                    <a16:rowId xmlns:a16="http://schemas.microsoft.com/office/drawing/2014/main" val="2819298779"/>
                  </a:ext>
                </a:extLst>
              </a:tr>
              <a:tr h="795634">
                <a:tc>
                  <a:txBody>
                    <a:bodyPr/>
                    <a:lstStyle/>
                    <a:p>
                      <a:r>
                        <a:rPr lang="en-US" dirty="0"/>
                        <a:t>Copy to other regions?</a:t>
                      </a:r>
                    </a:p>
                  </a:txBody>
                  <a:tcPr anchor="ctr"/>
                </a:tc>
                <a:tc>
                  <a:txBody>
                    <a:bodyPr/>
                    <a:lstStyle/>
                    <a:p>
                      <a:r>
                        <a:rPr lang="en-US" dirty="0">
                          <a:solidFill>
                            <a:schemeClr val="accent1"/>
                          </a:solidFill>
                        </a:rPr>
                        <a:t>Yes (For MRK keys)</a:t>
                      </a:r>
                    </a:p>
                  </a:txBody>
                  <a:tcPr anchor="ctr">
                    <a:noFill/>
                  </a:tcPr>
                </a:tc>
                <a:tc>
                  <a:txBody>
                    <a:bodyPr/>
                    <a:lstStyle/>
                    <a:p>
                      <a:r>
                        <a:rPr lang="en-US" dirty="0"/>
                        <a:t>No</a:t>
                      </a:r>
                    </a:p>
                  </a:txBody>
                  <a:tcPr anchor="ctr"/>
                </a:tc>
                <a:tc>
                  <a:txBody>
                    <a:bodyPr/>
                    <a:lstStyle/>
                    <a:p>
                      <a:r>
                        <a:rPr lang="en-US" dirty="0"/>
                        <a:t>Yes (Limited) </a:t>
                      </a:r>
                    </a:p>
                  </a:txBody>
                  <a:tcPr anchor="ctr"/>
                </a:tc>
                <a:extLst>
                  <a:ext uri="{0D108BD9-81ED-4DB2-BD59-A6C34878D82A}">
                    <a16:rowId xmlns:a16="http://schemas.microsoft.com/office/drawing/2014/main" val="2825928559"/>
                  </a:ext>
                </a:extLst>
              </a:tr>
              <a:tr h="795634">
                <a:tc>
                  <a:txBody>
                    <a:bodyPr/>
                    <a:lstStyle/>
                    <a:p>
                      <a:r>
                        <a:rPr lang="en-US" dirty="0"/>
                        <a:t>Cost</a:t>
                      </a:r>
                    </a:p>
                  </a:txBody>
                  <a:tcPr anchor="ctr"/>
                </a:tc>
                <a:tc>
                  <a:txBody>
                    <a:bodyPr/>
                    <a:lstStyle/>
                    <a:p>
                      <a:r>
                        <a:rPr lang="en-US" dirty="0">
                          <a:solidFill>
                            <a:schemeClr val="accent1"/>
                          </a:solidFill>
                        </a:rPr>
                        <a:t>$1 per month and charges on API calls</a:t>
                      </a:r>
                    </a:p>
                  </a:txBody>
                  <a:tcPr anchor="ctr">
                    <a:noFill/>
                  </a:tcPr>
                </a:tc>
                <a:tc>
                  <a:txBody>
                    <a:bodyPr/>
                    <a:lstStyle/>
                    <a:p>
                      <a:r>
                        <a:rPr lang="en-US" dirty="0"/>
                        <a:t>Charges on API calls</a:t>
                      </a:r>
                    </a:p>
                  </a:txBody>
                  <a:tcPr anchor="ctr"/>
                </a:tc>
                <a:tc>
                  <a:txBody>
                    <a:bodyPr/>
                    <a:lstStyle/>
                    <a:p>
                      <a:r>
                        <a:rPr lang="en-US" dirty="0"/>
                        <a:t>No cost on key or API calls</a:t>
                      </a:r>
                    </a:p>
                  </a:txBody>
                  <a:tcPr anchor="ctr"/>
                </a:tc>
                <a:extLst>
                  <a:ext uri="{0D108BD9-81ED-4DB2-BD59-A6C34878D82A}">
                    <a16:rowId xmlns:a16="http://schemas.microsoft.com/office/drawing/2014/main" val="566230526"/>
                  </a:ext>
                </a:extLst>
              </a:tr>
            </a:tbl>
          </a:graphicData>
        </a:graphic>
      </p:graphicFrame>
    </p:spTree>
    <p:extLst>
      <p:ext uri="{BB962C8B-B14F-4D97-AF65-F5344CB8AC3E}">
        <p14:creationId xmlns:p14="http://schemas.microsoft.com/office/powerpoint/2010/main" val="40976722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48801-19D2-1A27-3D5D-8479B9947F9A}"/>
              </a:ext>
            </a:extLst>
          </p:cNvPr>
          <p:cNvSpPr>
            <a:spLocks noGrp="1"/>
          </p:cNvSpPr>
          <p:nvPr>
            <p:ph type="title"/>
          </p:nvPr>
        </p:nvSpPr>
        <p:spPr/>
        <p:txBody>
          <a:bodyPr/>
          <a:lstStyle/>
          <a:p>
            <a:r>
              <a:rPr lang="en-US" dirty="0"/>
              <a:t>Enable encryption by default</a:t>
            </a:r>
          </a:p>
        </p:txBody>
      </p:sp>
      <p:pic>
        <p:nvPicPr>
          <p:cNvPr id="7" name="Picture 6">
            <a:extLst>
              <a:ext uri="{FF2B5EF4-FFF2-40B4-BE49-F238E27FC236}">
                <a16:creationId xmlns:a16="http://schemas.microsoft.com/office/drawing/2014/main" id="{8C8C326D-BEB6-C977-198D-3248C6AC1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75" y="2297119"/>
            <a:ext cx="7045377" cy="3938376"/>
          </a:xfrm>
          <a:prstGeom prst="rect">
            <a:avLst/>
          </a:prstGeom>
        </p:spPr>
      </p:pic>
      <p:pic>
        <p:nvPicPr>
          <p:cNvPr id="5" name="Content Placeholder 4">
            <a:extLst>
              <a:ext uri="{FF2B5EF4-FFF2-40B4-BE49-F238E27FC236}">
                <a16:creationId xmlns:a16="http://schemas.microsoft.com/office/drawing/2014/main" id="{24BFCB2F-9060-C406-F79E-C45AA9EC87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70026" y="987956"/>
            <a:ext cx="8152099" cy="3025720"/>
          </a:xfrm>
        </p:spPr>
      </p:pic>
    </p:spTree>
    <p:extLst>
      <p:ext uri="{BB962C8B-B14F-4D97-AF65-F5344CB8AC3E}">
        <p14:creationId xmlns:p14="http://schemas.microsoft.com/office/powerpoint/2010/main" val="32549605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a:extLst>
              <a:ext uri="{FF2B5EF4-FFF2-40B4-BE49-F238E27FC236}">
                <a16:creationId xmlns:a16="http://schemas.microsoft.com/office/drawing/2014/main" id="{55D4A89F-2B68-F24F-805E-FA745683574A}"/>
              </a:ext>
            </a:extLst>
          </p:cNvPr>
          <p:cNvSpPr txBox="1">
            <a:spLocks/>
          </p:cNvSpPr>
          <p:nvPr/>
        </p:nvSpPr>
        <p:spPr>
          <a:xfrm>
            <a:off x="432000" y="996961"/>
            <a:ext cx="5664000" cy="2660639"/>
          </a:xfrm>
          <a:prstGeom prst="rect">
            <a:avLst/>
          </a:prstGeom>
        </p:spPr>
        <p:txBody>
          <a:bodyPr vert="horz" lIns="0" tIns="81277" rIns="162556" bIns="81277" rtlCol="0">
            <a:normAutofit/>
          </a:bodyPr>
          <a:lstStyle>
            <a:lvl1pPr marL="0" indent="0" algn="l" defTabSz="457189" rtl="0" eaLnBrk="1" latinLnBrk="0" hangingPunct="1">
              <a:spcBef>
                <a:spcPct val="20000"/>
              </a:spcBef>
              <a:buClr>
                <a:schemeClr val="accent5"/>
              </a:buClr>
              <a:buFont typeface="Wingdings" charset="2"/>
              <a:buNone/>
              <a:defRPr sz="1800" b="0" i="0" kern="1200">
                <a:solidFill>
                  <a:schemeClr val="accent1"/>
                </a:solidFill>
                <a:latin typeface="Arial" charset="0"/>
                <a:ea typeface="Amazon Ember" panose="020B0603020204020204" pitchFamily="34" charset="0"/>
                <a:cs typeface="Arial" charset="0"/>
              </a:defRPr>
            </a:lvl1pPr>
            <a:lvl2pPr marL="742931" indent="-285743" algn="l" defTabSz="457189" rtl="0" eaLnBrk="1" latinLnBrk="0" hangingPunct="1">
              <a:spcBef>
                <a:spcPct val="20000"/>
              </a:spcBef>
              <a:buClr>
                <a:schemeClr val="accent5"/>
              </a:buClr>
              <a:buFont typeface="Wingdings" charset="2"/>
              <a:buChar char="§"/>
              <a:defRPr sz="120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2pPr>
            <a:lvl3pPr marL="1142972" indent="-228594" algn="l" defTabSz="457189" rtl="0" eaLnBrk="1" latinLnBrk="0" hangingPunct="1">
              <a:spcBef>
                <a:spcPct val="20000"/>
              </a:spcBef>
              <a:buClr>
                <a:schemeClr val="accent5"/>
              </a:buClr>
              <a:buFont typeface="Wingdings" charset="2"/>
              <a:buChar char="§"/>
              <a:defRPr sz="1125"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457189" rtl="0" eaLnBrk="1" latinLnBrk="0" hangingPunct="1">
              <a:spcBef>
                <a:spcPct val="20000"/>
              </a:spcBef>
              <a:buClr>
                <a:schemeClr val="accent5"/>
              </a:buClr>
              <a:buFont typeface="Wingdings" charset="2"/>
              <a:buChar char="§"/>
              <a:defRPr sz="105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4pPr>
            <a:lvl5pPr marL="2057348" indent="-228594" algn="l" defTabSz="457189" rtl="0" eaLnBrk="1" latinLnBrk="0" hangingPunct="1">
              <a:spcBef>
                <a:spcPct val="20000"/>
              </a:spcBef>
              <a:buClr>
                <a:schemeClr val="accent5"/>
              </a:buClr>
              <a:buFont typeface="Wingdings" charset="2"/>
              <a:buChar char="§"/>
              <a:defRPr sz="105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457189" rtl="0" eaLnBrk="1" latinLnBrk="0" hangingPunct="1">
              <a:spcBef>
                <a:spcPct val="20000"/>
              </a:spcBef>
              <a:buFont typeface="Arial"/>
              <a:buChar char="•"/>
              <a:defRPr sz="2025"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25"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25"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25" kern="1200">
                <a:solidFill>
                  <a:schemeClr val="tx1"/>
                </a:solidFill>
                <a:latin typeface="+mn-lt"/>
                <a:ea typeface="+mn-ea"/>
                <a:cs typeface="+mn-cs"/>
              </a:defRPr>
            </a:lvl9pPr>
          </a:lstStyle>
          <a:p>
            <a:pPr marL="380990" indent="-380990">
              <a:lnSpc>
                <a:spcPct val="120000"/>
              </a:lnSpc>
              <a:spcBef>
                <a:spcPts val="0"/>
              </a:spcBef>
              <a:buClrTx/>
              <a:buFont typeface="Arial" panose="020B0604020202020204" pitchFamily="34" charset="0"/>
              <a:buChar char="•"/>
            </a:pPr>
            <a:r>
              <a:rPr lang="en-US" sz="2000" dirty="0">
                <a:solidFill>
                  <a:schemeClr val="tx1"/>
                </a:solidFill>
                <a:latin typeface="Amazon Ember" panose="020B0603020204020204" pitchFamily="34" charset="0"/>
                <a:cs typeface="Amazon Ember" panose="020B0603020204020204" pitchFamily="34" charset="0"/>
              </a:rPr>
              <a:t>Each AWS KMS key that you create in AWS KMS costs $1/month (prorated hourly).</a:t>
            </a:r>
          </a:p>
          <a:p>
            <a:pPr marL="380990" indent="-380990">
              <a:lnSpc>
                <a:spcPct val="120000"/>
              </a:lnSpc>
              <a:spcBef>
                <a:spcPts val="0"/>
              </a:spcBef>
              <a:buClrTx/>
              <a:buFont typeface="Arial" panose="020B0604020202020204" pitchFamily="34" charset="0"/>
              <a:buChar char="•"/>
            </a:pPr>
            <a:r>
              <a:rPr lang="en-US" sz="2000" dirty="0">
                <a:solidFill>
                  <a:schemeClr val="tx1"/>
                </a:solidFill>
                <a:latin typeface="Amazon Ember" panose="020B0603020204020204" pitchFamily="34" charset="0"/>
                <a:cs typeface="Amazon Ember" panose="020B0603020204020204" pitchFamily="34" charset="0"/>
                <a:sym typeface="Wingdings" pitchFamily="2" charset="2"/>
              </a:rPr>
              <a:t>AWS KMS provides a free tier of 20,000 requests/month</a:t>
            </a:r>
          </a:p>
          <a:p>
            <a:pPr marL="380990" indent="-380990">
              <a:lnSpc>
                <a:spcPct val="120000"/>
              </a:lnSpc>
              <a:spcBef>
                <a:spcPts val="0"/>
              </a:spcBef>
              <a:buClrTx/>
              <a:buFont typeface="Arial" panose="020B0604020202020204" pitchFamily="34" charset="0"/>
              <a:buChar char="•"/>
            </a:pPr>
            <a:r>
              <a:rPr lang="en-US" sz="2000" dirty="0">
                <a:solidFill>
                  <a:schemeClr val="tx1"/>
                </a:solidFill>
                <a:latin typeface="Amazon Ember" panose="020B0603020204020204" pitchFamily="34" charset="0"/>
                <a:cs typeface="Amazon Ember" panose="020B0603020204020204" pitchFamily="34" charset="0"/>
                <a:sym typeface="Wingdings" pitchFamily="2" charset="2"/>
                <a:hlinkClick r:id="rId3"/>
              </a:rPr>
              <a:t>https://aws.amazon.com/kms/pricing/</a:t>
            </a:r>
            <a:endParaRPr lang="en-US" sz="2000" dirty="0">
              <a:solidFill>
                <a:schemeClr val="tx1"/>
              </a:solidFill>
              <a:latin typeface="Amazon Ember" panose="020B0603020204020204" pitchFamily="34" charset="0"/>
              <a:cs typeface="Amazon Ember" panose="020B0603020204020204" pitchFamily="34" charset="0"/>
              <a:sym typeface="Wingdings" pitchFamily="2" charset="2"/>
            </a:endParaRPr>
          </a:p>
          <a:p>
            <a:pPr marL="380990" indent="-380990">
              <a:lnSpc>
                <a:spcPct val="120000"/>
              </a:lnSpc>
              <a:spcBef>
                <a:spcPts val="0"/>
              </a:spcBef>
              <a:buClrTx/>
              <a:buFont typeface="Arial" panose="020B0604020202020204" pitchFamily="34" charset="0"/>
              <a:buChar char="•"/>
            </a:pPr>
            <a:endParaRPr lang="en-US" sz="2000" dirty="0">
              <a:solidFill>
                <a:schemeClr val="tx1"/>
              </a:solidFill>
              <a:latin typeface="Amazon Ember" panose="020B0603020204020204" pitchFamily="34" charset="0"/>
              <a:cs typeface="Amazon Ember" panose="020B0603020204020204" pitchFamily="34" charset="0"/>
              <a:sym typeface="Wingdings" pitchFamily="2" charset="2"/>
            </a:endParaRPr>
          </a:p>
        </p:txBody>
      </p:sp>
      <p:sp>
        <p:nvSpPr>
          <p:cNvPr id="11" name="Title 1">
            <a:extLst>
              <a:ext uri="{FF2B5EF4-FFF2-40B4-BE49-F238E27FC236}">
                <a16:creationId xmlns:a16="http://schemas.microsoft.com/office/drawing/2014/main" id="{31FEBA0F-D9D0-8A40-90E2-B748C7F2E719}"/>
              </a:ext>
            </a:extLst>
          </p:cNvPr>
          <p:cNvSpPr>
            <a:spLocks noGrp="1"/>
          </p:cNvSpPr>
          <p:nvPr>
            <p:ph type="title"/>
          </p:nvPr>
        </p:nvSpPr>
        <p:spPr>
          <a:xfrm>
            <a:off x="274320" y="292608"/>
            <a:ext cx="10972800" cy="535531"/>
          </a:xfrm>
        </p:spPr>
        <p:txBody>
          <a:bodyPr vert="horz" wrap="square" lIns="0" tIns="45720" rIns="0" bIns="45720" rtlCol="0" anchor="t" anchorCtr="0">
            <a:spAutoFit/>
          </a:bodyPr>
          <a:lstStyle/>
          <a:p>
            <a:r>
              <a:rPr lang="en-US" dirty="0"/>
              <a:t>KMS Pricing</a:t>
            </a:r>
          </a:p>
        </p:txBody>
      </p:sp>
      <p:grpSp>
        <p:nvGrpSpPr>
          <p:cNvPr id="5" name="Group 4">
            <a:extLst>
              <a:ext uri="{FF2B5EF4-FFF2-40B4-BE49-F238E27FC236}">
                <a16:creationId xmlns:a16="http://schemas.microsoft.com/office/drawing/2014/main" id="{CA5BB5F6-76B3-4A32-EDC6-60C31590F90A}"/>
              </a:ext>
            </a:extLst>
          </p:cNvPr>
          <p:cNvGrpSpPr/>
          <p:nvPr/>
        </p:nvGrpSpPr>
        <p:grpSpPr>
          <a:xfrm>
            <a:off x="4124788" y="3599362"/>
            <a:ext cx="1150848" cy="1001861"/>
            <a:chOff x="11277602" y="4480270"/>
            <a:chExt cx="2171700" cy="1759675"/>
          </a:xfrm>
        </p:grpSpPr>
        <p:pic>
          <p:nvPicPr>
            <p:cNvPr id="13" name="Graphic 33">
              <a:extLst>
                <a:ext uri="{FF2B5EF4-FFF2-40B4-BE49-F238E27FC236}">
                  <a16:creationId xmlns:a16="http://schemas.microsoft.com/office/drawing/2014/main" id="{5178D561-F7C9-701C-F891-9DB4034C29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98679" y="4480270"/>
              <a:ext cx="1133552" cy="1133552"/>
            </a:xfrm>
            <a:prstGeom prst="rect">
              <a:avLst/>
            </a:prstGeom>
          </p:spPr>
        </p:pic>
        <p:sp>
          <p:nvSpPr>
            <p:cNvPr id="14" name="Rectangle 13">
              <a:extLst>
                <a:ext uri="{FF2B5EF4-FFF2-40B4-BE49-F238E27FC236}">
                  <a16:creationId xmlns:a16="http://schemas.microsoft.com/office/drawing/2014/main" id="{178786E2-9679-6C21-6A02-76C9B953CC27}"/>
                </a:ext>
              </a:extLst>
            </p:cNvPr>
            <p:cNvSpPr/>
            <p:nvPr/>
          </p:nvSpPr>
          <p:spPr>
            <a:xfrm>
              <a:off x="11277602" y="5753422"/>
              <a:ext cx="2171700" cy="486523"/>
            </a:xfrm>
            <a:prstGeom prst="rect">
              <a:avLst/>
            </a:prstGeom>
          </p:spPr>
          <p:txBody>
            <a:bodyPr wrap="square">
              <a:spAutoFit/>
            </a:bodyPr>
            <a:lstStyle/>
            <a:p>
              <a:pPr algn="ctr"/>
              <a:r>
                <a:rPr lang="en-US" sz="1200" dirty="0"/>
                <a:t>AWS KMS</a:t>
              </a:r>
            </a:p>
          </p:txBody>
        </p:sp>
      </p:grpSp>
      <p:cxnSp>
        <p:nvCxnSpPr>
          <p:cNvPr id="6" name="Straight Arrow Connector 5">
            <a:extLst>
              <a:ext uri="{FF2B5EF4-FFF2-40B4-BE49-F238E27FC236}">
                <a16:creationId xmlns:a16="http://schemas.microsoft.com/office/drawing/2014/main" id="{B8D4C66E-B63F-75BB-23ED-468B00FF1FDC}"/>
              </a:ext>
            </a:extLst>
          </p:cNvPr>
          <p:cNvCxnSpPr>
            <a:cxnSpLocks/>
          </p:cNvCxnSpPr>
          <p:nvPr/>
        </p:nvCxnSpPr>
        <p:spPr>
          <a:xfrm flipH="1">
            <a:off x="2918565" y="3929452"/>
            <a:ext cx="1360303"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BE4F412-B6B0-380F-F388-35B9EAB42ADE}"/>
              </a:ext>
            </a:extLst>
          </p:cNvPr>
          <p:cNvGrpSpPr/>
          <p:nvPr/>
        </p:nvGrpSpPr>
        <p:grpSpPr>
          <a:xfrm>
            <a:off x="3218971" y="4103597"/>
            <a:ext cx="848159" cy="995252"/>
            <a:chOff x="12239844" y="3631410"/>
            <a:chExt cx="1600512" cy="1748067"/>
          </a:xfrm>
        </p:grpSpPr>
        <p:sp>
          <p:nvSpPr>
            <p:cNvPr id="8" name="TextBox 7">
              <a:extLst>
                <a:ext uri="{FF2B5EF4-FFF2-40B4-BE49-F238E27FC236}">
                  <a16:creationId xmlns:a16="http://schemas.microsoft.com/office/drawing/2014/main" id="{DC12C503-7C04-F7D9-A853-2A21EED0CBB2}"/>
                </a:ext>
              </a:extLst>
            </p:cNvPr>
            <p:cNvSpPr txBox="1"/>
            <p:nvPr/>
          </p:nvSpPr>
          <p:spPr>
            <a:xfrm>
              <a:off x="12239844" y="4082083"/>
              <a:ext cx="1600512" cy="1297394"/>
            </a:xfrm>
            <a:prstGeom prst="rect">
              <a:avLst/>
            </a:prstGeom>
            <a:noFill/>
          </p:spPr>
          <p:txBody>
            <a:bodyPr wrap="square" lIns="0" tIns="0" rIns="0" bIns="0" rtlCol="0">
              <a:spAutoFit/>
            </a:bodyPr>
            <a:lstStyle/>
            <a:p>
              <a:pPr algn="ctr"/>
              <a:r>
                <a:rPr lang="en-US" sz="1200" dirty="0">
                  <a:cs typeface="Arial"/>
                </a:rPr>
                <a:t>Data key encrypted under KMS Key</a:t>
              </a:r>
            </a:p>
          </p:txBody>
        </p:sp>
        <p:pic>
          <p:nvPicPr>
            <p:cNvPr id="10" name="Picture 9">
              <a:extLst>
                <a:ext uri="{FF2B5EF4-FFF2-40B4-BE49-F238E27FC236}">
                  <a16:creationId xmlns:a16="http://schemas.microsoft.com/office/drawing/2014/main" id="{0E9FC77E-F791-4C2C-5E50-179FB620900F}"/>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779160" y="3631410"/>
              <a:ext cx="733586" cy="372161"/>
            </a:xfrm>
            <a:prstGeom prst="rect">
              <a:avLst/>
            </a:prstGeom>
          </p:spPr>
        </p:pic>
        <p:pic>
          <p:nvPicPr>
            <p:cNvPr id="12" name="Picture 11">
              <a:extLst>
                <a:ext uri="{FF2B5EF4-FFF2-40B4-BE49-F238E27FC236}">
                  <a16:creationId xmlns:a16="http://schemas.microsoft.com/office/drawing/2014/main" id="{1E18BAC6-8187-E2C7-2A07-EC5DD3F2C80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650455" y="3795507"/>
              <a:ext cx="252997" cy="277913"/>
            </a:xfrm>
            <a:prstGeom prst="rect">
              <a:avLst/>
            </a:prstGeom>
          </p:spPr>
        </p:pic>
      </p:grpSp>
      <p:grpSp>
        <p:nvGrpSpPr>
          <p:cNvPr id="19" name="Group 18">
            <a:extLst>
              <a:ext uri="{FF2B5EF4-FFF2-40B4-BE49-F238E27FC236}">
                <a16:creationId xmlns:a16="http://schemas.microsoft.com/office/drawing/2014/main" id="{630BEC76-20E9-7333-F746-1524ED0B4B76}"/>
              </a:ext>
            </a:extLst>
          </p:cNvPr>
          <p:cNvGrpSpPr/>
          <p:nvPr/>
        </p:nvGrpSpPr>
        <p:grpSpPr>
          <a:xfrm>
            <a:off x="1953364" y="3599362"/>
            <a:ext cx="1150848" cy="945676"/>
            <a:chOff x="1253068" y="5239353"/>
            <a:chExt cx="2171700" cy="1660992"/>
          </a:xfrm>
        </p:grpSpPr>
        <p:pic>
          <p:nvPicPr>
            <p:cNvPr id="24" name="Graphic 8">
              <a:extLst>
                <a:ext uri="{FF2B5EF4-FFF2-40B4-BE49-F238E27FC236}">
                  <a16:creationId xmlns:a16="http://schemas.microsoft.com/office/drawing/2014/main" id="{575C3D35-FBFF-9682-A981-CE1D01D53C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69901" y="5239353"/>
              <a:ext cx="1144514" cy="1144514"/>
            </a:xfrm>
            <a:prstGeom prst="rect">
              <a:avLst/>
            </a:prstGeom>
          </p:spPr>
        </p:pic>
        <p:sp>
          <p:nvSpPr>
            <p:cNvPr id="25" name="Rectangle 24">
              <a:extLst>
                <a:ext uri="{FF2B5EF4-FFF2-40B4-BE49-F238E27FC236}">
                  <a16:creationId xmlns:a16="http://schemas.microsoft.com/office/drawing/2014/main" id="{FF3824A1-12B1-41A0-117B-7BCAB8B5BF61}"/>
                </a:ext>
              </a:extLst>
            </p:cNvPr>
            <p:cNvSpPr/>
            <p:nvPr/>
          </p:nvSpPr>
          <p:spPr>
            <a:xfrm>
              <a:off x="1253068" y="6413822"/>
              <a:ext cx="2171700" cy="486523"/>
            </a:xfrm>
            <a:prstGeom prst="rect">
              <a:avLst/>
            </a:prstGeom>
          </p:spPr>
          <p:txBody>
            <a:bodyPr wrap="square">
              <a:spAutoFit/>
            </a:bodyPr>
            <a:lstStyle/>
            <a:p>
              <a:pPr algn="ctr"/>
              <a:r>
                <a:rPr lang="en-US" sz="1200" dirty="0"/>
                <a:t>EC2 instance</a:t>
              </a:r>
            </a:p>
          </p:txBody>
        </p:sp>
      </p:grpSp>
      <p:grpSp>
        <p:nvGrpSpPr>
          <p:cNvPr id="20" name="Group 19">
            <a:extLst>
              <a:ext uri="{FF2B5EF4-FFF2-40B4-BE49-F238E27FC236}">
                <a16:creationId xmlns:a16="http://schemas.microsoft.com/office/drawing/2014/main" id="{1FFE0BD8-E51F-2872-F9FF-16485FBCD8B4}"/>
              </a:ext>
            </a:extLst>
          </p:cNvPr>
          <p:cNvGrpSpPr/>
          <p:nvPr/>
        </p:nvGrpSpPr>
        <p:grpSpPr>
          <a:xfrm>
            <a:off x="377871" y="3600441"/>
            <a:ext cx="1150848" cy="944597"/>
            <a:chOff x="1253068" y="2896827"/>
            <a:chExt cx="2171700" cy="1659096"/>
          </a:xfrm>
        </p:grpSpPr>
        <p:pic>
          <p:nvPicPr>
            <p:cNvPr id="22" name="Graphic 24">
              <a:extLst>
                <a:ext uri="{FF2B5EF4-FFF2-40B4-BE49-F238E27FC236}">
                  <a16:creationId xmlns:a16="http://schemas.microsoft.com/office/drawing/2014/main" id="{08B19A28-588B-5BBA-BFBB-D7AC3FAAAF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49561" y="2896827"/>
              <a:ext cx="1176296" cy="1176296"/>
            </a:xfrm>
            <a:prstGeom prst="rect">
              <a:avLst/>
            </a:prstGeom>
          </p:spPr>
        </p:pic>
        <p:sp>
          <p:nvSpPr>
            <p:cNvPr id="23" name="Rectangle 22">
              <a:extLst>
                <a:ext uri="{FF2B5EF4-FFF2-40B4-BE49-F238E27FC236}">
                  <a16:creationId xmlns:a16="http://schemas.microsoft.com/office/drawing/2014/main" id="{D740E06B-ECEE-714F-AF35-82AAD6C4E8D4}"/>
                </a:ext>
              </a:extLst>
            </p:cNvPr>
            <p:cNvSpPr/>
            <p:nvPr/>
          </p:nvSpPr>
          <p:spPr>
            <a:xfrm>
              <a:off x="1253068" y="4069400"/>
              <a:ext cx="2171700" cy="486523"/>
            </a:xfrm>
            <a:prstGeom prst="rect">
              <a:avLst/>
            </a:prstGeom>
            <a:noFill/>
          </p:spPr>
          <p:txBody>
            <a:bodyPr wrap="square">
              <a:spAutoFit/>
            </a:bodyPr>
            <a:lstStyle/>
            <a:p>
              <a:pPr algn="ctr"/>
              <a:r>
                <a:rPr lang="en-US" sz="1200" dirty="0"/>
                <a:t>EBS volume</a:t>
              </a:r>
            </a:p>
          </p:txBody>
        </p:sp>
      </p:grpSp>
      <p:pic>
        <p:nvPicPr>
          <p:cNvPr id="26" name="Picture 25">
            <a:extLst>
              <a:ext uri="{FF2B5EF4-FFF2-40B4-BE49-F238E27FC236}">
                <a16:creationId xmlns:a16="http://schemas.microsoft.com/office/drawing/2014/main" id="{3C9CCE20-8A1C-C278-5A6A-36026583B354}"/>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22515" y="4088877"/>
            <a:ext cx="369122" cy="187262"/>
          </a:xfrm>
          <a:prstGeom prst="rect">
            <a:avLst/>
          </a:prstGeom>
        </p:spPr>
      </p:pic>
      <p:cxnSp>
        <p:nvCxnSpPr>
          <p:cNvPr id="29" name="Straight Arrow Connector 28">
            <a:extLst>
              <a:ext uri="{FF2B5EF4-FFF2-40B4-BE49-F238E27FC236}">
                <a16:creationId xmlns:a16="http://schemas.microsoft.com/office/drawing/2014/main" id="{B1B484C9-BE65-E74A-05E8-7E311414DC88}"/>
              </a:ext>
            </a:extLst>
          </p:cNvPr>
          <p:cNvCxnSpPr>
            <a:cxnSpLocks/>
          </p:cNvCxnSpPr>
          <p:nvPr/>
        </p:nvCxnSpPr>
        <p:spPr>
          <a:xfrm flipH="1">
            <a:off x="1339600" y="3929452"/>
            <a:ext cx="773189"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D21A76-B4A4-D624-6AD3-DDDE6C92CC7C}"/>
              </a:ext>
            </a:extLst>
          </p:cNvPr>
          <p:cNvSpPr txBox="1"/>
          <p:nvPr/>
        </p:nvSpPr>
        <p:spPr>
          <a:xfrm>
            <a:off x="377871" y="3046482"/>
            <a:ext cx="4005905" cy="369332"/>
          </a:xfrm>
          <a:prstGeom prst="rect">
            <a:avLst/>
          </a:prstGeom>
          <a:noFill/>
        </p:spPr>
        <p:txBody>
          <a:bodyPr wrap="none" lIns="0" rIns="0" rtlCol="0">
            <a:spAutoFit/>
          </a:bodyPr>
          <a:lstStyle/>
          <a:p>
            <a:pPr algn="l"/>
            <a:r>
              <a:rPr lang="en-US" dirty="0">
                <a:solidFill>
                  <a:schemeClr val="accent1"/>
                </a:solidFill>
              </a:rPr>
              <a:t>Example</a:t>
            </a:r>
            <a:r>
              <a:rPr lang="en-US" dirty="0"/>
              <a:t>: Amazon EBS volume for EC2</a:t>
            </a:r>
          </a:p>
        </p:txBody>
      </p:sp>
      <p:sp>
        <p:nvSpPr>
          <p:cNvPr id="32" name="TextBox 31">
            <a:extLst>
              <a:ext uri="{FF2B5EF4-FFF2-40B4-BE49-F238E27FC236}">
                <a16:creationId xmlns:a16="http://schemas.microsoft.com/office/drawing/2014/main" id="{076254C3-C359-4A05-8405-EBEBE9697B1C}"/>
              </a:ext>
            </a:extLst>
          </p:cNvPr>
          <p:cNvSpPr txBox="1"/>
          <p:nvPr/>
        </p:nvSpPr>
        <p:spPr>
          <a:xfrm>
            <a:off x="1791395" y="5245295"/>
            <a:ext cx="3290341" cy="1200329"/>
          </a:xfrm>
          <a:prstGeom prst="rect">
            <a:avLst/>
          </a:prstGeom>
          <a:noFill/>
        </p:spPr>
        <p:txBody>
          <a:bodyPr wrap="square" lIns="0" rIns="0" rtlCol="0">
            <a:spAutoFit/>
          </a:bodyPr>
          <a:lstStyle/>
          <a:p>
            <a:pPr algn="l"/>
            <a:r>
              <a:rPr lang="en-US" dirty="0"/>
              <a:t>$1 / month (KMS key) + $0.03 per 10,000 requests</a:t>
            </a:r>
          </a:p>
          <a:p>
            <a:pPr algn="l"/>
            <a:r>
              <a:rPr lang="en-US" dirty="0">
                <a:solidFill>
                  <a:schemeClr val="accent1"/>
                </a:solidFill>
              </a:rPr>
              <a:t>Total</a:t>
            </a:r>
            <a:r>
              <a:rPr lang="en-US" dirty="0"/>
              <a:t> = ~$1 / month</a:t>
            </a:r>
          </a:p>
          <a:p>
            <a:pPr algn="l"/>
            <a:endParaRPr lang="en-US" dirty="0" err="1"/>
          </a:p>
        </p:txBody>
      </p:sp>
      <p:pic>
        <p:nvPicPr>
          <p:cNvPr id="33" name="Graphic 44">
            <a:extLst>
              <a:ext uri="{FF2B5EF4-FFF2-40B4-BE49-F238E27FC236}">
                <a16:creationId xmlns:a16="http://schemas.microsoft.com/office/drawing/2014/main" id="{E369CC00-CF28-80F4-1445-C9942E0031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19802" y="1543669"/>
            <a:ext cx="632866" cy="632866"/>
          </a:xfrm>
          <a:prstGeom prst="rect">
            <a:avLst/>
          </a:prstGeom>
        </p:spPr>
      </p:pic>
      <p:sp>
        <p:nvSpPr>
          <p:cNvPr id="34" name="TextBox 33">
            <a:extLst>
              <a:ext uri="{FF2B5EF4-FFF2-40B4-BE49-F238E27FC236}">
                <a16:creationId xmlns:a16="http://schemas.microsoft.com/office/drawing/2014/main" id="{40BED72F-8672-EFC7-4C36-645C7541FB8E}"/>
              </a:ext>
            </a:extLst>
          </p:cNvPr>
          <p:cNvSpPr txBox="1"/>
          <p:nvPr/>
        </p:nvSpPr>
        <p:spPr>
          <a:xfrm>
            <a:off x="9200321" y="1644949"/>
            <a:ext cx="1204176" cy="430887"/>
          </a:xfrm>
          <a:prstGeom prst="rect">
            <a:avLst/>
          </a:prstGeom>
          <a:noFill/>
        </p:spPr>
        <p:txBody>
          <a:bodyPr wrap="none" rtlCol="0">
            <a:spAutoFit/>
          </a:bodyPr>
          <a:lstStyle/>
          <a:p>
            <a:pPr algn="l"/>
            <a:r>
              <a:rPr lang="en-US" sz="1100" dirty="0"/>
              <a:t>Amazon S3</a:t>
            </a:r>
            <a:br>
              <a:rPr lang="en-US" sz="1100" dirty="0"/>
            </a:br>
            <a:r>
              <a:rPr lang="en-US" sz="1100" dirty="0"/>
              <a:t>(Calling Service)</a:t>
            </a:r>
          </a:p>
        </p:txBody>
      </p:sp>
      <p:sp>
        <p:nvSpPr>
          <p:cNvPr id="35" name="TextBox 34">
            <a:extLst>
              <a:ext uri="{FF2B5EF4-FFF2-40B4-BE49-F238E27FC236}">
                <a16:creationId xmlns:a16="http://schemas.microsoft.com/office/drawing/2014/main" id="{E7A5B33E-9DC9-D240-7E00-2458239D016F}"/>
              </a:ext>
            </a:extLst>
          </p:cNvPr>
          <p:cNvSpPr txBox="1"/>
          <p:nvPr/>
        </p:nvSpPr>
        <p:spPr>
          <a:xfrm>
            <a:off x="7958808" y="2672542"/>
            <a:ext cx="840295" cy="430887"/>
          </a:xfrm>
          <a:prstGeom prst="rect">
            <a:avLst/>
          </a:prstGeom>
          <a:noFill/>
        </p:spPr>
        <p:txBody>
          <a:bodyPr wrap="none" rtlCol="0">
            <a:spAutoFit/>
          </a:bodyPr>
          <a:lstStyle/>
          <a:p>
            <a:pPr algn="l"/>
            <a:r>
              <a:rPr lang="en-US" sz="1100" dirty="0"/>
              <a:t>Data Key</a:t>
            </a:r>
            <a:br>
              <a:rPr lang="en-US" sz="1100" dirty="0"/>
            </a:br>
            <a:r>
              <a:rPr lang="en-US" sz="1100" dirty="0"/>
              <a:t>(Plaintext)</a:t>
            </a:r>
          </a:p>
        </p:txBody>
      </p:sp>
      <p:sp>
        <p:nvSpPr>
          <p:cNvPr id="36" name="TextBox 35">
            <a:extLst>
              <a:ext uri="{FF2B5EF4-FFF2-40B4-BE49-F238E27FC236}">
                <a16:creationId xmlns:a16="http://schemas.microsoft.com/office/drawing/2014/main" id="{1E8AA2F1-4A16-5CD0-1653-16EDD3CDB9ED}"/>
              </a:ext>
            </a:extLst>
          </p:cNvPr>
          <p:cNvSpPr txBox="1"/>
          <p:nvPr/>
        </p:nvSpPr>
        <p:spPr>
          <a:xfrm>
            <a:off x="8909339" y="2672542"/>
            <a:ext cx="920445" cy="430887"/>
          </a:xfrm>
          <a:prstGeom prst="rect">
            <a:avLst/>
          </a:prstGeom>
          <a:noFill/>
        </p:spPr>
        <p:txBody>
          <a:bodyPr wrap="none" rtlCol="0">
            <a:spAutoFit/>
          </a:bodyPr>
          <a:lstStyle/>
          <a:p>
            <a:pPr algn="l"/>
            <a:r>
              <a:rPr lang="en-US" sz="1100" dirty="0"/>
              <a:t>Data Key</a:t>
            </a:r>
            <a:br>
              <a:rPr lang="en-US" sz="1100" dirty="0"/>
            </a:br>
            <a:r>
              <a:rPr lang="en-US" sz="1100" dirty="0"/>
              <a:t>(Encrypted)</a:t>
            </a:r>
          </a:p>
        </p:txBody>
      </p:sp>
      <p:pic>
        <p:nvPicPr>
          <p:cNvPr id="37" name="Graphic 9">
            <a:extLst>
              <a:ext uri="{FF2B5EF4-FFF2-40B4-BE49-F238E27FC236}">
                <a16:creationId xmlns:a16="http://schemas.microsoft.com/office/drawing/2014/main" id="{82F26ACB-8DEB-DFEE-DC4C-05E66038A530}"/>
              </a:ext>
            </a:extLst>
          </p:cNvPr>
          <p:cNvPicPr>
            <a:picLocks noChangeAspect="1" noChangeArrowheads="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9028751" y="231171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9">
            <a:extLst>
              <a:ext uri="{FF2B5EF4-FFF2-40B4-BE49-F238E27FC236}">
                <a16:creationId xmlns:a16="http://schemas.microsoft.com/office/drawing/2014/main" id="{58732640-1E8F-DE4B-4194-C5A804D8D11C}"/>
              </a:ext>
            </a:extLst>
          </p:cNvPr>
          <p:cNvPicPr>
            <a:picLocks noChangeAspect="1" noChangeArrowheads="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8076081" y="23163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Arrow Connector 38">
            <a:extLst>
              <a:ext uri="{FF2B5EF4-FFF2-40B4-BE49-F238E27FC236}">
                <a16:creationId xmlns:a16="http://schemas.microsoft.com/office/drawing/2014/main" id="{22EACC23-9C19-9ABC-B133-A8AD211FC6E9}"/>
              </a:ext>
            </a:extLst>
          </p:cNvPr>
          <p:cNvCxnSpPr>
            <a:cxnSpLocks/>
          </p:cNvCxnSpPr>
          <p:nvPr/>
        </p:nvCxnSpPr>
        <p:spPr>
          <a:xfrm flipV="1">
            <a:off x="8883260" y="2176535"/>
            <a:ext cx="0" cy="1210399"/>
          </a:xfrm>
          <a:prstGeom prst="straightConnector1">
            <a:avLst/>
          </a:prstGeom>
          <a:ln w="19050" cap="rnd">
            <a:solidFill>
              <a:schemeClr val="tx1"/>
            </a:solidFill>
            <a:miter lim="800000"/>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A588CE4-1AE8-A291-2B13-1D614968FD35}"/>
              </a:ext>
            </a:extLst>
          </p:cNvPr>
          <p:cNvCxnSpPr>
            <a:cxnSpLocks/>
          </p:cNvCxnSpPr>
          <p:nvPr/>
        </p:nvCxnSpPr>
        <p:spPr>
          <a:xfrm>
            <a:off x="8783985" y="2186653"/>
            <a:ext cx="1" cy="1168341"/>
          </a:xfrm>
          <a:prstGeom prst="straightConnector1">
            <a:avLst/>
          </a:prstGeom>
          <a:ln w="19050" cap="rnd">
            <a:solidFill>
              <a:schemeClr val="tx1"/>
            </a:solidFill>
            <a:miter lim="800000"/>
            <a:headEnd w="lg" len="lg"/>
            <a:tailEnd type="triangle"/>
          </a:ln>
        </p:spPr>
        <p:style>
          <a:lnRef idx="1">
            <a:schemeClr val="accent1"/>
          </a:lnRef>
          <a:fillRef idx="0">
            <a:schemeClr val="accent1"/>
          </a:fillRef>
          <a:effectRef idx="0">
            <a:schemeClr val="accent1"/>
          </a:effectRef>
          <a:fontRef idx="minor">
            <a:schemeClr val="tx1"/>
          </a:fontRef>
        </p:style>
      </p:cxnSp>
      <p:pic>
        <p:nvPicPr>
          <p:cNvPr id="41" name="Graphic 9">
            <a:extLst>
              <a:ext uri="{FF2B5EF4-FFF2-40B4-BE49-F238E27FC236}">
                <a16:creationId xmlns:a16="http://schemas.microsoft.com/office/drawing/2014/main" id="{728166C0-B69A-2F7A-0C46-8B416E9909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17461" y="346636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3">
            <a:extLst>
              <a:ext uri="{FF2B5EF4-FFF2-40B4-BE49-F238E27FC236}">
                <a16:creationId xmlns:a16="http://schemas.microsoft.com/office/drawing/2014/main" id="{D960AF2C-2624-12B2-1EBB-6CF432207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76350" y="3409628"/>
            <a:ext cx="632864" cy="632864"/>
          </a:xfrm>
          <a:prstGeom prst="rect">
            <a:avLst/>
          </a:prstGeom>
        </p:spPr>
      </p:pic>
      <p:sp>
        <p:nvSpPr>
          <p:cNvPr id="43" name="TextBox 42">
            <a:extLst>
              <a:ext uri="{FF2B5EF4-FFF2-40B4-BE49-F238E27FC236}">
                <a16:creationId xmlns:a16="http://schemas.microsoft.com/office/drawing/2014/main" id="{6F7EC43F-3EE8-90F4-AB6F-5E12AE2391D0}"/>
              </a:ext>
            </a:extLst>
          </p:cNvPr>
          <p:cNvSpPr txBox="1"/>
          <p:nvPr/>
        </p:nvSpPr>
        <p:spPr>
          <a:xfrm>
            <a:off x="8429211" y="4029249"/>
            <a:ext cx="856325" cy="261610"/>
          </a:xfrm>
          <a:prstGeom prst="rect">
            <a:avLst/>
          </a:prstGeom>
          <a:noFill/>
        </p:spPr>
        <p:txBody>
          <a:bodyPr wrap="none" rtlCol="0">
            <a:spAutoFit/>
          </a:bodyPr>
          <a:lstStyle/>
          <a:p>
            <a:pPr algn="l"/>
            <a:r>
              <a:rPr lang="en-US" sz="1100" dirty="0">
                <a:latin typeface="+mj-lt"/>
              </a:rPr>
              <a:t>AWS KMS</a:t>
            </a:r>
          </a:p>
        </p:txBody>
      </p:sp>
      <p:sp>
        <p:nvSpPr>
          <p:cNvPr id="44" name="TextBox 43">
            <a:extLst>
              <a:ext uri="{FF2B5EF4-FFF2-40B4-BE49-F238E27FC236}">
                <a16:creationId xmlns:a16="http://schemas.microsoft.com/office/drawing/2014/main" id="{4881A9DD-B771-A617-288A-06B12739D7BA}"/>
              </a:ext>
            </a:extLst>
          </p:cNvPr>
          <p:cNvSpPr txBox="1"/>
          <p:nvPr/>
        </p:nvSpPr>
        <p:spPr>
          <a:xfrm>
            <a:off x="9194479" y="4029249"/>
            <a:ext cx="1430200" cy="430887"/>
          </a:xfrm>
          <a:prstGeom prst="rect">
            <a:avLst/>
          </a:prstGeom>
          <a:noFill/>
        </p:spPr>
        <p:txBody>
          <a:bodyPr wrap="none" rtlCol="0">
            <a:spAutoFit/>
          </a:bodyPr>
          <a:lstStyle/>
          <a:p>
            <a:pPr algn="ctr"/>
            <a:r>
              <a:rPr lang="en-US" sz="1100" dirty="0"/>
              <a:t>Customer Managed</a:t>
            </a:r>
            <a:br>
              <a:rPr lang="en-US" sz="1100" dirty="0"/>
            </a:br>
            <a:r>
              <a:rPr lang="en-US" sz="1100" dirty="0"/>
              <a:t>Keys (CMKs)</a:t>
            </a:r>
          </a:p>
        </p:txBody>
      </p:sp>
      <p:sp>
        <p:nvSpPr>
          <p:cNvPr id="45" name="TextBox 44">
            <a:extLst>
              <a:ext uri="{FF2B5EF4-FFF2-40B4-BE49-F238E27FC236}">
                <a16:creationId xmlns:a16="http://schemas.microsoft.com/office/drawing/2014/main" id="{B8D1A7E9-134B-5F4F-AB74-C4077A573B35}"/>
              </a:ext>
            </a:extLst>
          </p:cNvPr>
          <p:cNvSpPr txBox="1"/>
          <p:nvPr/>
        </p:nvSpPr>
        <p:spPr>
          <a:xfrm>
            <a:off x="8957103" y="4557875"/>
            <a:ext cx="2015295" cy="246221"/>
          </a:xfrm>
          <a:prstGeom prst="rect">
            <a:avLst/>
          </a:prstGeom>
          <a:noFill/>
        </p:spPr>
        <p:txBody>
          <a:bodyPr wrap="none" rtlCol="0">
            <a:spAutoFit/>
          </a:bodyPr>
          <a:lstStyle/>
          <a:p>
            <a:pPr algn="ctr"/>
            <a:r>
              <a:rPr lang="en-US" sz="1000" i="1" dirty="0">
                <a:solidFill>
                  <a:schemeClr val="accent1"/>
                </a:solidFill>
              </a:rPr>
              <a:t>Key material stored in AWS KMS</a:t>
            </a:r>
          </a:p>
        </p:txBody>
      </p:sp>
      <p:cxnSp>
        <p:nvCxnSpPr>
          <p:cNvPr id="46" name="Straight Arrow Connector 45">
            <a:extLst>
              <a:ext uri="{FF2B5EF4-FFF2-40B4-BE49-F238E27FC236}">
                <a16:creationId xmlns:a16="http://schemas.microsoft.com/office/drawing/2014/main" id="{35433B72-3CA9-111E-C7B0-FAF39F86CE16}"/>
              </a:ext>
            </a:extLst>
          </p:cNvPr>
          <p:cNvCxnSpPr>
            <a:cxnSpLocks/>
          </p:cNvCxnSpPr>
          <p:nvPr/>
        </p:nvCxnSpPr>
        <p:spPr>
          <a:xfrm flipH="1">
            <a:off x="9223791" y="3712294"/>
            <a:ext cx="483845" cy="0"/>
          </a:xfrm>
          <a:prstGeom prst="straightConnector1">
            <a:avLst/>
          </a:prstGeom>
          <a:ln w="19050" cap="rnd">
            <a:solidFill>
              <a:schemeClr val="tx1"/>
            </a:solidFill>
            <a:miter lim="800000"/>
            <a:headEnd w="lg" len="lg"/>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9C21C8B-0671-6159-7A04-29DD300E1594}"/>
              </a:ext>
            </a:extLst>
          </p:cNvPr>
          <p:cNvSpPr txBox="1"/>
          <p:nvPr/>
        </p:nvSpPr>
        <p:spPr>
          <a:xfrm>
            <a:off x="6910171" y="557497"/>
            <a:ext cx="4588703" cy="923330"/>
          </a:xfrm>
          <a:prstGeom prst="rect">
            <a:avLst/>
          </a:prstGeom>
          <a:noFill/>
        </p:spPr>
        <p:txBody>
          <a:bodyPr wrap="square" lIns="0" rIns="0" rtlCol="0">
            <a:spAutoFit/>
          </a:bodyPr>
          <a:lstStyle/>
          <a:p>
            <a:pPr algn="l"/>
            <a:r>
              <a:rPr lang="en-US" dirty="0">
                <a:solidFill>
                  <a:schemeClr val="accent1"/>
                </a:solidFill>
              </a:rPr>
              <a:t>Example</a:t>
            </a:r>
            <a:r>
              <a:rPr lang="en-US" dirty="0"/>
              <a:t>: Amazon S3 uses 1 KMS key to encrypt 10k files and decrypted 2MM times per month</a:t>
            </a:r>
          </a:p>
        </p:txBody>
      </p:sp>
      <p:sp>
        <p:nvSpPr>
          <p:cNvPr id="48" name="TextBox 47">
            <a:extLst>
              <a:ext uri="{FF2B5EF4-FFF2-40B4-BE49-F238E27FC236}">
                <a16:creationId xmlns:a16="http://schemas.microsoft.com/office/drawing/2014/main" id="{07B4BBBA-E9DC-AEA6-E7AB-65C50A6FA8B6}"/>
              </a:ext>
            </a:extLst>
          </p:cNvPr>
          <p:cNvSpPr txBox="1"/>
          <p:nvPr/>
        </p:nvSpPr>
        <p:spPr>
          <a:xfrm>
            <a:off x="8168828" y="5093677"/>
            <a:ext cx="3290341" cy="1200329"/>
          </a:xfrm>
          <a:prstGeom prst="rect">
            <a:avLst/>
          </a:prstGeom>
          <a:noFill/>
        </p:spPr>
        <p:txBody>
          <a:bodyPr wrap="square" lIns="0" rIns="0" rtlCol="0">
            <a:spAutoFit/>
          </a:bodyPr>
          <a:lstStyle/>
          <a:p>
            <a:pPr algn="l"/>
            <a:r>
              <a:rPr lang="en-US" dirty="0"/>
              <a:t>$1 / month (KMS key) + $0.03 * 2,010,000 requests</a:t>
            </a:r>
          </a:p>
          <a:p>
            <a:pPr algn="l"/>
            <a:r>
              <a:rPr lang="en-US" dirty="0">
                <a:solidFill>
                  <a:schemeClr val="accent1"/>
                </a:solidFill>
              </a:rPr>
              <a:t>Total</a:t>
            </a:r>
            <a:r>
              <a:rPr lang="en-US" dirty="0"/>
              <a:t> = ~$7 / month</a:t>
            </a:r>
          </a:p>
          <a:p>
            <a:pPr algn="l"/>
            <a:endParaRPr lang="en-US" dirty="0" err="1"/>
          </a:p>
        </p:txBody>
      </p:sp>
    </p:spTree>
    <p:extLst>
      <p:ext uri="{BB962C8B-B14F-4D97-AF65-F5344CB8AC3E}">
        <p14:creationId xmlns:p14="http://schemas.microsoft.com/office/powerpoint/2010/main" val="96441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AF6D1-2937-DB48-BC29-540688057EFD}"/>
              </a:ext>
            </a:extLst>
          </p:cNvPr>
          <p:cNvSpPr>
            <a:spLocks noGrp="1"/>
          </p:cNvSpPr>
          <p:nvPr>
            <p:ph type="title"/>
          </p:nvPr>
        </p:nvSpPr>
        <p:spPr>
          <a:xfrm>
            <a:off x="457200" y="2808930"/>
            <a:ext cx="10363200" cy="1240140"/>
          </a:xfrm>
        </p:spPr>
        <p:txBody>
          <a:bodyPr/>
          <a:lstStyle/>
          <a:p>
            <a:r>
              <a:rPr lang="en-US" dirty="0"/>
              <a:t>AWS Security Best Practices</a:t>
            </a:r>
          </a:p>
        </p:txBody>
      </p:sp>
    </p:spTree>
    <p:extLst>
      <p:ext uri="{BB962C8B-B14F-4D97-AF65-F5344CB8AC3E}">
        <p14:creationId xmlns:p14="http://schemas.microsoft.com/office/powerpoint/2010/main" val="1517893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35C6-DB38-40D7-8FC6-5ED52AA257A7}"/>
              </a:ext>
            </a:extLst>
          </p:cNvPr>
          <p:cNvSpPr>
            <a:spLocks noGrp="1"/>
          </p:cNvSpPr>
          <p:nvPr>
            <p:ph type="title"/>
          </p:nvPr>
        </p:nvSpPr>
        <p:spPr>
          <a:xfrm>
            <a:off x="274320" y="292608"/>
            <a:ext cx="10972800" cy="535531"/>
          </a:xfrm>
        </p:spPr>
        <p:txBody>
          <a:bodyPr/>
          <a:lstStyle/>
          <a:p>
            <a:r>
              <a:rPr lang="en-US" dirty="0"/>
              <a:t>Recommended Actions for KMS</a:t>
            </a:r>
          </a:p>
        </p:txBody>
      </p:sp>
      <p:sp>
        <p:nvSpPr>
          <p:cNvPr id="6" name="Content Placeholder 5">
            <a:extLst>
              <a:ext uri="{FF2B5EF4-FFF2-40B4-BE49-F238E27FC236}">
                <a16:creationId xmlns:a16="http://schemas.microsoft.com/office/drawing/2014/main" id="{F1E768B3-92CD-4F22-97B5-AC5A9F119AC3}"/>
              </a:ext>
            </a:extLst>
          </p:cNvPr>
          <p:cNvSpPr>
            <a:spLocks noGrp="1"/>
          </p:cNvSpPr>
          <p:nvPr>
            <p:ph sz="half" idx="2"/>
          </p:nvPr>
        </p:nvSpPr>
        <p:spPr>
          <a:xfrm>
            <a:off x="519600" y="1149385"/>
            <a:ext cx="11672400" cy="4942892"/>
          </a:xfrm>
        </p:spPr>
        <p:txBody>
          <a:bodyPr/>
          <a:lstStyle/>
          <a:p>
            <a:pPr marL="171450" indent="-171450">
              <a:buFont typeface="Arial" panose="020B0604020202020204" pitchFamily="34" charset="0"/>
              <a:buChar char="•"/>
            </a:pPr>
            <a:r>
              <a:rPr lang="en-US" sz="1700" dirty="0">
                <a:latin typeface="+mn-lt"/>
              </a:rPr>
              <a:t>Use AWS Identity and Access Management (IAM) policies in combination with key policies to control access to your customer master keys (CMKs) in AWS KMS.</a:t>
            </a:r>
          </a:p>
          <a:p>
            <a:pPr marL="171450" indent="-171450">
              <a:buFont typeface="Arial" panose="020B0604020202020204" pitchFamily="34" charset="0"/>
              <a:buChar char="•"/>
            </a:pPr>
            <a:r>
              <a:rPr lang="en-US" sz="1600" dirty="0"/>
              <a:t>All KMS keys have a key policy – </a:t>
            </a:r>
            <a:r>
              <a:rPr lang="en-US" sz="1600" dirty="0">
                <a:solidFill>
                  <a:schemeClr val="accent1"/>
                </a:solidFill>
              </a:rPr>
              <a:t>customer managed keys </a:t>
            </a:r>
            <a:r>
              <a:rPr lang="en-US" sz="1600" dirty="0"/>
              <a:t>allow you to customize the key policy for more granular access controls</a:t>
            </a:r>
          </a:p>
          <a:p>
            <a:pPr marL="171450" indent="-171450">
              <a:buFont typeface="Arial" panose="020B0604020202020204" pitchFamily="34" charset="0"/>
              <a:buChar char="•"/>
            </a:pPr>
            <a:r>
              <a:rPr lang="en-US" sz="1600" dirty="0"/>
              <a:t>Use IAM policy for an </a:t>
            </a:r>
            <a:r>
              <a:rPr lang="en-US" sz="1600" dirty="0">
                <a:solidFill>
                  <a:schemeClr val="accent1"/>
                </a:solidFill>
              </a:rPr>
              <a:t>additional layer of access control</a:t>
            </a:r>
          </a:p>
          <a:p>
            <a:pPr marL="171450" indent="-171450">
              <a:buFont typeface="Arial" panose="020B0604020202020204" pitchFamily="34" charset="0"/>
              <a:buChar char="•"/>
            </a:pPr>
            <a:r>
              <a:rPr lang="en-US" sz="1600" dirty="0"/>
              <a:t>Modify the key policy to meet your requirements, if not using IAM, remove the </a:t>
            </a:r>
            <a:r>
              <a:rPr lang="en-US" sz="1600" dirty="0">
                <a:solidFill>
                  <a:schemeClr val="accent1"/>
                </a:solidFill>
              </a:rPr>
              <a:t>Enable IAM User Permissions</a:t>
            </a:r>
            <a:r>
              <a:rPr lang="en-US" sz="1600" dirty="0"/>
              <a:t> statement block</a:t>
            </a:r>
          </a:p>
          <a:p>
            <a:pPr marL="171450" indent="-171450">
              <a:buFont typeface="Arial" panose="020B0604020202020204" pitchFamily="34" charset="0"/>
              <a:buChar char="•"/>
            </a:pPr>
            <a:r>
              <a:rPr lang="en-US" sz="1600" dirty="0"/>
              <a:t>Separate cryptographic user and administrator permissions</a:t>
            </a:r>
          </a:p>
          <a:p>
            <a:pPr marL="171450" indent="-171450">
              <a:buFont typeface="Arial" panose="020B0604020202020204" pitchFamily="34" charset="0"/>
              <a:buChar char="•"/>
            </a:pPr>
            <a:r>
              <a:rPr lang="en-US" sz="1700" b="0" i="0" dirty="0">
                <a:effectLst/>
                <a:latin typeface="+mn-lt"/>
              </a:rPr>
              <a:t>Identify and recover any KMS Customer Master Keys (CMK) scheduled for deletion.</a:t>
            </a:r>
          </a:p>
          <a:p>
            <a:pPr marL="171450" indent="-171450">
              <a:buFont typeface="Arial" panose="020B0604020202020204" pitchFamily="34" charset="0"/>
              <a:buChar char="•"/>
            </a:pPr>
            <a:r>
              <a:rPr lang="en-US" sz="1700" b="0" i="0" dirty="0">
                <a:effectLst/>
                <a:latin typeface="+mn-lt"/>
              </a:rPr>
              <a:t>Ensure Amazon KMS master keys are not exposed to everyone.</a:t>
            </a:r>
          </a:p>
          <a:p>
            <a:pPr marL="171450" indent="-171450">
              <a:buFont typeface="Arial" panose="020B0604020202020204" pitchFamily="34" charset="0"/>
              <a:buChar char="•"/>
            </a:pPr>
            <a:r>
              <a:rPr lang="en-US" sz="1700" b="0" i="0" dirty="0">
                <a:effectLst/>
                <a:latin typeface="+mn-lt"/>
              </a:rPr>
              <a:t>Ensure KMS key rotation feature is enabled for all your Customer Master Keys (CMK).</a:t>
            </a:r>
          </a:p>
          <a:p>
            <a:pPr marL="171450" indent="-171450">
              <a:buFont typeface="Arial" panose="020B0604020202020204" pitchFamily="34" charset="0"/>
              <a:buChar char="•"/>
            </a:pPr>
            <a:r>
              <a:rPr lang="en-US" sz="1700" b="0" i="0" dirty="0">
                <a:effectLst/>
                <a:latin typeface="+mn-lt"/>
              </a:rPr>
              <a:t>Key Management Service (KMS) configuration changes have been detected within your AWS account.</a:t>
            </a:r>
          </a:p>
          <a:p>
            <a:pPr marL="171450" indent="-171450">
              <a:buFont typeface="Arial" panose="020B0604020202020204" pitchFamily="34" charset="0"/>
              <a:buChar char="•"/>
            </a:pPr>
            <a:r>
              <a:rPr lang="en-US" sz="1700" b="0" i="0" dirty="0">
                <a:effectLst/>
                <a:latin typeface="+mn-lt"/>
              </a:rPr>
              <a:t>Identify and remove any disabled Customer Master Keys (CMK) to reduce AWS costs.</a:t>
            </a:r>
          </a:p>
          <a:p>
            <a:pPr marL="171450" indent="-171450">
              <a:buFont typeface="Arial" panose="020B0604020202020204" pitchFamily="34" charset="0"/>
              <a:buChar char="•"/>
            </a:pPr>
            <a:r>
              <a:rPr lang="en-US" sz="1700" dirty="0">
                <a:latin typeface="+mn-lt"/>
              </a:rPr>
              <a:t>Enable encryption by default where available.</a:t>
            </a:r>
            <a:endParaRPr lang="en-US" sz="1700" dirty="0"/>
          </a:p>
          <a:p>
            <a:pPr marL="285750" indent="-285750">
              <a:buFont typeface="Arial" panose="020B0604020202020204" pitchFamily="34" charset="0"/>
              <a:buChar char="•"/>
            </a:pPr>
            <a:endParaRPr lang="en-US" sz="1200" dirty="0"/>
          </a:p>
        </p:txBody>
      </p:sp>
      <p:sp>
        <p:nvSpPr>
          <p:cNvPr id="3" name="Slide Number Placeholder 2">
            <a:extLst>
              <a:ext uri="{FF2B5EF4-FFF2-40B4-BE49-F238E27FC236}">
                <a16:creationId xmlns:a16="http://schemas.microsoft.com/office/drawing/2014/main" id="{BE086B1A-AA96-254A-B768-F14606373868}"/>
              </a:ext>
            </a:extLst>
          </p:cNvPr>
          <p:cNvSpPr>
            <a:spLocks noGrp="1"/>
          </p:cNvSpPr>
          <p:nvPr>
            <p:ph type="sldNum" sz="quarter" idx="12"/>
          </p:nvPr>
        </p:nvSpPr>
        <p:spPr/>
        <p:txBody>
          <a:bodyPr/>
          <a:lstStyle/>
          <a:p>
            <a:fld id="{EB4B8DE2-A4E8-46E4-8BBF-D75455EFF32C}" type="slidenum">
              <a:rPr lang="en-US" smtClean="0"/>
              <a:pPr/>
              <a:t>50</a:t>
            </a:fld>
            <a:endParaRPr lang="en-US"/>
          </a:p>
        </p:txBody>
      </p:sp>
      <p:pic>
        <p:nvPicPr>
          <p:cNvPr id="4" name="Picture 3">
            <a:extLst>
              <a:ext uri="{FF2B5EF4-FFF2-40B4-BE49-F238E27FC236}">
                <a16:creationId xmlns:a16="http://schemas.microsoft.com/office/drawing/2014/main" id="{011784C6-3943-5DDC-CBD8-53C2944712B9}"/>
              </a:ext>
            </a:extLst>
          </p:cNvPr>
          <p:cNvPicPr>
            <a:picLocks noChangeAspect="1"/>
          </p:cNvPicPr>
          <p:nvPr/>
        </p:nvPicPr>
        <p:blipFill>
          <a:blip r:embed="rId3"/>
          <a:srcRect/>
          <a:stretch/>
        </p:blipFill>
        <p:spPr>
          <a:xfrm>
            <a:off x="10474052" y="0"/>
            <a:ext cx="1086166" cy="1130683"/>
          </a:xfrm>
          <a:prstGeom prst="rect">
            <a:avLst/>
          </a:prstGeom>
        </p:spPr>
      </p:pic>
    </p:spTree>
    <p:extLst>
      <p:ext uri="{BB962C8B-B14F-4D97-AF65-F5344CB8AC3E}">
        <p14:creationId xmlns:p14="http://schemas.microsoft.com/office/powerpoint/2010/main" val="129119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AF6D1-2937-DB48-BC29-540688057EFD}"/>
              </a:ext>
            </a:extLst>
          </p:cNvPr>
          <p:cNvSpPr>
            <a:spLocks noGrp="1"/>
          </p:cNvSpPr>
          <p:nvPr>
            <p:ph type="title"/>
          </p:nvPr>
        </p:nvSpPr>
        <p:spPr/>
        <p:txBody>
          <a:bodyPr/>
          <a:lstStyle/>
          <a:p>
            <a:r>
              <a:rPr lang="en-US" dirty="0"/>
              <a:t>Protect workloads at the edge with AWS Web Application Firewall (WAF)</a:t>
            </a:r>
          </a:p>
        </p:txBody>
      </p:sp>
    </p:spTree>
    <p:extLst>
      <p:ext uri="{BB962C8B-B14F-4D97-AF65-F5344CB8AC3E}">
        <p14:creationId xmlns:p14="http://schemas.microsoft.com/office/powerpoint/2010/main" val="1712178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03819" y="4392981"/>
            <a:ext cx="6518578" cy="569323"/>
          </a:xfrm>
          <a:prstGeom prst="rect">
            <a:avLst/>
          </a:prstGeom>
          <a:noFill/>
        </p:spPr>
        <p:txBody>
          <a:bodyPr wrap="square" lIns="152400" tIns="121920" rIns="152400" bIns="121920" rtlCol="0">
            <a:spAutoFit/>
          </a:bodyPr>
          <a:lstStyle/>
          <a:p>
            <a:pPr>
              <a:lnSpc>
                <a:spcPct val="90000"/>
              </a:lnSpc>
            </a:pPr>
            <a:r>
              <a:rPr lang="en-US" sz="2333" dirty="0"/>
              <a:t>Advanced automation: API driven architecture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777" y="3090513"/>
            <a:ext cx="1166271" cy="11721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777" y="4202212"/>
            <a:ext cx="1166271" cy="116627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8528" y="1930053"/>
            <a:ext cx="1166271" cy="1166271"/>
          </a:xfrm>
          <a:prstGeom prst="rect">
            <a:avLst/>
          </a:prstGeom>
        </p:spPr>
      </p:pic>
      <p:sp>
        <p:nvSpPr>
          <p:cNvPr id="8" name="TextBox 7"/>
          <p:cNvSpPr txBox="1"/>
          <p:nvPr/>
        </p:nvSpPr>
        <p:spPr>
          <a:xfrm>
            <a:off x="5203819" y="970893"/>
            <a:ext cx="6185638" cy="569323"/>
          </a:xfrm>
          <a:prstGeom prst="rect">
            <a:avLst/>
          </a:prstGeom>
          <a:noFill/>
        </p:spPr>
        <p:txBody>
          <a:bodyPr wrap="square" lIns="152400" tIns="121920" rIns="152400" bIns="121920" rtlCol="0">
            <a:spAutoFit/>
          </a:bodyPr>
          <a:lstStyle/>
          <a:p>
            <a:pPr>
              <a:lnSpc>
                <a:spcPct val="90000"/>
              </a:lnSpc>
            </a:pPr>
            <a:r>
              <a:rPr lang="en-US" sz="2333" dirty="0"/>
              <a:t>Frictionless set up: No application changes</a:t>
            </a: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6777" y="695521"/>
            <a:ext cx="1166271" cy="1172103"/>
          </a:xfrm>
          <a:prstGeom prst="rect">
            <a:avLst/>
          </a:prstGeom>
        </p:spPr>
      </p:pic>
      <p:sp>
        <p:nvSpPr>
          <p:cNvPr id="12" name="TextBox 11"/>
          <p:cNvSpPr txBox="1"/>
          <p:nvPr/>
        </p:nvSpPr>
        <p:spPr>
          <a:xfrm>
            <a:off x="5203819" y="2046536"/>
            <a:ext cx="6185638" cy="892424"/>
          </a:xfrm>
          <a:prstGeom prst="rect">
            <a:avLst/>
          </a:prstGeom>
          <a:noFill/>
        </p:spPr>
        <p:txBody>
          <a:bodyPr wrap="square" lIns="152400" tIns="121920" rIns="152400" bIns="121920" rtlCol="0">
            <a:spAutoFit/>
          </a:bodyPr>
          <a:lstStyle/>
          <a:p>
            <a:pPr>
              <a:lnSpc>
                <a:spcPct val="90000"/>
              </a:lnSpc>
            </a:pPr>
            <a:r>
              <a:rPr lang="en-US" sz="2333" dirty="0"/>
              <a:t>Low operation overhead: Ready-to-use, built-in rules</a:t>
            </a:r>
          </a:p>
        </p:txBody>
      </p:sp>
      <p:sp>
        <p:nvSpPr>
          <p:cNvPr id="13" name="TextBox 12"/>
          <p:cNvSpPr txBox="1"/>
          <p:nvPr/>
        </p:nvSpPr>
        <p:spPr>
          <a:xfrm>
            <a:off x="5213047" y="3336096"/>
            <a:ext cx="6185638" cy="569323"/>
          </a:xfrm>
          <a:prstGeom prst="rect">
            <a:avLst/>
          </a:prstGeom>
          <a:noFill/>
        </p:spPr>
        <p:txBody>
          <a:bodyPr wrap="square" lIns="152400" tIns="121920" rIns="152400" bIns="121920" rtlCol="0">
            <a:spAutoFit/>
          </a:bodyPr>
          <a:lstStyle/>
          <a:p>
            <a:pPr>
              <a:lnSpc>
                <a:spcPct val="90000"/>
              </a:lnSpc>
            </a:pPr>
            <a:r>
              <a:rPr lang="en-US" sz="2333" dirty="0"/>
              <a:t>Customizable security: Custom rule engine</a:t>
            </a:r>
          </a:p>
        </p:txBody>
      </p:sp>
      <p:sp>
        <p:nvSpPr>
          <p:cNvPr id="14" name="Content Placeholder 5"/>
          <p:cNvSpPr txBox="1">
            <a:spLocks/>
          </p:cNvSpPr>
          <p:nvPr/>
        </p:nvSpPr>
        <p:spPr>
          <a:xfrm>
            <a:off x="341497" y="4299285"/>
            <a:ext cx="3036764" cy="639638"/>
          </a:xfrm>
          <a:prstGeom prst="rect">
            <a:avLst/>
          </a:prstGeom>
        </p:spPr>
        <p:txBody>
          <a:bodyPr>
            <a:norm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dirty="0">
                <a:solidFill>
                  <a:schemeClr val="tx1"/>
                </a:solidFill>
                <a:latin typeface="Amazon Ember" panose="02000000000000000000" pitchFamily="2" charset="0"/>
                <a:ea typeface="Amazon Ember" panose="02000000000000000000" pitchFamily="2" charset="0"/>
              </a:rPr>
              <a:t>AWS WAF</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382" y="2350382"/>
            <a:ext cx="1840992" cy="1840992"/>
          </a:xfrm>
          <a:prstGeom prst="rect">
            <a:avLst/>
          </a:prstGeom>
          <a:ln>
            <a:noFill/>
          </a:ln>
          <a:effectLst/>
        </p:spPr>
      </p:pic>
      <p:sp>
        <p:nvSpPr>
          <p:cNvPr id="18" name="Title 17">
            <a:extLst>
              <a:ext uri="{FF2B5EF4-FFF2-40B4-BE49-F238E27FC236}">
                <a16:creationId xmlns:a16="http://schemas.microsoft.com/office/drawing/2014/main" id="{3FC3809B-EEEF-804B-A3F8-922A2A5A3152}"/>
              </a:ext>
            </a:extLst>
          </p:cNvPr>
          <p:cNvSpPr>
            <a:spLocks noGrp="1"/>
          </p:cNvSpPr>
          <p:nvPr>
            <p:ph type="title"/>
          </p:nvPr>
        </p:nvSpPr>
        <p:spPr>
          <a:xfrm>
            <a:off x="363938" y="286602"/>
            <a:ext cx="7688241" cy="535531"/>
          </a:xfrm>
        </p:spPr>
        <p:txBody>
          <a:bodyPr/>
          <a:lstStyle/>
          <a:p>
            <a:r>
              <a:rPr lang="en-US" sz="3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WAF (</a:t>
            </a:r>
            <a:r>
              <a:rPr lang="en-US" dirty="0"/>
              <a:t>Web Application Firewall)</a:t>
            </a:r>
            <a:endParaRPr lang="en-PT" dirty="0"/>
          </a:p>
        </p:txBody>
      </p:sp>
      <p:pic>
        <p:nvPicPr>
          <p:cNvPr id="19" name="Picture 18">
            <a:extLst>
              <a:ext uri="{FF2B5EF4-FFF2-40B4-BE49-F238E27FC236}">
                <a16:creationId xmlns:a16="http://schemas.microsoft.com/office/drawing/2014/main" id="{5A5D583E-2BA8-874C-8384-597C1434B571}"/>
              </a:ext>
            </a:extLst>
          </p:cNvPr>
          <p:cNvPicPr>
            <a:picLocks noChangeAspect="1"/>
          </p:cNvPicPr>
          <p:nvPr/>
        </p:nvPicPr>
        <p:blipFill>
          <a:blip r:embed="rId8"/>
          <a:stretch>
            <a:fillRect/>
          </a:stretch>
        </p:blipFill>
        <p:spPr>
          <a:xfrm>
            <a:off x="4064313" y="5289632"/>
            <a:ext cx="1166400" cy="1166400"/>
          </a:xfrm>
          <a:prstGeom prst="rect">
            <a:avLst/>
          </a:prstGeom>
        </p:spPr>
      </p:pic>
      <p:sp>
        <p:nvSpPr>
          <p:cNvPr id="21" name="TextBox 20">
            <a:extLst>
              <a:ext uri="{FF2B5EF4-FFF2-40B4-BE49-F238E27FC236}">
                <a16:creationId xmlns:a16="http://schemas.microsoft.com/office/drawing/2014/main" id="{2817761A-F330-624C-B1DC-47B9B47824F9}"/>
              </a:ext>
            </a:extLst>
          </p:cNvPr>
          <p:cNvSpPr txBox="1"/>
          <p:nvPr/>
        </p:nvSpPr>
        <p:spPr>
          <a:xfrm>
            <a:off x="5213047" y="5409088"/>
            <a:ext cx="6518578" cy="892424"/>
          </a:xfrm>
          <a:prstGeom prst="rect">
            <a:avLst/>
          </a:prstGeom>
          <a:noFill/>
        </p:spPr>
        <p:txBody>
          <a:bodyPr wrap="square" lIns="152400" tIns="121920" rIns="152400" bIns="121920" rtlCol="0">
            <a:spAutoFit/>
          </a:bodyPr>
          <a:lstStyle/>
          <a:p>
            <a:pPr>
              <a:lnSpc>
                <a:spcPct val="90000"/>
              </a:lnSpc>
            </a:pPr>
            <a:r>
              <a:rPr lang="en-US" sz="2333" dirty="0"/>
              <a:t>Intelligent mitigations: Account Takeover Prevention, Bot Control, Captcha</a:t>
            </a:r>
          </a:p>
        </p:txBody>
      </p:sp>
    </p:spTree>
    <p:extLst>
      <p:ext uri="{BB962C8B-B14F-4D97-AF65-F5344CB8AC3E}">
        <p14:creationId xmlns:p14="http://schemas.microsoft.com/office/powerpoint/2010/main" val="402261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a14="http://schemas.microsoft.com/office/drawing/2010/main"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6A8B7F9C-DBD8-D84C-8EE0-93357B8CE74E}"/>
              </a:ext>
            </a:extLst>
          </p:cNvPr>
          <p:cNvSpPr/>
          <p:nvPr/>
        </p:nvSpPr>
        <p:spPr>
          <a:xfrm>
            <a:off x="290512" y="934342"/>
            <a:ext cx="11582400" cy="4145642"/>
          </a:xfrm>
          <a:prstGeom prst="rect">
            <a:avLst/>
          </a:prstGeom>
          <a:solidFill>
            <a:schemeClr val="tx1"/>
          </a:solidFill>
          <a:ln w="12700">
            <a:noFill/>
            <a:prstDash val="dash"/>
          </a:ln>
          <a:effectLst>
            <a:outerShdw blurRad="190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1" numCol="1" spcCol="0" rtlCol="0" fromWordArt="0" anchor="t" anchorCtr="0" forceAA="0" compatLnSpc="1">
            <a:prstTxWarp prst="textNoShape">
              <a:avLst/>
            </a:prstTxWarp>
            <a:noAutofit/>
          </a:bodyPr>
          <a:lstStyle/>
          <a:p>
            <a:pPr algn="ctr"/>
            <a:endParaRPr lang="en-US" sz="2333" dirty="0">
              <a:solidFill>
                <a:schemeClr val="tx1"/>
              </a:solidFill>
            </a:endParaRPr>
          </a:p>
        </p:txBody>
      </p:sp>
      <p:sp>
        <p:nvSpPr>
          <p:cNvPr id="61" name="Rounded Rectangle 60">
            <a:extLst>
              <a:ext uri="{FF2B5EF4-FFF2-40B4-BE49-F238E27FC236}">
                <a16:creationId xmlns:a16="http://schemas.microsoft.com/office/drawing/2014/main" id="{9E424361-5AD8-8945-8318-038E4D062D4D}"/>
              </a:ext>
            </a:extLst>
          </p:cNvPr>
          <p:cNvSpPr/>
          <p:nvPr/>
        </p:nvSpPr>
        <p:spPr>
          <a:xfrm>
            <a:off x="7929223" y="1220727"/>
            <a:ext cx="3868624" cy="2253657"/>
          </a:xfrm>
          <a:prstGeom prst="roundRect">
            <a:avLst/>
          </a:prstGeom>
          <a:solidFill>
            <a:schemeClr val="bg1">
              <a:lumMod val="65000"/>
              <a:lumOff val="35000"/>
            </a:schemeClr>
          </a:solidFill>
          <a:ln>
            <a:solidFill>
              <a:schemeClr val="tx1">
                <a:lumMod val="50000"/>
                <a:lumOff val="50000"/>
              </a:schemeClr>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333" dirty="0">
              <a:solidFill>
                <a:schemeClr val="tx1"/>
              </a:solidFill>
            </a:endParaRPr>
          </a:p>
        </p:txBody>
      </p:sp>
      <p:sp>
        <p:nvSpPr>
          <p:cNvPr id="5" name="TextBox 4"/>
          <p:cNvSpPr txBox="1"/>
          <p:nvPr/>
        </p:nvSpPr>
        <p:spPr>
          <a:xfrm>
            <a:off x="370422" y="1746496"/>
            <a:ext cx="1040863" cy="954107"/>
          </a:xfrm>
          <a:prstGeom prst="rect">
            <a:avLst/>
          </a:prstGeom>
          <a:solidFill>
            <a:schemeClr val="accent3"/>
          </a:solidFill>
          <a:ln w="15875" cap="rnd" cmpd="sng">
            <a:prstDash val="dashDot"/>
            <a:round/>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400" dirty="0">
                <a:solidFill>
                  <a:schemeClr val="bg2"/>
                </a:solidFill>
              </a:rPr>
              <a:t>Raw request header and body</a:t>
            </a:r>
          </a:p>
        </p:txBody>
      </p:sp>
      <p:sp>
        <p:nvSpPr>
          <p:cNvPr id="8" name="Rounded Rectangle 7"/>
          <p:cNvSpPr/>
          <p:nvPr/>
        </p:nvSpPr>
        <p:spPr>
          <a:xfrm>
            <a:off x="1745199" y="1214876"/>
            <a:ext cx="5832744" cy="2027083"/>
          </a:xfrm>
          <a:prstGeom prst="roundRect">
            <a:avLst>
              <a:gd name="adj" fmla="val 9619"/>
            </a:avLst>
          </a:prstGeom>
          <a:solidFill>
            <a:schemeClr val="bg1">
              <a:lumMod val="65000"/>
              <a:lumOff val="35000"/>
            </a:schemeClr>
          </a:solidFill>
          <a:ln>
            <a:solidFill>
              <a:schemeClr val="tx1">
                <a:lumMod val="50000"/>
                <a:lumOff val="50000"/>
              </a:schemeClr>
            </a:solidFill>
            <a:prstDash val="sys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333" dirty="0">
              <a:solidFill>
                <a:schemeClr val="tx1"/>
              </a:solidFill>
            </a:endParaRPr>
          </a:p>
        </p:txBody>
      </p:sp>
      <p:sp>
        <p:nvSpPr>
          <p:cNvPr id="9" name="TextBox 8"/>
          <p:cNvSpPr txBox="1"/>
          <p:nvPr/>
        </p:nvSpPr>
        <p:spPr>
          <a:xfrm>
            <a:off x="3039884" y="1214100"/>
            <a:ext cx="3054205" cy="400110"/>
          </a:xfrm>
          <a:prstGeom prst="rect">
            <a:avLst/>
          </a:prstGeom>
          <a:noFill/>
        </p:spPr>
        <p:txBody>
          <a:bodyPr wrap="square" rtlCol="0">
            <a:spAutoFit/>
          </a:bodyPr>
          <a:lstStyle/>
          <a:p>
            <a:pPr algn="ctr"/>
            <a:r>
              <a:rPr lang="en-US" sz="2000" dirty="0">
                <a:solidFill>
                  <a:schemeClr val="tx2"/>
                </a:solidFill>
              </a:rPr>
              <a:t>AWS WAF web ACL</a:t>
            </a:r>
          </a:p>
        </p:txBody>
      </p:sp>
      <p:cxnSp>
        <p:nvCxnSpPr>
          <p:cNvPr id="16" name="Straight Arrow Connector 15"/>
          <p:cNvCxnSpPr>
            <a:cxnSpLocks/>
          </p:cNvCxnSpPr>
          <p:nvPr/>
        </p:nvCxnSpPr>
        <p:spPr>
          <a:xfrm>
            <a:off x="7577943" y="2229364"/>
            <a:ext cx="351280" cy="0"/>
          </a:xfrm>
          <a:prstGeom prst="straightConnector1">
            <a:avLst/>
          </a:prstGeom>
          <a:ln w="19050">
            <a:solidFill>
              <a:schemeClr val="bg2"/>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2109994" y="1624379"/>
            <a:ext cx="1081683" cy="1479642"/>
          </a:xfrm>
          <a:prstGeom prst="rect">
            <a:avLst/>
          </a:prstGeom>
          <a:ln/>
        </p:spPr>
        <p:style>
          <a:lnRef idx="2">
            <a:schemeClr val="accent6"/>
          </a:lnRef>
          <a:fillRef idx="1">
            <a:schemeClr val="lt1"/>
          </a:fillRef>
          <a:effectRef idx="0">
            <a:schemeClr val="accent6"/>
          </a:effectRef>
          <a:fontRef idx="minor">
            <a:schemeClr val="dk1"/>
          </a:fontRef>
        </p:style>
        <p:txBody>
          <a:bodyPr rtlCol="0" anchor="b"/>
          <a:lstStyle/>
          <a:p>
            <a:r>
              <a:rPr lang="en-US" sz="1200" dirty="0"/>
              <a:t>Rule 1</a:t>
            </a:r>
          </a:p>
        </p:txBody>
      </p:sp>
      <p:sp>
        <p:nvSpPr>
          <p:cNvPr id="25" name="Rectangle 24"/>
          <p:cNvSpPr/>
          <p:nvPr/>
        </p:nvSpPr>
        <p:spPr>
          <a:xfrm>
            <a:off x="4616866" y="1624379"/>
            <a:ext cx="1081683" cy="1479642"/>
          </a:xfrm>
          <a:prstGeom prst="rect">
            <a:avLst/>
          </a:prstGeom>
          <a:ln/>
        </p:spPr>
        <p:style>
          <a:lnRef idx="2">
            <a:schemeClr val="accent6"/>
          </a:lnRef>
          <a:fillRef idx="1">
            <a:schemeClr val="lt1"/>
          </a:fillRef>
          <a:effectRef idx="0">
            <a:schemeClr val="accent6"/>
          </a:effectRef>
          <a:fontRef idx="minor">
            <a:schemeClr val="dk1"/>
          </a:fontRef>
        </p:style>
        <p:txBody>
          <a:bodyPr rtlCol="0" anchor="b"/>
          <a:lstStyle/>
          <a:p>
            <a:r>
              <a:rPr lang="en-US" sz="1200" dirty="0"/>
              <a:t>Rule 3</a:t>
            </a:r>
          </a:p>
        </p:txBody>
      </p:sp>
      <p:sp>
        <p:nvSpPr>
          <p:cNvPr id="26" name="Rectangle 25"/>
          <p:cNvSpPr/>
          <p:nvPr/>
        </p:nvSpPr>
        <p:spPr>
          <a:xfrm>
            <a:off x="3363430" y="1624379"/>
            <a:ext cx="1081683" cy="1479642"/>
          </a:xfrm>
          <a:prstGeom prst="rect">
            <a:avLst/>
          </a:prstGeom>
          <a:ln/>
        </p:spPr>
        <p:style>
          <a:lnRef idx="2">
            <a:schemeClr val="accent6"/>
          </a:lnRef>
          <a:fillRef idx="1">
            <a:schemeClr val="lt1"/>
          </a:fillRef>
          <a:effectRef idx="0">
            <a:schemeClr val="accent6"/>
          </a:effectRef>
          <a:fontRef idx="minor">
            <a:schemeClr val="dk1"/>
          </a:fontRef>
        </p:style>
        <p:txBody>
          <a:bodyPr rtlCol="0" anchor="b"/>
          <a:lstStyle/>
          <a:p>
            <a:r>
              <a:rPr lang="en-US" sz="1200" dirty="0"/>
              <a:t>Rule 2</a:t>
            </a:r>
          </a:p>
        </p:txBody>
      </p:sp>
      <p:sp>
        <p:nvSpPr>
          <p:cNvPr id="27" name="Rectangle 26"/>
          <p:cNvSpPr/>
          <p:nvPr/>
        </p:nvSpPr>
        <p:spPr>
          <a:xfrm>
            <a:off x="2172990" y="1668438"/>
            <a:ext cx="951035" cy="90703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Inspection</a:t>
            </a:r>
          </a:p>
          <a:p>
            <a:pPr algn="ctr"/>
            <a:r>
              <a:rPr lang="en-US" sz="1200" dirty="0"/>
              <a:t>criteria</a:t>
            </a:r>
          </a:p>
          <a:p>
            <a:pPr algn="ctr"/>
            <a:endParaRPr lang="en-US" sz="600" dirty="0"/>
          </a:p>
          <a:p>
            <a:pPr algn="ctr"/>
            <a:r>
              <a:rPr lang="en-US" sz="1200" dirty="0"/>
              <a:t>Logical operation</a:t>
            </a:r>
          </a:p>
        </p:txBody>
      </p:sp>
      <p:sp>
        <p:nvSpPr>
          <p:cNvPr id="28" name="Rectangle 27"/>
          <p:cNvSpPr/>
          <p:nvPr/>
        </p:nvSpPr>
        <p:spPr>
          <a:xfrm>
            <a:off x="3428754" y="1668438"/>
            <a:ext cx="951035" cy="90703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Inspection</a:t>
            </a:r>
          </a:p>
          <a:p>
            <a:pPr algn="ctr"/>
            <a:r>
              <a:rPr lang="en-US" sz="1200" dirty="0"/>
              <a:t>criteria</a:t>
            </a:r>
          </a:p>
          <a:p>
            <a:pPr algn="ctr"/>
            <a:endParaRPr lang="en-US" sz="600" dirty="0"/>
          </a:p>
          <a:p>
            <a:pPr algn="ctr"/>
            <a:r>
              <a:rPr lang="en-US" sz="1200" dirty="0"/>
              <a:t>Logical operation</a:t>
            </a:r>
          </a:p>
        </p:txBody>
      </p:sp>
      <p:sp>
        <p:nvSpPr>
          <p:cNvPr id="29" name="Rectangle 28"/>
          <p:cNvSpPr/>
          <p:nvPr/>
        </p:nvSpPr>
        <p:spPr>
          <a:xfrm>
            <a:off x="4682190" y="1668438"/>
            <a:ext cx="951035" cy="90703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Inspection</a:t>
            </a:r>
          </a:p>
          <a:p>
            <a:pPr algn="ctr"/>
            <a:r>
              <a:rPr lang="en-US" sz="1200" dirty="0"/>
              <a:t>criteria</a:t>
            </a:r>
          </a:p>
          <a:p>
            <a:pPr algn="ctr"/>
            <a:endParaRPr lang="en-US" sz="600" dirty="0"/>
          </a:p>
          <a:p>
            <a:pPr algn="ctr"/>
            <a:r>
              <a:rPr lang="en-US" sz="1200" dirty="0"/>
              <a:t>Logical operation</a:t>
            </a:r>
          </a:p>
        </p:txBody>
      </p:sp>
      <p:sp>
        <p:nvSpPr>
          <p:cNvPr id="30" name="Rectangle 29"/>
          <p:cNvSpPr/>
          <p:nvPr/>
        </p:nvSpPr>
        <p:spPr>
          <a:xfrm>
            <a:off x="2255518" y="2637493"/>
            <a:ext cx="785979" cy="19175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Action</a:t>
            </a:r>
          </a:p>
        </p:txBody>
      </p:sp>
      <p:sp>
        <p:nvSpPr>
          <p:cNvPr id="33" name="TextBox 32"/>
          <p:cNvSpPr txBox="1"/>
          <p:nvPr/>
        </p:nvSpPr>
        <p:spPr>
          <a:xfrm>
            <a:off x="5689687" y="2641816"/>
            <a:ext cx="502703" cy="553998"/>
          </a:xfrm>
          <a:prstGeom prst="rect">
            <a:avLst/>
          </a:prstGeom>
          <a:noFill/>
        </p:spPr>
        <p:txBody>
          <a:bodyPr wrap="square" rtlCol="0">
            <a:spAutoFit/>
          </a:bodyPr>
          <a:lstStyle/>
          <a:p>
            <a:r>
              <a:rPr lang="en-US" sz="1500" dirty="0">
                <a:solidFill>
                  <a:schemeClr val="tx2"/>
                </a:solidFill>
              </a:rPr>
              <a:t>. . . . . . </a:t>
            </a:r>
          </a:p>
        </p:txBody>
      </p:sp>
      <p:sp>
        <p:nvSpPr>
          <p:cNvPr id="34" name="Rectangle 33"/>
          <p:cNvSpPr/>
          <p:nvPr/>
        </p:nvSpPr>
        <p:spPr>
          <a:xfrm>
            <a:off x="3511282" y="2637493"/>
            <a:ext cx="785979" cy="19175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Action</a:t>
            </a:r>
          </a:p>
        </p:txBody>
      </p:sp>
      <p:sp>
        <p:nvSpPr>
          <p:cNvPr id="35" name="Rectangle 34"/>
          <p:cNvSpPr/>
          <p:nvPr/>
        </p:nvSpPr>
        <p:spPr>
          <a:xfrm>
            <a:off x="4764718" y="2637493"/>
            <a:ext cx="785979" cy="19175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Action</a:t>
            </a:r>
          </a:p>
        </p:txBody>
      </p:sp>
      <p:sp>
        <p:nvSpPr>
          <p:cNvPr id="36" name="Rectangle 35"/>
          <p:cNvSpPr/>
          <p:nvPr/>
        </p:nvSpPr>
        <p:spPr>
          <a:xfrm>
            <a:off x="6089548" y="1624379"/>
            <a:ext cx="1081683" cy="1479642"/>
          </a:xfrm>
          <a:prstGeom prst="rect">
            <a:avLst/>
          </a:prstGeom>
          <a:ln/>
        </p:spPr>
        <p:style>
          <a:lnRef idx="2">
            <a:schemeClr val="accent6"/>
          </a:lnRef>
          <a:fillRef idx="1">
            <a:schemeClr val="lt1"/>
          </a:fillRef>
          <a:effectRef idx="0">
            <a:schemeClr val="accent6"/>
          </a:effectRef>
          <a:fontRef idx="minor">
            <a:schemeClr val="dk1"/>
          </a:fontRef>
        </p:style>
        <p:txBody>
          <a:bodyPr rtlCol="0" anchor="b"/>
          <a:lstStyle/>
          <a:p>
            <a:r>
              <a:rPr lang="en-US" sz="1200" dirty="0"/>
              <a:t>Rule </a:t>
            </a:r>
            <a:r>
              <a:rPr lang="en-US" sz="1200" i="1" dirty="0"/>
              <a:t>N</a:t>
            </a:r>
            <a:endParaRPr lang="en-US" sz="1200" dirty="0"/>
          </a:p>
        </p:txBody>
      </p:sp>
      <p:sp>
        <p:nvSpPr>
          <p:cNvPr id="37" name="Rectangle 36"/>
          <p:cNvSpPr/>
          <p:nvPr/>
        </p:nvSpPr>
        <p:spPr>
          <a:xfrm>
            <a:off x="6154866" y="1668438"/>
            <a:ext cx="951035" cy="90703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Inspection</a:t>
            </a:r>
          </a:p>
          <a:p>
            <a:pPr algn="ctr"/>
            <a:r>
              <a:rPr lang="en-US" sz="1200" dirty="0"/>
              <a:t>criteria</a:t>
            </a:r>
          </a:p>
          <a:p>
            <a:pPr algn="ctr"/>
            <a:endParaRPr lang="en-US" sz="600" dirty="0"/>
          </a:p>
          <a:p>
            <a:pPr algn="ctr"/>
            <a:r>
              <a:rPr lang="en-US" sz="1200" dirty="0"/>
              <a:t>Logical operation</a:t>
            </a:r>
          </a:p>
        </p:txBody>
      </p:sp>
      <p:sp>
        <p:nvSpPr>
          <p:cNvPr id="38" name="Rectangle 37"/>
          <p:cNvSpPr/>
          <p:nvPr/>
        </p:nvSpPr>
        <p:spPr>
          <a:xfrm>
            <a:off x="6245194" y="2637493"/>
            <a:ext cx="785979" cy="19175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Action</a:t>
            </a:r>
          </a:p>
        </p:txBody>
      </p:sp>
      <p:sp>
        <p:nvSpPr>
          <p:cNvPr id="2" name="Rectangle 1">
            <a:extLst>
              <a:ext uri="{FF2B5EF4-FFF2-40B4-BE49-F238E27FC236}">
                <a16:creationId xmlns:a16="http://schemas.microsoft.com/office/drawing/2014/main" id="{C10E3674-5020-0D49-A0DF-85E5DFF06502}"/>
              </a:ext>
            </a:extLst>
          </p:cNvPr>
          <p:cNvSpPr/>
          <p:nvPr/>
        </p:nvSpPr>
        <p:spPr>
          <a:xfrm>
            <a:off x="1405668" y="3474387"/>
            <a:ext cx="1677995" cy="1015663"/>
          </a:xfrm>
          <a:prstGeom prst="rect">
            <a:avLst/>
          </a:prstGeom>
          <a:solidFill>
            <a:schemeClr val="accent2"/>
          </a:solidFill>
          <a:ln/>
        </p:spPr>
        <p:style>
          <a:lnRef idx="1">
            <a:schemeClr val="accent2"/>
          </a:lnRef>
          <a:fillRef idx="2">
            <a:schemeClr val="accent2"/>
          </a:fillRef>
          <a:effectRef idx="1">
            <a:schemeClr val="accent2"/>
          </a:effectRef>
          <a:fontRef idx="minor">
            <a:schemeClr val="dk1"/>
          </a:fontRef>
        </p:style>
        <p:txBody>
          <a:bodyPr wrap="square">
            <a:spAutoFit/>
          </a:bodyPr>
          <a:lstStyle/>
          <a:p>
            <a:pPr marL="0" lvl="1"/>
            <a:r>
              <a:rPr lang="en-US" sz="1200" b="1" dirty="0"/>
              <a:t>Rules in order</a:t>
            </a:r>
            <a:endParaRPr lang="en-US" sz="1200" dirty="0"/>
          </a:p>
          <a:p>
            <a:pPr marL="198247" lvl="1" indent="-137255">
              <a:buFont typeface="Arial" panose="020B0604020202020204" pitchFamily="34" charset="0"/>
              <a:buChar char="•"/>
            </a:pPr>
            <a:r>
              <a:rPr lang="en-US" sz="1200" dirty="0"/>
              <a:t>IP match, geo-IP</a:t>
            </a:r>
          </a:p>
          <a:p>
            <a:pPr marL="198247" lvl="1" indent="-137255">
              <a:buFont typeface="Arial" panose="020B0604020202020204" pitchFamily="34" charset="0"/>
              <a:buChar char="•"/>
            </a:pPr>
            <a:r>
              <a:rPr lang="en-US" sz="1200" dirty="0"/>
              <a:t>SQLi, XSS</a:t>
            </a:r>
          </a:p>
          <a:p>
            <a:pPr marL="198247" lvl="1" indent="-137255">
              <a:buFont typeface="Arial" panose="020B0604020202020204" pitchFamily="34" charset="0"/>
              <a:buChar char="•"/>
            </a:pPr>
            <a:r>
              <a:rPr lang="en-US" sz="1200" dirty="0"/>
              <a:t>Rate-based </a:t>
            </a:r>
          </a:p>
          <a:p>
            <a:pPr marL="198247" lvl="1" indent="-137255">
              <a:buFont typeface="Arial" panose="020B0604020202020204" pitchFamily="34" charset="0"/>
              <a:buChar char="•"/>
            </a:pPr>
            <a:r>
              <a:rPr lang="en-US" sz="1200" dirty="0"/>
              <a:t>Etc.</a:t>
            </a:r>
          </a:p>
        </p:txBody>
      </p:sp>
      <p:sp>
        <p:nvSpPr>
          <p:cNvPr id="20" name="Rectangle 19">
            <a:extLst>
              <a:ext uri="{FF2B5EF4-FFF2-40B4-BE49-F238E27FC236}">
                <a16:creationId xmlns:a16="http://schemas.microsoft.com/office/drawing/2014/main" id="{50D0182C-7BFD-0748-9B02-26F75519A1C2}"/>
              </a:ext>
            </a:extLst>
          </p:cNvPr>
          <p:cNvSpPr/>
          <p:nvPr/>
        </p:nvSpPr>
        <p:spPr>
          <a:xfrm>
            <a:off x="6164924" y="3474387"/>
            <a:ext cx="1868477" cy="1384995"/>
          </a:xfrm>
          <a:prstGeom prst="rect">
            <a:avLst/>
          </a:prstGeom>
          <a:solidFill>
            <a:schemeClr val="accent2"/>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square">
            <a:spAutoFit/>
          </a:bodyPr>
          <a:lstStyle/>
          <a:p>
            <a:pPr marL="0" lvl="1"/>
            <a:r>
              <a:rPr lang="en-US" sz="1200" b="1" dirty="0"/>
              <a:t>Actions</a:t>
            </a:r>
          </a:p>
          <a:p>
            <a:pPr marL="137255" lvl="1" indent="-137255">
              <a:buFont typeface="Arial" panose="020B0604020202020204" pitchFamily="34" charset="0"/>
              <a:buChar char="•"/>
            </a:pPr>
            <a:r>
              <a:rPr lang="en-US" sz="1200" dirty="0"/>
              <a:t>Allow</a:t>
            </a:r>
          </a:p>
          <a:p>
            <a:pPr marL="137255" lvl="1" indent="-137255">
              <a:buFont typeface="Arial" panose="020B0604020202020204" pitchFamily="34" charset="0"/>
              <a:buChar char="•"/>
            </a:pPr>
            <a:r>
              <a:rPr lang="en-US" sz="1200" dirty="0"/>
              <a:t>Block</a:t>
            </a:r>
          </a:p>
          <a:p>
            <a:pPr marL="137255" lvl="1" indent="-137255">
              <a:buFont typeface="Arial" panose="020B0604020202020204" pitchFamily="34" charset="0"/>
              <a:buChar char="•"/>
            </a:pPr>
            <a:r>
              <a:rPr lang="en-US" sz="1200" dirty="0"/>
              <a:t>Count</a:t>
            </a:r>
          </a:p>
          <a:p>
            <a:pPr marL="137255" lvl="1" indent="-137255">
              <a:buFont typeface="Arial" panose="020B0604020202020204" pitchFamily="34" charset="0"/>
              <a:buChar char="•"/>
            </a:pPr>
            <a:r>
              <a:rPr lang="en-US" sz="1200" dirty="0"/>
              <a:t>CAPTCHA/challenge</a:t>
            </a:r>
          </a:p>
          <a:p>
            <a:pPr marL="137255" lvl="1" indent="-137255">
              <a:buFont typeface="Arial" panose="020B0604020202020204" pitchFamily="34" charset="0"/>
              <a:buChar char="•"/>
            </a:pPr>
            <a:r>
              <a:rPr lang="en-US" sz="1200" dirty="0"/>
              <a:t>Header insertion</a:t>
            </a:r>
          </a:p>
          <a:p>
            <a:pPr marL="137255" lvl="1" indent="-137255">
              <a:buFont typeface="Arial" panose="020B0604020202020204" pitchFamily="34" charset="0"/>
              <a:buChar char="•"/>
            </a:pPr>
            <a:r>
              <a:rPr lang="en-US" sz="1200" dirty="0"/>
              <a:t>Custom response</a:t>
            </a:r>
          </a:p>
        </p:txBody>
      </p:sp>
      <p:sp>
        <p:nvSpPr>
          <p:cNvPr id="43" name="TextBox 42">
            <a:extLst>
              <a:ext uri="{FF2B5EF4-FFF2-40B4-BE49-F238E27FC236}">
                <a16:creationId xmlns:a16="http://schemas.microsoft.com/office/drawing/2014/main" id="{5F052743-F7DE-CE40-8428-303EFB52323B}"/>
              </a:ext>
            </a:extLst>
          </p:cNvPr>
          <p:cNvSpPr txBox="1"/>
          <p:nvPr/>
        </p:nvSpPr>
        <p:spPr>
          <a:xfrm>
            <a:off x="7690947" y="2881145"/>
            <a:ext cx="1726428" cy="461665"/>
          </a:xfrm>
          <a:prstGeom prst="rect">
            <a:avLst/>
          </a:prstGeom>
          <a:noFill/>
        </p:spPr>
        <p:txBody>
          <a:bodyPr wrap="square" rtlCol="0">
            <a:spAutoFit/>
          </a:bodyPr>
          <a:lstStyle/>
          <a:p>
            <a:pPr algn="ctr"/>
            <a:r>
              <a:rPr lang="en-US" sz="1200" dirty="0"/>
              <a:t>Amazon API </a:t>
            </a:r>
          </a:p>
          <a:p>
            <a:pPr algn="ctr"/>
            <a:r>
              <a:rPr lang="en-US" sz="1200" dirty="0"/>
              <a:t>Gateway</a:t>
            </a:r>
          </a:p>
        </p:txBody>
      </p:sp>
      <p:sp>
        <p:nvSpPr>
          <p:cNvPr id="44" name="TextBox 43">
            <a:extLst>
              <a:ext uri="{FF2B5EF4-FFF2-40B4-BE49-F238E27FC236}">
                <a16:creationId xmlns:a16="http://schemas.microsoft.com/office/drawing/2014/main" id="{2AC129E7-E2AF-B944-9F88-15C8C0C776F1}"/>
              </a:ext>
            </a:extLst>
          </p:cNvPr>
          <p:cNvSpPr txBox="1"/>
          <p:nvPr/>
        </p:nvSpPr>
        <p:spPr>
          <a:xfrm>
            <a:off x="7690947" y="1857842"/>
            <a:ext cx="1726428" cy="461665"/>
          </a:xfrm>
          <a:prstGeom prst="rect">
            <a:avLst/>
          </a:prstGeom>
          <a:noFill/>
        </p:spPr>
        <p:txBody>
          <a:bodyPr wrap="square" rtlCol="0">
            <a:spAutoFit/>
          </a:bodyPr>
          <a:lstStyle/>
          <a:p>
            <a:pPr algn="ctr"/>
            <a:r>
              <a:rPr lang="en-US" sz="1200" dirty="0"/>
              <a:t>Amazon </a:t>
            </a:r>
          </a:p>
          <a:p>
            <a:pPr algn="ctr"/>
            <a:r>
              <a:rPr lang="en-US" sz="1200" dirty="0"/>
              <a:t>CloudFront</a:t>
            </a:r>
          </a:p>
        </p:txBody>
      </p:sp>
      <p:pic>
        <p:nvPicPr>
          <p:cNvPr id="45" name="Graphic 44">
            <a:extLst>
              <a:ext uri="{FF2B5EF4-FFF2-40B4-BE49-F238E27FC236}">
                <a16:creationId xmlns:a16="http://schemas.microsoft.com/office/drawing/2014/main" id="{0E5AE3C8-751E-1E4D-9337-FC46C84E53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3136" y="2392022"/>
            <a:ext cx="533400" cy="533400"/>
          </a:xfrm>
          <a:prstGeom prst="rect">
            <a:avLst/>
          </a:prstGeom>
        </p:spPr>
      </p:pic>
      <p:pic>
        <p:nvPicPr>
          <p:cNvPr id="46" name="Graphic 45">
            <a:extLst>
              <a:ext uri="{FF2B5EF4-FFF2-40B4-BE49-F238E27FC236}">
                <a16:creationId xmlns:a16="http://schemas.microsoft.com/office/drawing/2014/main" id="{CD7CC46E-8B5E-F345-8685-398629C2BE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3136" y="1346524"/>
            <a:ext cx="533400" cy="533400"/>
          </a:xfrm>
          <a:prstGeom prst="rect">
            <a:avLst/>
          </a:prstGeom>
        </p:spPr>
      </p:pic>
      <p:pic>
        <p:nvPicPr>
          <p:cNvPr id="51" name="Graphic 50">
            <a:extLst>
              <a:ext uri="{FF2B5EF4-FFF2-40B4-BE49-F238E27FC236}">
                <a16:creationId xmlns:a16="http://schemas.microsoft.com/office/drawing/2014/main" id="{6EE784E6-DA28-DE4A-8E10-6A12152F04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53787" y="1346524"/>
            <a:ext cx="533400" cy="533400"/>
          </a:xfrm>
          <a:prstGeom prst="rect">
            <a:avLst/>
          </a:prstGeom>
        </p:spPr>
      </p:pic>
      <p:sp>
        <p:nvSpPr>
          <p:cNvPr id="54" name="TextBox 53">
            <a:extLst>
              <a:ext uri="{FF2B5EF4-FFF2-40B4-BE49-F238E27FC236}">
                <a16:creationId xmlns:a16="http://schemas.microsoft.com/office/drawing/2014/main" id="{471F0716-3C6B-B445-9CCD-9EE176CCBA86}"/>
              </a:ext>
            </a:extLst>
          </p:cNvPr>
          <p:cNvSpPr txBox="1"/>
          <p:nvPr/>
        </p:nvSpPr>
        <p:spPr>
          <a:xfrm>
            <a:off x="3181178" y="4207673"/>
            <a:ext cx="1726428" cy="461665"/>
          </a:xfrm>
          <a:prstGeom prst="rect">
            <a:avLst/>
          </a:prstGeom>
          <a:noFill/>
        </p:spPr>
        <p:txBody>
          <a:bodyPr wrap="square" rtlCol="0">
            <a:spAutoFit/>
          </a:bodyPr>
          <a:lstStyle/>
          <a:p>
            <a:pPr algn="ctr"/>
            <a:r>
              <a:rPr lang="en-US" sz="1200" dirty="0">
                <a:solidFill>
                  <a:schemeClr val="bg2"/>
                </a:solidFill>
              </a:rPr>
              <a:t>Amazon </a:t>
            </a:r>
          </a:p>
          <a:p>
            <a:pPr algn="ctr"/>
            <a:r>
              <a:rPr lang="en-US" sz="1200" dirty="0">
                <a:solidFill>
                  <a:schemeClr val="bg2"/>
                </a:solidFill>
              </a:rPr>
              <a:t>CloudWatch</a:t>
            </a:r>
          </a:p>
        </p:txBody>
      </p:sp>
      <p:pic>
        <p:nvPicPr>
          <p:cNvPr id="55" name="Graphic 54">
            <a:extLst>
              <a:ext uri="{FF2B5EF4-FFF2-40B4-BE49-F238E27FC236}">
                <a16:creationId xmlns:a16="http://schemas.microsoft.com/office/drawing/2014/main" id="{8BD882D1-ED22-ED4F-804D-2E833373C2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89095" y="3672641"/>
            <a:ext cx="533400" cy="533400"/>
          </a:xfrm>
          <a:prstGeom prst="rect">
            <a:avLst/>
          </a:prstGeom>
        </p:spPr>
      </p:pic>
      <p:cxnSp>
        <p:nvCxnSpPr>
          <p:cNvPr id="58" name="Straight Arrow Connector 57">
            <a:extLst>
              <a:ext uri="{FF2B5EF4-FFF2-40B4-BE49-F238E27FC236}">
                <a16:creationId xmlns:a16="http://schemas.microsoft.com/office/drawing/2014/main" id="{C9B0FFEA-72DE-5243-AD8D-AC291467BAE6}"/>
              </a:ext>
            </a:extLst>
          </p:cNvPr>
          <p:cNvCxnSpPr>
            <a:cxnSpLocks/>
          </p:cNvCxnSpPr>
          <p:nvPr/>
        </p:nvCxnSpPr>
        <p:spPr>
          <a:xfrm>
            <a:off x="4055795" y="3242735"/>
            <a:ext cx="1931" cy="410683"/>
          </a:xfrm>
          <a:prstGeom prst="straightConnector1">
            <a:avLst/>
          </a:prstGeom>
          <a:ln w="15875">
            <a:solidFill>
              <a:schemeClr val="bg2"/>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88E39486-69EE-524B-97AE-42392432BBD7}"/>
              </a:ext>
            </a:extLst>
          </p:cNvPr>
          <p:cNvCxnSpPr>
            <a:cxnSpLocks/>
            <a:stCxn id="5" idx="3"/>
            <a:endCxn id="8" idx="1"/>
          </p:cNvCxnSpPr>
          <p:nvPr/>
        </p:nvCxnSpPr>
        <p:spPr>
          <a:xfrm>
            <a:off x="1411285" y="2223550"/>
            <a:ext cx="333914" cy="4868"/>
          </a:xfrm>
          <a:prstGeom prst="straightConnector1">
            <a:avLst/>
          </a:prstGeom>
          <a:ln w="19050">
            <a:solidFill>
              <a:schemeClr val="bg2"/>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8AA131E8-2A6F-D14A-9489-D7A4AC07FAA2}"/>
              </a:ext>
            </a:extLst>
          </p:cNvPr>
          <p:cNvCxnSpPr>
            <a:cxnSpLocks/>
          </p:cNvCxnSpPr>
          <p:nvPr/>
        </p:nvCxnSpPr>
        <p:spPr>
          <a:xfrm>
            <a:off x="1839912" y="2387134"/>
            <a:ext cx="0" cy="1087253"/>
          </a:xfrm>
          <a:prstGeom prst="straightConnector1">
            <a:avLst/>
          </a:prstGeom>
          <a:ln w="15875">
            <a:solidFill>
              <a:schemeClr val="bg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30E66142-E173-5D4E-8A8C-CF50ABA44A89}"/>
              </a:ext>
            </a:extLst>
          </p:cNvPr>
          <p:cNvCxnSpPr>
            <a:cxnSpLocks/>
          </p:cNvCxnSpPr>
          <p:nvPr/>
        </p:nvCxnSpPr>
        <p:spPr>
          <a:xfrm>
            <a:off x="6727688" y="3232625"/>
            <a:ext cx="0" cy="241762"/>
          </a:xfrm>
          <a:prstGeom prst="straightConnector1">
            <a:avLst/>
          </a:prstGeom>
          <a:ln w="15875">
            <a:solidFill>
              <a:schemeClr val="bg2"/>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B753D86-2F2A-C049-AE73-562BEE871570}"/>
              </a:ext>
            </a:extLst>
          </p:cNvPr>
          <p:cNvCxnSpPr>
            <a:cxnSpLocks/>
          </p:cNvCxnSpPr>
          <p:nvPr/>
        </p:nvCxnSpPr>
        <p:spPr>
          <a:xfrm>
            <a:off x="1839912" y="2387134"/>
            <a:ext cx="270082" cy="0"/>
          </a:xfrm>
          <a:prstGeom prst="straightConnector1">
            <a:avLst/>
          </a:prstGeom>
          <a:ln w="15875">
            <a:solidFill>
              <a:schemeClr val="bg2"/>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946319AF-0554-2C4F-9757-665A128E066C}"/>
              </a:ext>
            </a:extLst>
          </p:cNvPr>
          <p:cNvSpPr txBox="1"/>
          <p:nvPr/>
        </p:nvSpPr>
        <p:spPr>
          <a:xfrm rot="16200000">
            <a:off x="6604994" y="2064501"/>
            <a:ext cx="1512164" cy="318100"/>
          </a:xfrm>
          <a:prstGeom prst="rect">
            <a:avLst/>
          </a:prstGeom>
          <a:noFill/>
        </p:spPr>
        <p:txBody>
          <a:bodyPr wrap="square" rtlCol="0">
            <a:spAutoFit/>
          </a:bodyPr>
          <a:lstStyle/>
          <a:p>
            <a:pPr algn="ctr"/>
            <a:r>
              <a:rPr lang="en-US" sz="1467" b="1" dirty="0"/>
              <a:t>Default action</a:t>
            </a:r>
          </a:p>
        </p:txBody>
      </p:sp>
      <p:sp>
        <p:nvSpPr>
          <p:cNvPr id="40" name="Title 2">
            <a:extLst>
              <a:ext uri="{FF2B5EF4-FFF2-40B4-BE49-F238E27FC236}">
                <a16:creationId xmlns:a16="http://schemas.microsoft.com/office/drawing/2014/main" id="{6C2C68E9-49FE-AE4C-B220-EB5EF474BB0C}"/>
              </a:ext>
            </a:extLst>
          </p:cNvPr>
          <p:cNvSpPr>
            <a:spLocks noGrp="1"/>
          </p:cNvSpPr>
          <p:nvPr>
            <p:ph type="title"/>
          </p:nvPr>
        </p:nvSpPr>
        <p:spPr>
          <a:xfrm>
            <a:off x="280987" y="270035"/>
            <a:ext cx="11582400" cy="638175"/>
          </a:xfrm>
        </p:spPr>
        <p:txBody>
          <a:bodyPr/>
          <a:lstStyle/>
          <a:p>
            <a:r>
              <a:rPr lang="en-US" dirty="0"/>
              <a:t>How AWS WAF works</a:t>
            </a:r>
          </a:p>
        </p:txBody>
      </p:sp>
      <p:pic>
        <p:nvPicPr>
          <p:cNvPr id="39" name="Graphic 49">
            <a:extLst>
              <a:ext uri="{FF2B5EF4-FFF2-40B4-BE49-F238E27FC236}">
                <a16:creationId xmlns:a16="http://schemas.microsoft.com/office/drawing/2014/main" id="{972830D4-BD26-1043-9D20-B858EDBB151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3555" y="2394561"/>
            <a:ext cx="528323" cy="528323"/>
          </a:xfrm>
          <a:prstGeom prst="rect">
            <a:avLst/>
          </a:prstGeom>
          <a:ln>
            <a:noFill/>
          </a:ln>
          <a:effectLst>
            <a:outerShdw blurRad="190500" algn="tl" rotWithShape="0">
              <a:srgbClr val="333333">
                <a:alpha val="70000"/>
              </a:srgbClr>
            </a:outerShdw>
          </a:effectLst>
        </p:spPr>
      </p:pic>
      <p:sp>
        <p:nvSpPr>
          <p:cNvPr id="42" name="TextBox 41">
            <a:extLst>
              <a:ext uri="{FF2B5EF4-FFF2-40B4-BE49-F238E27FC236}">
                <a16:creationId xmlns:a16="http://schemas.microsoft.com/office/drawing/2014/main" id="{0BF29BDF-7A59-5F44-84AC-0AB033218AC8}"/>
              </a:ext>
            </a:extLst>
          </p:cNvPr>
          <p:cNvSpPr txBox="1"/>
          <p:nvPr/>
        </p:nvSpPr>
        <p:spPr>
          <a:xfrm>
            <a:off x="8768583" y="2881145"/>
            <a:ext cx="1438267" cy="461665"/>
          </a:xfrm>
          <a:prstGeom prst="rect">
            <a:avLst/>
          </a:prstGeom>
          <a:noFill/>
        </p:spPr>
        <p:txBody>
          <a:bodyPr wrap="square" rtlCol="0">
            <a:spAutoFit/>
          </a:bodyPr>
          <a:lstStyle/>
          <a:p>
            <a:pPr algn="ctr"/>
            <a:r>
              <a:rPr lang="en-US" sz="1200" dirty="0">
                <a:solidFill>
                  <a:schemeClr val="tx2"/>
                </a:solidFill>
                <a:ea typeface="Amazon Ember" panose="02000000000000000000" pitchFamily="2" charset="0"/>
              </a:rPr>
              <a:t>AWS</a:t>
            </a:r>
          </a:p>
          <a:p>
            <a:pPr algn="ctr"/>
            <a:r>
              <a:rPr lang="en-US" sz="1200" dirty="0">
                <a:solidFill>
                  <a:schemeClr val="tx2"/>
                </a:solidFill>
                <a:ea typeface="Amazon Ember" panose="02000000000000000000" pitchFamily="2" charset="0"/>
              </a:rPr>
              <a:t>AppSync</a:t>
            </a:r>
          </a:p>
        </p:txBody>
      </p:sp>
      <p:sp>
        <p:nvSpPr>
          <p:cNvPr id="49" name="Rectangle 48">
            <a:extLst>
              <a:ext uri="{FF2B5EF4-FFF2-40B4-BE49-F238E27FC236}">
                <a16:creationId xmlns:a16="http://schemas.microsoft.com/office/drawing/2014/main" id="{ACD5FCD1-5A9C-1F44-9850-1A284A561765}"/>
              </a:ext>
            </a:extLst>
          </p:cNvPr>
          <p:cNvSpPr/>
          <p:nvPr/>
        </p:nvSpPr>
        <p:spPr>
          <a:xfrm>
            <a:off x="4796839" y="3474387"/>
            <a:ext cx="1234873" cy="1015663"/>
          </a:xfrm>
          <a:prstGeom prst="rect">
            <a:avLst/>
          </a:prstGeom>
          <a:solidFill>
            <a:schemeClr val="accent2"/>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square">
            <a:spAutoFit/>
          </a:bodyPr>
          <a:lstStyle/>
          <a:p>
            <a:pPr marL="0" lvl="1"/>
            <a:r>
              <a:rPr lang="en-US" sz="1200" b="1" dirty="0"/>
              <a:t>Logs</a:t>
            </a:r>
          </a:p>
          <a:p>
            <a:pPr marL="137255" lvl="1" indent="-137255">
              <a:buFont typeface="Arial" panose="020B0604020202020204" pitchFamily="34" charset="0"/>
              <a:buChar char="•"/>
            </a:pPr>
            <a:r>
              <a:rPr lang="en-US" sz="1200" dirty="0"/>
              <a:t>Sampled requests</a:t>
            </a:r>
          </a:p>
          <a:p>
            <a:pPr marL="137255" lvl="1" indent="-137255">
              <a:buFont typeface="Arial" panose="020B0604020202020204" pitchFamily="34" charset="0"/>
              <a:buChar char="•"/>
            </a:pPr>
            <a:r>
              <a:rPr lang="en-US" sz="1200" dirty="0"/>
              <a:t>Full logging data</a:t>
            </a:r>
          </a:p>
        </p:txBody>
      </p:sp>
      <p:cxnSp>
        <p:nvCxnSpPr>
          <p:cNvPr id="52" name="Straight Arrow Connector 51">
            <a:extLst>
              <a:ext uri="{FF2B5EF4-FFF2-40B4-BE49-F238E27FC236}">
                <a16:creationId xmlns:a16="http://schemas.microsoft.com/office/drawing/2014/main" id="{154B024C-FA2A-234C-8D21-16A39F372FCF}"/>
              </a:ext>
            </a:extLst>
          </p:cNvPr>
          <p:cNvCxnSpPr>
            <a:cxnSpLocks/>
            <a:endCxn id="49" idx="0"/>
          </p:cNvCxnSpPr>
          <p:nvPr/>
        </p:nvCxnSpPr>
        <p:spPr>
          <a:xfrm>
            <a:off x="5337680" y="3252129"/>
            <a:ext cx="76596" cy="222258"/>
          </a:xfrm>
          <a:prstGeom prst="straightConnector1">
            <a:avLst/>
          </a:prstGeom>
          <a:ln w="15875">
            <a:solidFill>
              <a:schemeClr val="bg2"/>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10" name="Graphic 7">
            <a:extLst>
              <a:ext uri="{FF2B5EF4-FFF2-40B4-BE49-F238E27FC236}">
                <a16:creationId xmlns:a16="http://schemas.microsoft.com/office/drawing/2014/main" id="{49CFC03D-21ED-375C-35CF-B073FBC3BB39}"/>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168925" y="2407160"/>
            <a:ext cx="503124" cy="50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8">
            <a:extLst>
              <a:ext uri="{FF2B5EF4-FFF2-40B4-BE49-F238E27FC236}">
                <a16:creationId xmlns:a16="http://schemas.microsoft.com/office/drawing/2014/main" id="{3211B39F-7D16-70F7-104F-3383C45FC3B8}"/>
              </a:ext>
            </a:extLst>
          </p:cNvPr>
          <p:cNvSpPr txBox="1">
            <a:spLocks noChangeArrowheads="1"/>
          </p:cNvSpPr>
          <p:nvPr/>
        </p:nvSpPr>
        <p:spPr bwMode="auto">
          <a:xfrm>
            <a:off x="9978152" y="2881145"/>
            <a:ext cx="8846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AWS App Runner</a:t>
            </a:r>
          </a:p>
        </p:txBody>
      </p:sp>
      <p:pic>
        <p:nvPicPr>
          <p:cNvPr id="12" name="Graphic 17">
            <a:extLst>
              <a:ext uri="{FF2B5EF4-FFF2-40B4-BE49-F238E27FC236}">
                <a16:creationId xmlns:a16="http://schemas.microsoft.com/office/drawing/2014/main" id="{5B230B9F-8B77-F8E9-38AB-FB46F42F5CD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221016" y="1346524"/>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64D1D244-343C-0C36-1502-C156D5C70370}"/>
              </a:ext>
            </a:extLst>
          </p:cNvPr>
          <p:cNvSpPr txBox="1">
            <a:spLocks noChangeArrowheads="1"/>
          </p:cNvSpPr>
          <p:nvPr/>
        </p:nvSpPr>
        <p:spPr bwMode="auto">
          <a:xfrm>
            <a:off x="8943437" y="1857842"/>
            <a:ext cx="10885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Cognito</a:t>
            </a:r>
          </a:p>
        </p:txBody>
      </p:sp>
      <p:sp>
        <p:nvSpPr>
          <p:cNvPr id="17" name="TextBox 19">
            <a:extLst>
              <a:ext uri="{FF2B5EF4-FFF2-40B4-BE49-F238E27FC236}">
                <a16:creationId xmlns:a16="http://schemas.microsoft.com/office/drawing/2014/main" id="{CFE51AB6-D534-2829-7FD2-BB4E13ECBCA0}"/>
              </a:ext>
            </a:extLst>
          </p:cNvPr>
          <p:cNvSpPr txBox="1">
            <a:spLocks noChangeArrowheads="1"/>
          </p:cNvSpPr>
          <p:nvPr/>
        </p:nvSpPr>
        <p:spPr bwMode="auto">
          <a:xfrm>
            <a:off x="9754912" y="1857842"/>
            <a:ext cx="13311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200" dirty="0">
                <a:latin typeface="+mn-lt"/>
                <a:ea typeface="Amazon Ember" panose="020B0603020204020204" pitchFamily="34" charset="0"/>
                <a:cs typeface="Arial" panose="020B0604020202020204" pitchFamily="34" charset="0"/>
              </a:rPr>
              <a:t>Application Load Balancer</a:t>
            </a:r>
          </a:p>
        </p:txBody>
      </p:sp>
      <p:sp>
        <p:nvSpPr>
          <p:cNvPr id="7" name="TextBox 11">
            <a:extLst>
              <a:ext uri="{FF2B5EF4-FFF2-40B4-BE49-F238E27FC236}">
                <a16:creationId xmlns:a16="http://schemas.microsoft.com/office/drawing/2014/main" id="{5E30306E-05F3-3ED1-E3FA-E66480362B97}"/>
              </a:ext>
            </a:extLst>
          </p:cNvPr>
          <p:cNvSpPr txBox="1">
            <a:spLocks noChangeArrowheads="1"/>
          </p:cNvSpPr>
          <p:nvPr/>
        </p:nvSpPr>
        <p:spPr bwMode="auto">
          <a:xfrm>
            <a:off x="10848522" y="2457690"/>
            <a:ext cx="9636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AWS Verified Access</a:t>
            </a:r>
          </a:p>
        </p:txBody>
      </p:sp>
      <p:pic>
        <p:nvPicPr>
          <p:cNvPr id="14" name="Picture 13">
            <a:extLst>
              <a:ext uri="{FF2B5EF4-FFF2-40B4-BE49-F238E27FC236}">
                <a16:creationId xmlns:a16="http://schemas.microsoft.com/office/drawing/2014/main" id="{E7311097-61FC-B584-AF83-EEB8A36A3032}"/>
              </a:ext>
            </a:extLst>
          </p:cNvPr>
          <p:cNvPicPr>
            <a:picLocks noChangeAspect="1"/>
          </p:cNvPicPr>
          <p:nvPr/>
        </p:nvPicPr>
        <p:blipFill>
          <a:blip r:embed="rId16"/>
          <a:stretch>
            <a:fillRect/>
          </a:stretch>
        </p:blipFill>
        <p:spPr>
          <a:xfrm>
            <a:off x="11023329" y="1800298"/>
            <a:ext cx="614013" cy="613197"/>
          </a:xfrm>
          <a:prstGeom prst="rect">
            <a:avLst/>
          </a:prstGeom>
        </p:spPr>
      </p:pic>
      <p:sp>
        <p:nvSpPr>
          <p:cNvPr id="4" name="TextBox 3">
            <a:extLst>
              <a:ext uri="{FF2B5EF4-FFF2-40B4-BE49-F238E27FC236}">
                <a16:creationId xmlns:a16="http://schemas.microsoft.com/office/drawing/2014/main" id="{9C50A3FD-38A8-9B61-A5F4-65C52822F60D}"/>
              </a:ext>
            </a:extLst>
          </p:cNvPr>
          <p:cNvSpPr txBox="1"/>
          <p:nvPr/>
        </p:nvSpPr>
        <p:spPr>
          <a:xfrm>
            <a:off x="370422" y="5414965"/>
            <a:ext cx="11441726" cy="646331"/>
          </a:xfrm>
          <a:prstGeom prst="rect">
            <a:avLst/>
          </a:prstGeom>
          <a:noFill/>
        </p:spPr>
        <p:txBody>
          <a:bodyPr wrap="square" lIns="0" rIns="0" rtlCol="0">
            <a:spAutoFit/>
          </a:bodyPr>
          <a:lstStyle/>
          <a:p>
            <a:pPr algn="l"/>
            <a:r>
              <a:rPr lang="en-US" dirty="0"/>
              <a:t>Please Note: Header inspection and Custom response are not Rule actions but an optional step/action that can be done for non-blocking rule actions.</a:t>
            </a:r>
          </a:p>
        </p:txBody>
      </p:sp>
    </p:spTree>
    <p:extLst>
      <p:ext uri="{BB962C8B-B14F-4D97-AF65-F5344CB8AC3E}">
        <p14:creationId xmlns:p14="http://schemas.microsoft.com/office/powerpoint/2010/main" val="154350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427ADD-B77C-48FF-B33D-16E7A34F96A4}"/>
              </a:ext>
            </a:extLst>
          </p:cNvPr>
          <p:cNvSpPr txBox="1"/>
          <p:nvPr/>
        </p:nvSpPr>
        <p:spPr>
          <a:xfrm>
            <a:off x="415566" y="1931749"/>
            <a:ext cx="5008489" cy="2554545"/>
          </a:xfrm>
          <a:prstGeom prst="rect">
            <a:avLst/>
          </a:prstGeom>
          <a:noFill/>
        </p:spPr>
        <p:txBody>
          <a:bodyPr wrap="square" rtlCol="0">
            <a:spAutoFit/>
          </a:bodyPr>
          <a:lstStyle/>
          <a:p>
            <a:r>
              <a:rPr lang="en-US" sz="2400" b="1" u="sng" dirty="0">
                <a:ea typeface="Amazon Ember" panose="020B0603020204020204" pitchFamily="34" charset="0"/>
                <a:cs typeface="Amazon Ember" panose="020B0603020204020204" pitchFamily="34" charset="0"/>
              </a:rPr>
              <a:t>Common bots </a:t>
            </a:r>
          </a:p>
          <a:p>
            <a:r>
              <a:rPr lang="en-US" sz="1600" dirty="0">
                <a:ea typeface="Amazon Ember" panose="020B0603020204020204" pitchFamily="34" charset="0"/>
                <a:cs typeface="Amazon Ember" panose="020B0603020204020204" pitchFamily="34" charset="0"/>
              </a:rPr>
              <a:t>Detects self-identifying, simple bots via signature-based detection, IP reputation lists, request headers, and reverse DNS lookup</a:t>
            </a:r>
          </a:p>
          <a:p>
            <a:endParaRPr lang="en-US" sz="1600" dirty="0">
              <a:ea typeface="Amazon Ember" panose="020B0603020204020204" pitchFamily="34" charset="0"/>
              <a:cs typeface="Amazon Ember" panose="020B0603020204020204" pitchFamily="34" charset="0"/>
            </a:endParaRPr>
          </a:p>
          <a:p>
            <a:r>
              <a:rPr lang="en-US" sz="2400" b="1" u="sng" dirty="0">
                <a:ea typeface="Amazon Ember" panose="020B0603020204020204" pitchFamily="34" charset="0"/>
                <a:cs typeface="Amazon Ember" panose="020B0603020204020204" pitchFamily="34" charset="0"/>
              </a:rPr>
              <a:t>Targeted bots</a:t>
            </a:r>
          </a:p>
          <a:p>
            <a:r>
              <a:rPr lang="en-US" sz="1600" dirty="0">
                <a:ea typeface="Amazon Ember" panose="020B0603020204020204" pitchFamily="34" charset="0"/>
                <a:cs typeface="Amazon Ember" panose="020B0603020204020204" pitchFamily="34" charset="0"/>
              </a:rPr>
              <a:t>Detects bots that try to evade detection with behavior-based detection capabilities and browser fingerprinting and interrogation</a:t>
            </a:r>
          </a:p>
        </p:txBody>
      </p:sp>
      <p:pic>
        <p:nvPicPr>
          <p:cNvPr id="2" name="Picture 1">
            <a:extLst>
              <a:ext uri="{FF2B5EF4-FFF2-40B4-BE49-F238E27FC236}">
                <a16:creationId xmlns:a16="http://schemas.microsoft.com/office/drawing/2014/main" id="{C4AC8ECB-813D-42A7-A0A0-5BADBFB1CC6F}"/>
              </a:ext>
            </a:extLst>
          </p:cNvPr>
          <p:cNvPicPr>
            <a:picLocks noChangeAspect="1"/>
          </p:cNvPicPr>
          <p:nvPr/>
        </p:nvPicPr>
        <p:blipFill>
          <a:blip r:embed="rId3"/>
          <a:stretch>
            <a:fillRect/>
          </a:stretch>
        </p:blipFill>
        <p:spPr>
          <a:xfrm>
            <a:off x="5661523" y="955818"/>
            <a:ext cx="5134180" cy="5337380"/>
          </a:xfrm>
          <a:prstGeom prst="rect">
            <a:avLst/>
          </a:prstGeom>
        </p:spPr>
      </p:pic>
      <p:sp>
        <p:nvSpPr>
          <p:cNvPr id="4" name="Title 3">
            <a:extLst>
              <a:ext uri="{FF2B5EF4-FFF2-40B4-BE49-F238E27FC236}">
                <a16:creationId xmlns:a16="http://schemas.microsoft.com/office/drawing/2014/main" id="{6944068A-9FC8-9CD1-DF16-D770E35A7486}"/>
              </a:ext>
            </a:extLst>
          </p:cNvPr>
          <p:cNvSpPr>
            <a:spLocks noGrp="1"/>
          </p:cNvSpPr>
          <p:nvPr>
            <p:ph type="title"/>
          </p:nvPr>
        </p:nvSpPr>
        <p:spPr>
          <a:xfrm>
            <a:off x="269879" y="289514"/>
            <a:ext cx="11652356" cy="738664"/>
          </a:xfrm>
        </p:spPr>
        <p:txBody>
          <a:bodyPr/>
          <a:lstStyle/>
          <a:p>
            <a:r>
              <a:rPr lang="en-US" sz="3200" dirty="0">
                <a:solidFill>
                  <a:schemeClr val="tx1"/>
                </a:solidFill>
                <a:latin typeface="+mj-lt"/>
              </a:rPr>
              <a:t>AWS WAF Bot Control</a:t>
            </a:r>
            <a:endParaRPr lang="en-US" dirty="0"/>
          </a:p>
        </p:txBody>
      </p:sp>
    </p:spTree>
    <p:extLst>
      <p:ext uri="{BB962C8B-B14F-4D97-AF65-F5344CB8AC3E}">
        <p14:creationId xmlns:p14="http://schemas.microsoft.com/office/powerpoint/2010/main" val="7768972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427ADD-B77C-48FF-B33D-16E7A34F96A4}"/>
              </a:ext>
            </a:extLst>
          </p:cNvPr>
          <p:cNvSpPr txBox="1"/>
          <p:nvPr/>
        </p:nvSpPr>
        <p:spPr>
          <a:xfrm>
            <a:off x="411480" y="1600200"/>
            <a:ext cx="8813276" cy="4729628"/>
          </a:xfrm>
          <a:prstGeom prst="rect">
            <a:avLst/>
          </a:prstGeom>
          <a:noFill/>
        </p:spPr>
        <p:txBody>
          <a:bodyPr wrap="square" rtlCol="0">
            <a:spAutoFit/>
          </a:bodyPr>
          <a:lstStyle/>
          <a:p>
            <a:r>
              <a:rPr lang="en-US" sz="2400" dirty="0">
                <a:solidFill>
                  <a:schemeClr val="accent1"/>
                </a:solidFill>
              </a:rPr>
              <a:t>Targeted protection level</a:t>
            </a:r>
          </a:p>
          <a:p>
            <a:pPr marL="342900" indent="-342900">
              <a:buFont typeface="Arial" panose="020B0604020202020204" pitchFamily="34" charset="0"/>
              <a:buChar char="•"/>
            </a:pPr>
            <a:r>
              <a:rPr lang="en-US" sz="2400" dirty="0"/>
              <a:t>Creates a fingerprint for every device connecting to the application</a:t>
            </a:r>
          </a:p>
          <a:p>
            <a:pPr marL="342900" indent="-342900">
              <a:buFont typeface="Arial" panose="020B0604020202020204" pitchFamily="34" charset="0"/>
              <a:buChar char="•"/>
            </a:pPr>
            <a:r>
              <a:rPr lang="en-US" sz="2400" dirty="0"/>
              <a:t>Allows tracking across sessions and IP addresses</a:t>
            </a:r>
          </a:p>
          <a:p>
            <a:pPr marL="342900" indent="-342900">
              <a:buFont typeface="Arial" panose="020B0604020202020204" pitchFamily="34" charset="0"/>
              <a:buChar char="•"/>
            </a:pPr>
            <a:r>
              <a:rPr lang="en-US" sz="2400" dirty="0"/>
              <a:t>Generation of a cryptographic token</a:t>
            </a:r>
          </a:p>
          <a:p>
            <a:pPr marL="380990" indent="-380990">
              <a:buFontTx/>
              <a:buChar char="-"/>
            </a:pPr>
            <a:endParaRPr lang="en-US" sz="2400" dirty="0"/>
          </a:p>
          <a:p>
            <a:r>
              <a:rPr lang="en-US" sz="2400" dirty="0">
                <a:solidFill>
                  <a:schemeClr val="accent1"/>
                </a:solidFill>
              </a:rPr>
              <a:t>How tokens are generated?</a:t>
            </a:r>
          </a:p>
          <a:p>
            <a:pPr marL="342900" indent="-342900">
              <a:buFont typeface="Arial" panose="020B0604020202020204" pitchFamily="34" charset="0"/>
              <a:buChar char="•"/>
            </a:pPr>
            <a:r>
              <a:rPr lang="en-US" sz="2400" dirty="0"/>
              <a:t>Application integration SDK requires insertion of a script snippet into your application (recommended)</a:t>
            </a:r>
          </a:p>
          <a:p>
            <a:pPr marL="342900" indent="-342900">
              <a:buFont typeface="Arial" panose="020B0604020202020204" pitchFamily="34" charset="0"/>
              <a:buChar char="•"/>
            </a:pPr>
            <a:r>
              <a:rPr lang="en-US" sz="2400" dirty="0"/>
              <a:t>Challenge or CAPTCHA rule action against all requests that will be inspected by Bot Control rule group (additional cost)</a:t>
            </a:r>
          </a:p>
          <a:p>
            <a:pPr marL="380990" indent="-380990">
              <a:buFontTx/>
              <a:buChar char="-"/>
            </a:pPr>
            <a:endParaRPr lang="en-US" sz="1867" dirty="0"/>
          </a:p>
          <a:p>
            <a:endParaRPr lang="en-US" sz="1867" dirty="0"/>
          </a:p>
        </p:txBody>
      </p:sp>
      <p:sp>
        <p:nvSpPr>
          <p:cNvPr id="3" name="Title 2">
            <a:extLst>
              <a:ext uri="{FF2B5EF4-FFF2-40B4-BE49-F238E27FC236}">
                <a16:creationId xmlns:a16="http://schemas.microsoft.com/office/drawing/2014/main" id="{6B5E7937-0745-DC9A-EB31-0AC716040062}"/>
              </a:ext>
            </a:extLst>
          </p:cNvPr>
          <p:cNvSpPr>
            <a:spLocks noGrp="1"/>
          </p:cNvSpPr>
          <p:nvPr>
            <p:ph type="title"/>
          </p:nvPr>
        </p:nvSpPr>
        <p:spPr>
          <a:xfrm>
            <a:off x="269879" y="289514"/>
            <a:ext cx="11652356" cy="738664"/>
          </a:xfrm>
        </p:spPr>
        <p:txBody>
          <a:bodyPr/>
          <a:lstStyle/>
          <a:p>
            <a:r>
              <a:rPr lang="en-US" sz="3200" dirty="0">
                <a:solidFill>
                  <a:schemeClr val="tx1"/>
                </a:solidFill>
                <a:latin typeface="+mj-lt"/>
              </a:rPr>
              <a:t>How do we detected targeted bots?</a:t>
            </a:r>
            <a:endParaRPr lang="en-US" dirty="0"/>
          </a:p>
        </p:txBody>
      </p:sp>
    </p:spTree>
    <p:extLst>
      <p:ext uri="{BB962C8B-B14F-4D97-AF65-F5344CB8AC3E}">
        <p14:creationId xmlns:p14="http://schemas.microsoft.com/office/powerpoint/2010/main" val="394972061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0C3DC52C-A3D9-4EB7-8769-012188F67512}"/>
              </a:ext>
            </a:extLst>
          </p:cNvPr>
          <p:cNvSpPr>
            <a:spLocks noGrp="1"/>
          </p:cNvSpPr>
          <p:nvPr>
            <p:ph type="title"/>
          </p:nvPr>
        </p:nvSpPr>
        <p:spPr>
          <a:xfrm>
            <a:off x="609600" y="411380"/>
            <a:ext cx="10972800" cy="535531"/>
          </a:xfrm>
        </p:spPr>
        <p:txBody>
          <a:bodyPr/>
          <a:lstStyle/>
          <a:p>
            <a:r>
              <a:rPr lang="en-US" sz="3200" dirty="0">
                <a:solidFill>
                  <a:schemeClr val="tx2"/>
                </a:solidFill>
              </a:rPr>
              <a:t>Account Takeover Prevention (ATP) Managed Rule Group</a:t>
            </a:r>
          </a:p>
        </p:txBody>
      </p:sp>
      <p:sp>
        <p:nvSpPr>
          <p:cNvPr id="10" name="Content Placeholder 6">
            <a:extLst>
              <a:ext uri="{FF2B5EF4-FFF2-40B4-BE49-F238E27FC236}">
                <a16:creationId xmlns:a16="http://schemas.microsoft.com/office/drawing/2014/main" id="{70A55E52-A1BB-44FF-9726-5FE9ACC84C80}"/>
              </a:ext>
            </a:extLst>
          </p:cNvPr>
          <p:cNvSpPr>
            <a:spLocks noGrp="1"/>
          </p:cNvSpPr>
          <p:nvPr>
            <p:ph type="body" sz="quarter" idx="10"/>
          </p:nvPr>
        </p:nvSpPr>
        <p:spPr>
          <a:xfrm>
            <a:off x="597077" y="1452172"/>
            <a:ext cx="10972800" cy="4495800"/>
          </a:xfrm>
        </p:spPr>
        <p:txBody>
          <a:bodyPr/>
          <a:lstStyle/>
          <a:p>
            <a:pPr marL="0" indent="0">
              <a:buNone/>
            </a:pPr>
            <a:r>
              <a:rPr lang="en-US" sz="2000" dirty="0">
                <a:solidFill>
                  <a:schemeClr val="tx2"/>
                </a:solidFill>
              </a:rPr>
              <a:t>Detect and mitigate against </a:t>
            </a:r>
            <a:r>
              <a:rPr lang="en-US" sz="2000" dirty="0">
                <a:solidFill>
                  <a:schemeClr val="accent1"/>
                </a:solidFill>
              </a:rPr>
              <a:t>login attempts </a:t>
            </a:r>
            <a:r>
              <a:rPr lang="en-US" sz="2000" dirty="0">
                <a:solidFill>
                  <a:schemeClr val="tx2"/>
                </a:solidFill>
              </a:rPr>
              <a:t>made by malicious actors using stolen credentials</a:t>
            </a:r>
          </a:p>
          <a:p>
            <a:endParaRPr lang="en-US" sz="2400" dirty="0">
              <a:solidFill>
                <a:schemeClr val="tx2"/>
              </a:solidFill>
            </a:endParaRPr>
          </a:p>
        </p:txBody>
      </p:sp>
      <p:pic>
        <p:nvPicPr>
          <p:cNvPr id="11" name="Picture 10">
            <a:extLst>
              <a:ext uri="{FF2B5EF4-FFF2-40B4-BE49-F238E27FC236}">
                <a16:creationId xmlns:a16="http://schemas.microsoft.com/office/drawing/2014/main" id="{3B421E6C-6355-43EE-8FF1-6096CA2C6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763" y="2068394"/>
            <a:ext cx="4751334" cy="2689434"/>
          </a:xfrm>
          <a:prstGeom prst="rect">
            <a:avLst/>
          </a:prstGeom>
        </p:spPr>
      </p:pic>
      <p:pic>
        <p:nvPicPr>
          <p:cNvPr id="5" name="Picture 4">
            <a:extLst>
              <a:ext uri="{FF2B5EF4-FFF2-40B4-BE49-F238E27FC236}">
                <a16:creationId xmlns:a16="http://schemas.microsoft.com/office/drawing/2014/main" id="{1477FA6C-D5BC-45D3-9F04-901346685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79" y="2052616"/>
            <a:ext cx="1364776" cy="1371600"/>
          </a:xfrm>
          <a:prstGeom prst="rect">
            <a:avLst/>
          </a:prstGeom>
        </p:spPr>
      </p:pic>
      <p:sp>
        <p:nvSpPr>
          <p:cNvPr id="6" name="TextBox 5">
            <a:extLst>
              <a:ext uri="{FF2B5EF4-FFF2-40B4-BE49-F238E27FC236}">
                <a16:creationId xmlns:a16="http://schemas.microsoft.com/office/drawing/2014/main" id="{38830A87-572B-41D7-8F61-935405147114}"/>
              </a:ext>
            </a:extLst>
          </p:cNvPr>
          <p:cNvSpPr txBox="1"/>
          <p:nvPr/>
        </p:nvSpPr>
        <p:spPr>
          <a:xfrm>
            <a:off x="2141576" y="2349934"/>
            <a:ext cx="4259500" cy="784830"/>
          </a:xfrm>
          <a:prstGeom prst="rect">
            <a:avLst/>
          </a:prstGeom>
          <a:noFill/>
        </p:spPr>
        <p:txBody>
          <a:bodyPr wrap="square" rtlCol="0">
            <a:spAutoFit/>
          </a:bodyPr>
          <a:lstStyle/>
          <a:p>
            <a:pPr marL="285739" indent="-285739">
              <a:buFont typeface="Wingdings" panose="05000000000000000000" pitchFamily="2" charset="2"/>
              <a:buChar char="Ø"/>
            </a:pPr>
            <a:r>
              <a:rPr lang="en-US" sz="1500" dirty="0">
                <a:solidFill>
                  <a:schemeClr val="tx2"/>
                </a:solidFill>
              </a:rPr>
              <a:t>Monitor and verify credentials</a:t>
            </a:r>
          </a:p>
          <a:p>
            <a:pPr marL="285739" indent="-285739">
              <a:buFont typeface="Wingdings" panose="05000000000000000000" pitchFamily="2" charset="2"/>
              <a:buChar char="Ø"/>
            </a:pPr>
            <a:r>
              <a:rPr lang="en-US" sz="1500" dirty="0">
                <a:solidFill>
                  <a:schemeClr val="tx2"/>
                </a:solidFill>
              </a:rPr>
              <a:t>Check to see if user’s credentials have been </a:t>
            </a:r>
            <a:br>
              <a:rPr lang="en-US" sz="1500" dirty="0">
                <a:solidFill>
                  <a:schemeClr val="tx2"/>
                </a:solidFill>
              </a:rPr>
            </a:br>
            <a:r>
              <a:rPr lang="en-US" sz="1500" dirty="0">
                <a:solidFill>
                  <a:schemeClr val="tx2"/>
                </a:solidFill>
              </a:rPr>
              <a:t>leaked on dark web</a:t>
            </a:r>
          </a:p>
        </p:txBody>
      </p:sp>
      <p:pic>
        <p:nvPicPr>
          <p:cNvPr id="7" name="Picture 6">
            <a:extLst>
              <a:ext uri="{FF2B5EF4-FFF2-40B4-BE49-F238E27FC236}">
                <a16:creationId xmlns:a16="http://schemas.microsoft.com/office/drawing/2014/main" id="{E8390F2D-7876-441A-8C99-9D5D8AF2E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078" y="3237750"/>
            <a:ext cx="1371600" cy="1371600"/>
          </a:xfrm>
          <a:prstGeom prst="rect">
            <a:avLst/>
          </a:prstGeom>
        </p:spPr>
      </p:pic>
      <p:sp>
        <p:nvSpPr>
          <p:cNvPr id="8" name="TextBox 7">
            <a:extLst>
              <a:ext uri="{FF2B5EF4-FFF2-40B4-BE49-F238E27FC236}">
                <a16:creationId xmlns:a16="http://schemas.microsoft.com/office/drawing/2014/main" id="{ECD73CD0-83CD-4E6A-B978-149AB99002DA}"/>
              </a:ext>
            </a:extLst>
          </p:cNvPr>
          <p:cNvSpPr txBox="1"/>
          <p:nvPr/>
        </p:nvSpPr>
        <p:spPr>
          <a:xfrm>
            <a:off x="2141576" y="3618968"/>
            <a:ext cx="4711110" cy="1015663"/>
          </a:xfrm>
          <a:prstGeom prst="rect">
            <a:avLst/>
          </a:prstGeom>
          <a:noFill/>
        </p:spPr>
        <p:txBody>
          <a:bodyPr wrap="square" rtlCol="0">
            <a:spAutoFit/>
          </a:bodyPr>
          <a:lstStyle/>
          <a:p>
            <a:pPr marL="285739" indent="-285739">
              <a:buFont typeface="Wingdings" panose="05000000000000000000" pitchFamily="2" charset="2"/>
              <a:buChar char="Ø"/>
            </a:pPr>
            <a:r>
              <a:rPr lang="en-US" sz="1500" dirty="0">
                <a:solidFill>
                  <a:schemeClr val="tx2"/>
                </a:solidFill>
              </a:rPr>
              <a:t>Prevent automated login attempts </a:t>
            </a:r>
            <a:br>
              <a:rPr lang="en-US" sz="1500" dirty="0">
                <a:solidFill>
                  <a:schemeClr val="tx2"/>
                </a:solidFill>
              </a:rPr>
            </a:br>
            <a:r>
              <a:rPr lang="en-US" sz="1500" dirty="0">
                <a:solidFill>
                  <a:schemeClr val="tx2"/>
                </a:solidFill>
              </a:rPr>
              <a:t>from bots</a:t>
            </a:r>
          </a:p>
          <a:p>
            <a:pPr marL="285739" indent="-285739">
              <a:buFont typeface="Wingdings" panose="05000000000000000000" pitchFamily="2" charset="2"/>
              <a:buChar char="Ø"/>
            </a:pPr>
            <a:r>
              <a:rPr lang="en-US" sz="1500" dirty="0">
                <a:solidFill>
                  <a:schemeClr val="tx2"/>
                </a:solidFill>
              </a:rPr>
              <a:t>Stop attacks like brute-force and </a:t>
            </a:r>
            <a:br>
              <a:rPr lang="en-US" sz="1500" dirty="0">
                <a:solidFill>
                  <a:schemeClr val="tx2"/>
                </a:solidFill>
              </a:rPr>
            </a:br>
            <a:r>
              <a:rPr lang="en-US" sz="1500" dirty="0">
                <a:solidFill>
                  <a:schemeClr val="tx2"/>
                </a:solidFill>
              </a:rPr>
              <a:t>credential stuffing</a:t>
            </a:r>
          </a:p>
        </p:txBody>
      </p:sp>
      <p:sp>
        <p:nvSpPr>
          <p:cNvPr id="14" name="Rectangle 13">
            <a:extLst>
              <a:ext uri="{FF2B5EF4-FFF2-40B4-BE49-F238E27FC236}">
                <a16:creationId xmlns:a16="http://schemas.microsoft.com/office/drawing/2014/main" id="{98CBFFA0-6519-4F97-995F-9FCFF243E53C}"/>
              </a:ext>
            </a:extLst>
          </p:cNvPr>
          <p:cNvSpPr/>
          <p:nvPr/>
        </p:nvSpPr>
        <p:spPr>
          <a:xfrm>
            <a:off x="597078" y="5346174"/>
            <a:ext cx="11137722" cy="369332"/>
          </a:xfrm>
          <a:prstGeom prst="rect">
            <a:avLst/>
          </a:prstGeom>
        </p:spPr>
        <p:txBody>
          <a:bodyPr wrap="square">
            <a:spAutoFit/>
          </a:bodyPr>
          <a:lstStyle/>
          <a:p>
            <a:r>
              <a:rPr lang="en-US" dirty="0"/>
              <a:t>Can also inspects your application's </a:t>
            </a:r>
            <a:r>
              <a:rPr lang="en-US" dirty="0">
                <a:solidFill>
                  <a:schemeClr val="accent1"/>
                </a:solidFill>
              </a:rPr>
              <a:t>responses to login attempts</a:t>
            </a:r>
            <a:r>
              <a:rPr lang="en-US" dirty="0"/>
              <a:t>, to track success and failure rates</a:t>
            </a:r>
          </a:p>
        </p:txBody>
      </p:sp>
    </p:spTree>
    <p:extLst>
      <p:ext uri="{BB962C8B-B14F-4D97-AF65-F5344CB8AC3E}">
        <p14:creationId xmlns:p14="http://schemas.microsoft.com/office/powerpoint/2010/main" val="274914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P spid="6" grpId="0"/>
      <p:bldP spid="8"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58309" y="1485900"/>
            <a:ext cx="2286000" cy="379656"/>
          </a:xfrm>
          <a:prstGeom prst="rect">
            <a:avLst/>
          </a:prstGeom>
          <a:noFill/>
        </p:spPr>
        <p:txBody>
          <a:bodyPr wrap="square" rtlCol="0">
            <a:spAutoFit/>
          </a:bodyPr>
          <a:lstStyle/>
          <a:p>
            <a:pPr algn="ctr" defTabSz="609593"/>
            <a:r>
              <a:rPr lang="en-US" sz="1867" dirty="0">
                <a:solidFill>
                  <a:srgbClr val="FFFFFF"/>
                </a:solidFill>
                <a:ea typeface="Amazon Ember" panose="020B0603020204020204" pitchFamily="34" charset="0"/>
                <a:cs typeface="Amazon Ember" panose="020B0603020204020204" pitchFamily="34" charset="0"/>
              </a:rPr>
              <a:t>AWS free</a:t>
            </a:r>
          </a:p>
        </p:txBody>
      </p:sp>
      <p:sp>
        <p:nvSpPr>
          <p:cNvPr id="21" name="TextBox 20"/>
          <p:cNvSpPr txBox="1"/>
          <p:nvPr/>
        </p:nvSpPr>
        <p:spPr>
          <a:xfrm>
            <a:off x="4267320" y="1485900"/>
            <a:ext cx="2292428" cy="379656"/>
          </a:xfrm>
          <a:prstGeom prst="rect">
            <a:avLst/>
          </a:prstGeom>
          <a:noFill/>
        </p:spPr>
        <p:txBody>
          <a:bodyPr wrap="square" rtlCol="0">
            <a:spAutoFit/>
          </a:bodyPr>
          <a:lstStyle/>
          <a:p>
            <a:pPr algn="ctr" defTabSz="609593"/>
            <a:r>
              <a:rPr lang="en-US" sz="1867" dirty="0">
                <a:solidFill>
                  <a:srgbClr val="FFFFFF"/>
                </a:solidFill>
                <a:ea typeface="Amazon Ember" panose="020B0603020204020204" pitchFamily="34" charset="0"/>
                <a:cs typeface="Amazon Ember" panose="020B0603020204020204" pitchFamily="34" charset="0"/>
              </a:rPr>
              <a:t>AWS paid</a:t>
            </a:r>
          </a:p>
        </p:txBody>
      </p:sp>
      <p:sp>
        <p:nvSpPr>
          <p:cNvPr id="22" name="TextBox 21"/>
          <p:cNvSpPr txBox="1"/>
          <p:nvPr/>
        </p:nvSpPr>
        <p:spPr>
          <a:xfrm>
            <a:off x="8570116" y="1485900"/>
            <a:ext cx="2286000" cy="379656"/>
          </a:xfrm>
          <a:prstGeom prst="rect">
            <a:avLst/>
          </a:prstGeom>
          <a:noFill/>
        </p:spPr>
        <p:txBody>
          <a:bodyPr wrap="square" rtlCol="0">
            <a:spAutoFit/>
          </a:bodyPr>
          <a:lstStyle/>
          <a:p>
            <a:pPr algn="ctr" defTabSz="609593"/>
            <a:r>
              <a:rPr lang="en-US" sz="1867" dirty="0">
                <a:solidFill>
                  <a:srgbClr val="FFFFFF"/>
                </a:solidFill>
                <a:ea typeface="Amazon Ember" panose="020B0603020204020204" pitchFamily="34" charset="0"/>
                <a:cs typeface="Amazon Ember" panose="020B0603020204020204" pitchFamily="34" charset="0"/>
              </a:rPr>
              <a:t>AWS Partner paid</a:t>
            </a:r>
          </a:p>
        </p:txBody>
      </p:sp>
      <p:pic>
        <p:nvPicPr>
          <p:cNvPr id="3" name="Picture 2">
            <a:extLst>
              <a:ext uri="{FF2B5EF4-FFF2-40B4-BE49-F238E27FC236}">
                <a16:creationId xmlns:a16="http://schemas.microsoft.com/office/drawing/2014/main" id="{A43D5EA8-1271-4B5E-8356-28E7DCEC65C9}"/>
              </a:ext>
            </a:extLst>
          </p:cNvPr>
          <p:cNvPicPr>
            <a:picLocks noChangeAspect="1"/>
          </p:cNvPicPr>
          <p:nvPr/>
        </p:nvPicPr>
        <p:blipFill>
          <a:blip r:embed="rId3"/>
          <a:stretch>
            <a:fillRect/>
          </a:stretch>
        </p:blipFill>
        <p:spPr>
          <a:xfrm>
            <a:off x="304800" y="1865556"/>
            <a:ext cx="3230996" cy="4122568"/>
          </a:xfrm>
          <a:prstGeom prst="rect">
            <a:avLst/>
          </a:prstGeom>
        </p:spPr>
      </p:pic>
      <p:pic>
        <p:nvPicPr>
          <p:cNvPr id="4" name="Picture 3">
            <a:extLst>
              <a:ext uri="{FF2B5EF4-FFF2-40B4-BE49-F238E27FC236}">
                <a16:creationId xmlns:a16="http://schemas.microsoft.com/office/drawing/2014/main" id="{74AA4AB3-9D84-4FEB-A976-C7F0212CC3EE}"/>
              </a:ext>
            </a:extLst>
          </p:cNvPr>
          <p:cNvPicPr>
            <a:picLocks noChangeAspect="1"/>
          </p:cNvPicPr>
          <p:nvPr/>
        </p:nvPicPr>
        <p:blipFill>
          <a:blip r:embed="rId4"/>
          <a:stretch>
            <a:fillRect/>
          </a:stretch>
        </p:blipFill>
        <p:spPr>
          <a:xfrm>
            <a:off x="7529250" y="1865557"/>
            <a:ext cx="4367732" cy="2850734"/>
          </a:xfrm>
          <a:prstGeom prst="rect">
            <a:avLst/>
          </a:prstGeom>
        </p:spPr>
      </p:pic>
      <p:pic>
        <p:nvPicPr>
          <p:cNvPr id="6" name="Picture 5">
            <a:extLst>
              <a:ext uri="{FF2B5EF4-FFF2-40B4-BE49-F238E27FC236}">
                <a16:creationId xmlns:a16="http://schemas.microsoft.com/office/drawing/2014/main" id="{DE629AB0-57AF-43E1-9C3A-B3E8E924CD1A}"/>
              </a:ext>
            </a:extLst>
          </p:cNvPr>
          <p:cNvPicPr>
            <a:picLocks noChangeAspect="1"/>
          </p:cNvPicPr>
          <p:nvPr/>
        </p:nvPicPr>
        <p:blipFill>
          <a:blip r:embed="rId5"/>
          <a:stretch>
            <a:fillRect/>
          </a:stretch>
        </p:blipFill>
        <p:spPr>
          <a:xfrm>
            <a:off x="3706952" y="1865557"/>
            <a:ext cx="3651141" cy="4122566"/>
          </a:xfrm>
          <a:prstGeom prst="rect">
            <a:avLst/>
          </a:prstGeom>
        </p:spPr>
      </p:pic>
      <p:sp>
        <p:nvSpPr>
          <p:cNvPr id="2" name="Title 1">
            <a:extLst>
              <a:ext uri="{FF2B5EF4-FFF2-40B4-BE49-F238E27FC236}">
                <a16:creationId xmlns:a16="http://schemas.microsoft.com/office/drawing/2014/main" id="{DAE41A4C-A76E-46D5-84D8-F95C8D54B61E}"/>
              </a:ext>
            </a:extLst>
          </p:cNvPr>
          <p:cNvSpPr>
            <a:spLocks noGrp="1"/>
          </p:cNvSpPr>
          <p:nvPr>
            <p:ph type="title"/>
          </p:nvPr>
        </p:nvSpPr>
        <p:spPr>
          <a:xfrm>
            <a:off x="304800" y="304800"/>
            <a:ext cx="11582400" cy="638175"/>
          </a:xfrm>
        </p:spPr>
        <p:txBody>
          <a:bodyPr/>
          <a:lstStyle/>
          <a:p>
            <a:r>
              <a:rPr lang="en-US" dirty="0"/>
              <a:t>AWS Managed Rules: Three types</a:t>
            </a:r>
          </a:p>
        </p:txBody>
      </p:sp>
    </p:spTree>
    <p:extLst>
      <p:ext uri="{BB962C8B-B14F-4D97-AF65-F5344CB8AC3E}">
        <p14:creationId xmlns:p14="http://schemas.microsoft.com/office/powerpoint/2010/main" val="158462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48801-19D2-1A27-3D5D-8479B9947F9A}"/>
              </a:ext>
            </a:extLst>
          </p:cNvPr>
          <p:cNvSpPr>
            <a:spLocks noGrp="1"/>
          </p:cNvSpPr>
          <p:nvPr>
            <p:ph type="title"/>
          </p:nvPr>
        </p:nvSpPr>
        <p:spPr/>
        <p:txBody>
          <a:bodyPr/>
          <a:lstStyle/>
          <a:p>
            <a:r>
              <a:rPr lang="en-US" dirty="0"/>
              <a:t>Enable AWS WAF</a:t>
            </a:r>
          </a:p>
        </p:txBody>
      </p:sp>
      <p:pic>
        <p:nvPicPr>
          <p:cNvPr id="6" name="Picture 5">
            <a:extLst>
              <a:ext uri="{FF2B5EF4-FFF2-40B4-BE49-F238E27FC236}">
                <a16:creationId xmlns:a16="http://schemas.microsoft.com/office/drawing/2014/main" id="{BCED9ADD-6240-DB18-4BE8-F9A90C914287}"/>
              </a:ext>
            </a:extLst>
          </p:cNvPr>
          <p:cNvPicPr>
            <a:picLocks noChangeAspect="1"/>
          </p:cNvPicPr>
          <p:nvPr/>
        </p:nvPicPr>
        <p:blipFill>
          <a:blip r:embed="rId2"/>
          <a:stretch>
            <a:fillRect/>
          </a:stretch>
        </p:blipFill>
        <p:spPr>
          <a:xfrm>
            <a:off x="5875137" y="979597"/>
            <a:ext cx="5779716" cy="5391221"/>
          </a:xfrm>
          <a:prstGeom prst="rect">
            <a:avLst/>
          </a:prstGeom>
        </p:spPr>
      </p:pic>
      <p:sp>
        <p:nvSpPr>
          <p:cNvPr id="8" name="Content Placeholder 1">
            <a:extLst>
              <a:ext uri="{FF2B5EF4-FFF2-40B4-BE49-F238E27FC236}">
                <a16:creationId xmlns:a16="http://schemas.microsoft.com/office/drawing/2014/main" id="{C8C74352-B721-A0AE-7D33-DE236ED11E60}"/>
              </a:ext>
            </a:extLst>
          </p:cNvPr>
          <p:cNvSpPr txBox="1">
            <a:spLocks/>
          </p:cNvSpPr>
          <p:nvPr/>
        </p:nvSpPr>
        <p:spPr>
          <a:xfrm>
            <a:off x="432000" y="996961"/>
            <a:ext cx="4229012" cy="2432039"/>
          </a:xfrm>
          <a:prstGeom prst="rect">
            <a:avLst/>
          </a:prstGeom>
        </p:spPr>
        <p:txBody>
          <a:bodyPr vert="horz" lIns="0" tIns="81277" rIns="162556" bIns="81277" rtlCol="0">
            <a:normAutofit/>
          </a:bodyPr>
          <a:lstStyle>
            <a:lvl1pPr marL="0" indent="0" algn="l" defTabSz="457189" rtl="0" eaLnBrk="1" latinLnBrk="0" hangingPunct="1">
              <a:spcBef>
                <a:spcPct val="20000"/>
              </a:spcBef>
              <a:buClr>
                <a:schemeClr val="accent5"/>
              </a:buClr>
              <a:buFont typeface="Wingdings" charset="2"/>
              <a:buNone/>
              <a:defRPr sz="1800" b="0" i="0" kern="1200">
                <a:solidFill>
                  <a:schemeClr val="accent1"/>
                </a:solidFill>
                <a:latin typeface="Arial" charset="0"/>
                <a:ea typeface="Amazon Ember" panose="020B0603020204020204" pitchFamily="34" charset="0"/>
                <a:cs typeface="Arial" charset="0"/>
              </a:defRPr>
            </a:lvl1pPr>
            <a:lvl2pPr marL="742931" indent="-285743" algn="l" defTabSz="457189" rtl="0" eaLnBrk="1" latinLnBrk="0" hangingPunct="1">
              <a:spcBef>
                <a:spcPct val="20000"/>
              </a:spcBef>
              <a:buClr>
                <a:schemeClr val="accent5"/>
              </a:buClr>
              <a:buFont typeface="Wingdings" charset="2"/>
              <a:buChar char="§"/>
              <a:defRPr sz="120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2pPr>
            <a:lvl3pPr marL="1142972" indent="-228594" algn="l" defTabSz="457189" rtl="0" eaLnBrk="1" latinLnBrk="0" hangingPunct="1">
              <a:spcBef>
                <a:spcPct val="20000"/>
              </a:spcBef>
              <a:buClr>
                <a:schemeClr val="accent5"/>
              </a:buClr>
              <a:buFont typeface="Wingdings" charset="2"/>
              <a:buChar char="§"/>
              <a:defRPr sz="1125"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3pPr>
            <a:lvl4pPr marL="1600160" indent="-228594" algn="l" defTabSz="457189" rtl="0" eaLnBrk="1" latinLnBrk="0" hangingPunct="1">
              <a:spcBef>
                <a:spcPct val="20000"/>
              </a:spcBef>
              <a:buClr>
                <a:schemeClr val="accent5"/>
              </a:buClr>
              <a:buFont typeface="Wingdings" charset="2"/>
              <a:buChar char="§"/>
              <a:defRPr sz="105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4pPr>
            <a:lvl5pPr marL="2057348" indent="-228594" algn="l" defTabSz="457189" rtl="0" eaLnBrk="1" latinLnBrk="0" hangingPunct="1">
              <a:spcBef>
                <a:spcPct val="20000"/>
              </a:spcBef>
              <a:buClr>
                <a:schemeClr val="accent5"/>
              </a:buClr>
              <a:buFont typeface="Wingdings" charset="2"/>
              <a:buChar char="§"/>
              <a:defRPr sz="1050" b="0" i="0" kern="1200">
                <a:solidFill>
                  <a:schemeClr val="accent1"/>
                </a:solidFill>
                <a:latin typeface="Amazon Ember" panose="020B0603020204020204" pitchFamily="34" charset="0"/>
                <a:ea typeface="Amazon Ember" panose="020B0603020204020204" pitchFamily="34" charset="0"/>
                <a:cs typeface="Amazon Ember" panose="020B0603020204020204" pitchFamily="34" charset="0"/>
              </a:defRPr>
            </a:lvl5pPr>
            <a:lvl6pPr marL="2514537" indent="-228594" algn="l" defTabSz="457189" rtl="0" eaLnBrk="1" latinLnBrk="0" hangingPunct="1">
              <a:spcBef>
                <a:spcPct val="20000"/>
              </a:spcBef>
              <a:buFont typeface="Arial"/>
              <a:buChar char="•"/>
              <a:defRPr sz="2025"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25"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25"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25" kern="1200">
                <a:solidFill>
                  <a:schemeClr val="tx1"/>
                </a:solidFill>
                <a:latin typeface="+mn-lt"/>
                <a:ea typeface="+mn-ea"/>
                <a:cs typeface="+mn-cs"/>
              </a:defRPr>
            </a:lvl9pPr>
          </a:lstStyle>
          <a:p>
            <a:pPr marL="380990" indent="-380990">
              <a:lnSpc>
                <a:spcPct val="120000"/>
              </a:lnSpc>
              <a:spcBef>
                <a:spcPts val="0"/>
              </a:spcBef>
              <a:buClrTx/>
              <a:buFont typeface="Arial" panose="020B0604020202020204" pitchFamily="34" charset="0"/>
              <a:buChar char="•"/>
            </a:pPr>
            <a:r>
              <a:rPr lang="en-US" sz="2000" dirty="0">
                <a:solidFill>
                  <a:schemeClr val="tx1"/>
                </a:solidFill>
                <a:latin typeface="Amazon Ember" panose="020B0603020204020204" pitchFamily="34" charset="0"/>
                <a:cs typeface="Amazon Ember" panose="020B0603020204020204" pitchFamily="34" charset="0"/>
              </a:rPr>
              <a:t>Get started in a few clicks with best practice defaults for Application Load Balancers (ALB) and CloudFront</a:t>
            </a:r>
          </a:p>
          <a:p>
            <a:pPr marL="380990" indent="-380990">
              <a:lnSpc>
                <a:spcPct val="120000"/>
              </a:lnSpc>
              <a:spcBef>
                <a:spcPts val="0"/>
              </a:spcBef>
              <a:buClrTx/>
              <a:buFont typeface="Arial" panose="020B0604020202020204" pitchFamily="34" charset="0"/>
              <a:buChar char="•"/>
            </a:pPr>
            <a:r>
              <a:rPr lang="en-US" sz="2000" dirty="0">
                <a:solidFill>
                  <a:schemeClr val="tx1"/>
                </a:solidFill>
                <a:latin typeface="Amazon Ember" panose="020B0603020204020204" pitchFamily="34" charset="0"/>
                <a:cs typeface="Amazon Ember" panose="020B0603020204020204" pitchFamily="34" charset="0"/>
              </a:rPr>
              <a:t>Customize WAF based on your requirements</a:t>
            </a:r>
          </a:p>
        </p:txBody>
      </p:sp>
      <p:pic>
        <p:nvPicPr>
          <p:cNvPr id="9" name="Picture 8">
            <a:extLst>
              <a:ext uri="{FF2B5EF4-FFF2-40B4-BE49-F238E27FC236}">
                <a16:creationId xmlns:a16="http://schemas.microsoft.com/office/drawing/2014/main" id="{DA49BC1F-5421-49AC-1661-722EC595920C}"/>
              </a:ext>
            </a:extLst>
          </p:cNvPr>
          <p:cNvPicPr>
            <a:picLocks noChangeAspect="1"/>
          </p:cNvPicPr>
          <p:nvPr/>
        </p:nvPicPr>
        <p:blipFill rotWithShape="1">
          <a:blip r:embed="rId3"/>
          <a:srcRect l="1892" t="2380" r="1186" b="1911"/>
          <a:stretch/>
        </p:blipFill>
        <p:spPr>
          <a:xfrm>
            <a:off x="1109271" y="3429000"/>
            <a:ext cx="4287187" cy="2791918"/>
          </a:xfrm>
          <a:prstGeom prst="rect">
            <a:avLst/>
          </a:prstGeom>
        </p:spPr>
      </p:pic>
    </p:spTree>
    <p:extLst>
      <p:ext uri="{BB962C8B-B14F-4D97-AF65-F5344CB8AC3E}">
        <p14:creationId xmlns:p14="http://schemas.microsoft.com/office/powerpoint/2010/main" val="415709016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35C6-DB38-40D7-8FC6-5ED52AA257A7}"/>
              </a:ext>
            </a:extLst>
          </p:cNvPr>
          <p:cNvSpPr>
            <a:spLocks noGrp="1"/>
          </p:cNvSpPr>
          <p:nvPr>
            <p:ph type="title"/>
          </p:nvPr>
        </p:nvSpPr>
        <p:spPr>
          <a:xfrm>
            <a:off x="609600" y="379934"/>
            <a:ext cx="10972800" cy="535531"/>
          </a:xfrm>
        </p:spPr>
        <p:txBody>
          <a:bodyPr/>
          <a:lstStyle/>
          <a:p>
            <a:r>
              <a:rPr lang="en-US" dirty="0"/>
              <a:t>Recommended Actions for AWS WAF</a:t>
            </a:r>
          </a:p>
        </p:txBody>
      </p:sp>
      <p:sp>
        <p:nvSpPr>
          <p:cNvPr id="8" name="Text Placeholder 7">
            <a:extLst>
              <a:ext uri="{FF2B5EF4-FFF2-40B4-BE49-F238E27FC236}">
                <a16:creationId xmlns:a16="http://schemas.microsoft.com/office/drawing/2014/main" id="{91742F43-877A-5244-E930-7A8A49A098DB}"/>
              </a:ext>
            </a:extLst>
          </p:cNvPr>
          <p:cNvSpPr>
            <a:spLocks noGrp="1"/>
          </p:cNvSpPr>
          <p:nvPr>
            <p:ph type="body" sz="quarter" idx="10"/>
          </p:nvPr>
        </p:nvSpPr>
        <p:spPr>
          <a:xfrm>
            <a:off x="609600" y="1069922"/>
            <a:ext cx="10972800" cy="5566139"/>
          </a:xfrm>
        </p:spPr>
        <p:txBody>
          <a:bodyPr/>
          <a:lstStyle/>
          <a:p>
            <a:pPr marL="342900" indent="-342900">
              <a:buFont typeface="Arial" panose="020B0604020202020204" pitchFamily="34" charset="0"/>
              <a:buChar char="•"/>
            </a:pPr>
            <a:r>
              <a:rPr lang="en-US" sz="1700" dirty="0"/>
              <a:t>Start new rules in Count Mode before switching to Block Mode when deploying to production. </a:t>
            </a:r>
          </a:p>
          <a:p>
            <a:pPr marL="342900" indent="-342900">
              <a:buFont typeface="Arial" panose="020B0604020202020204" pitchFamily="34" charset="0"/>
              <a:buChar char="•"/>
            </a:pPr>
            <a:r>
              <a:rPr lang="en-US" sz="1700" dirty="0"/>
              <a:t>Use AWS Firewall Manager to deploy WAF ACL rules across the organization.</a:t>
            </a:r>
          </a:p>
          <a:p>
            <a:pPr marL="342900" indent="-342900">
              <a:buFont typeface="Arial" panose="020B0604020202020204" pitchFamily="34" charset="0"/>
              <a:buChar char="•"/>
            </a:pPr>
            <a:r>
              <a:rPr lang="en-US" sz="1700" dirty="0"/>
              <a:t>Periodically monitor and review the application after you deploy AWS WAF.</a:t>
            </a:r>
          </a:p>
          <a:p>
            <a:pPr marL="342900" indent="-342900">
              <a:buFont typeface="Arial" panose="020B0604020202020204" pitchFamily="34" charset="0"/>
              <a:buChar char="•"/>
            </a:pPr>
            <a:r>
              <a:rPr lang="en-US" sz="1700" dirty="0"/>
              <a:t>Rule actions can be terminating or non-terminating.</a:t>
            </a:r>
          </a:p>
          <a:p>
            <a:pPr marL="342900" indent="-342900">
              <a:buFont typeface="Arial" panose="020B0604020202020204" pitchFamily="34" charset="0"/>
              <a:buChar char="•"/>
            </a:pPr>
            <a:r>
              <a:rPr lang="en-US" sz="1700" dirty="0"/>
              <a:t>A single web ACL can be associated with one or more AWS resources, but each AWS resource can have only one web ACL (One to many relationship). </a:t>
            </a:r>
          </a:p>
          <a:p>
            <a:pPr marL="342900" indent="-342900">
              <a:buFont typeface="Arial" panose="020B0604020202020204" pitchFamily="34" charset="0"/>
              <a:buChar char="•"/>
            </a:pPr>
            <a:r>
              <a:rPr lang="en-US" sz="1800" dirty="0">
                <a:solidFill>
                  <a:srgbClr val="FFFFFF"/>
                </a:solidFill>
                <a:latin typeface="Amazon Ember"/>
                <a:ea typeface="Amazon Ember" panose="020B0603020204020204" pitchFamily="34" charset="0"/>
                <a:cs typeface="Amazon Ember" panose="020B0603020204020204" pitchFamily="34" charset="0"/>
              </a:rPr>
              <a:t>Use WAF rules to determine which requests are evaluated by AWS Bot Control (ABC)</a:t>
            </a:r>
          </a:p>
          <a:p>
            <a:pPr marL="342900" indent="-342900">
              <a:buFont typeface="Arial" panose="020B0604020202020204" pitchFamily="34" charset="0"/>
              <a:buChar char="•"/>
            </a:pPr>
            <a:r>
              <a:rPr lang="en-US" sz="1800" dirty="0">
                <a:solidFill>
                  <a:srgbClr val="FFFFFF"/>
                </a:solidFill>
                <a:latin typeface="Amazon Ember"/>
                <a:ea typeface="Amazon Ember" panose="020B0603020204020204" pitchFamily="34" charset="0"/>
                <a:cs typeface="Amazon Ember" panose="020B0603020204020204" pitchFamily="34" charset="0"/>
              </a:rPr>
              <a:t>Bypass ABC for traffic not affected by bots (for example, images)</a:t>
            </a:r>
          </a:p>
          <a:p>
            <a:pPr marL="342900" indent="-342900">
              <a:buFont typeface="Arial" panose="020B0604020202020204" pitchFamily="34" charset="0"/>
              <a:buChar char="•"/>
            </a:pPr>
            <a:r>
              <a:rPr lang="en-US" sz="1800" dirty="0">
                <a:solidFill>
                  <a:srgbClr val="FFFFFF"/>
                </a:solidFill>
                <a:latin typeface="Amazon Ember"/>
                <a:ea typeface="Amazon Ember" panose="020B0603020204020204" pitchFamily="34" charset="0"/>
                <a:cs typeface="Amazon Ember" panose="020B0603020204020204" pitchFamily="34" charset="0"/>
              </a:rPr>
              <a:t>Managed ABC usage based costs</a:t>
            </a:r>
            <a:endParaRPr lang="en-US" sz="1700" dirty="0"/>
          </a:p>
          <a:p>
            <a:endParaRPr lang="en-US" sz="1700" dirty="0"/>
          </a:p>
        </p:txBody>
      </p:sp>
      <p:sp>
        <p:nvSpPr>
          <p:cNvPr id="3" name="Slide Number Placeholder 2">
            <a:extLst>
              <a:ext uri="{FF2B5EF4-FFF2-40B4-BE49-F238E27FC236}">
                <a16:creationId xmlns:a16="http://schemas.microsoft.com/office/drawing/2014/main" id="{BE086B1A-AA96-254A-B768-F14606373868}"/>
              </a:ext>
            </a:extLst>
          </p:cNvPr>
          <p:cNvSpPr>
            <a:spLocks noGrp="1"/>
          </p:cNvSpPr>
          <p:nvPr>
            <p:ph type="sldNum" sz="quarter" idx="13"/>
          </p:nvPr>
        </p:nvSpPr>
        <p:spPr/>
        <p:txBody>
          <a:bodyPr/>
          <a:lstStyle/>
          <a:p>
            <a:fld id="{EB4B8DE2-A4E8-46E4-8BBF-D75455EFF32C}" type="slidenum">
              <a:rPr lang="en-US" smtClean="0"/>
              <a:pPr/>
              <a:t>59</a:t>
            </a:fld>
            <a:endParaRPr lang="en-US"/>
          </a:p>
        </p:txBody>
      </p:sp>
      <p:pic>
        <p:nvPicPr>
          <p:cNvPr id="4" name="Picture 3">
            <a:extLst>
              <a:ext uri="{FF2B5EF4-FFF2-40B4-BE49-F238E27FC236}">
                <a16:creationId xmlns:a16="http://schemas.microsoft.com/office/drawing/2014/main" id="{011784C6-3943-5DDC-CBD8-53C2944712B9}"/>
              </a:ext>
            </a:extLst>
          </p:cNvPr>
          <p:cNvPicPr>
            <a:picLocks noChangeAspect="1"/>
          </p:cNvPicPr>
          <p:nvPr/>
        </p:nvPicPr>
        <p:blipFill>
          <a:blip r:embed="rId2"/>
          <a:srcRect/>
          <a:stretch/>
        </p:blipFill>
        <p:spPr>
          <a:xfrm>
            <a:off x="10449668" y="153249"/>
            <a:ext cx="1086166" cy="1130683"/>
          </a:xfrm>
          <a:prstGeom prst="rect">
            <a:avLst/>
          </a:prstGeom>
        </p:spPr>
      </p:pic>
    </p:spTree>
    <p:extLst>
      <p:ext uri="{BB962C8B-B14F-4D97-AF65-F5344CB8AC3E}">
        <p14:creationId xmlns:p14="http://schemas.microsoft.com/office/powerpoint/2010/main" val="355929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0BA4-E646-AC03-9EF8-B186BA919789}"/>
              </a:ext>
            </a:extLst>
          </p:cNvPr>
          <p:cNvSpPr>
            <a:spLocks noGrp="1"/>
          </p:cNvSpPr>
          <p:nvPr>
            <p:ph type="title"/>
          </p:nvPr>
        </p:nvSpPr>
        <p:spPr>
          <a:xfrm>
            <a:off x="274320" y="292608"/>
            <a:ext cx="10972800" cy="535531"/>
          </a:xfrm>
        </p:spPr>
        <p:txBody>
          <a:bodyPr/>
          <a:lstStyle/>
          <a:p>
            <a:r>
              <a:rPr lang="en-US" dirty="0"/>
              <a:t>Security items to improve your AWS security health</a:t>
            </a:r>
          </a:p>
        </p:txBody>
      </p:sp>
      <p:sp>
        <p:nvSpPr>
          <p:cNvPr id="3" name="Text Placeholder 2">
            <a:extLst>
              <a:ext uri="{FF2B5EF4-FFF2-40B4-BE49-F238E27FC236}">
                <a16:creationId xmlns:a16="http://schemas.microsoft.com/office/drawing/2014/main" id="{64148342-F549-5C52-8AAD-BC71AC763D8E}"/>
              </a:ext>
            </a:extLst>
          </p:cNvPr>
          <p:cNvSpPr>
            <a:spLocks noGrp="1"/>
          </p:cNvSpPr>
          <p:nvPr>
            <p:ph type="body" sz="quarter" idx="10"/>
          </p:nvPr>
        </p:nvSpPr>
        <p:spPr>
          <a:xfrm>
            <a:off x="274320" y="1299972"/>
            <a:ext cx="4270872" cy="3293209"/>
          </a:xfrm>
        </p:spPr>
        <p:txBody>
          <a:bodyPr/>
          <a:lstStyle/>
          <a:p>
            <a:pPr marL="457200" indent="-457200">
              <a:buFont typeface="+mj-lt"/>
              <a:buAutoNum type="arabicPeriod"/>
            </a:pPr>
            <a:r>
              <a:rPr lang="en-US" dirty="0"/>
              <a:t>Accurate account info</a:t>
            </a:r>
          </a:p>
          <a:p>
            <a:pPr marL="457200" indent="-457200">
              <a:buFont typeface="+mj-lt"/>
              <a:buAutoNum type="arabicPeriod"/>
            </a:pPr>
            <a:r>
              <a:rPr lang="en-US" dirty="0"/>
              <a:t>Use MFA</a:t>
            </a:r>
          </a:p>
          <a:p>
            <a:pPr marL="457200" indent="-457200">
              <a:buFont typeface="+mj-lt"/>
              <a:buAutoNum type="arabicPeriod"/>
            </a:pPr>
            <a:r>
              <a:rPr lang="en-US" dirty="0"/>
              <a:t>No hard-coding secrets</a:t>
            </a:r>
          </a:p>
          <a:p>
            <a:pPr marL="457200" indent="-457200">
              <a:buFont typeface="+mj-lt"/>
              <a:buAutoNum type="arabicPeriod"/>
            </a:pPr>
            <a:r>
              <a:rPr lang="en-US" dirty="0"/>
              <a:t>Limit security groups</a:t>
            </a:r>
          </a:p>
          <a:p>
            <a:pPr marL="457200" indent="-457200">
              <a:buFont typeface="+mj-lt"/>
              <a:buAutoNum type="arabicPeriod"/>
            </a:pPr>
            <a:r>
              <a:rPr lang="en-US" dirty="0"/>
              <a:t>Intentional data policies</a:t>
            </a:r>
          </a:p>
        </p:txBody>
      </p:sp>
      <p:sp>
        <p:nvSpPr>
          <p:cNvPr id="4" name="Slide Number Placeholder 3">
            <a:extLst>
              <a:ext uri="{FF2B5EF4-FFF2-40B4-BE49-F238E27FC236}">
                <a16:creationId xmlns:a16="http://schemas.microsoft.com/office/drawing/2014/main" id="{34137285-A523-F635-2DE8-652CBC81213C}"/>
              </a:ext>
            </a:extLst>
          </p:cNvPr>
          <p:cNvSpPr>
            <a:spLocks noGrp="1"/>
          </p:cNvSpPr>
          <p:nvPr>
            <p:ph type="sldNum" sz="quarter" idx="13"/>
          </p:nvPr>
        </p:nvSpPr>
        <p:spPr/>
        <p:txBody>
          <a:bodyPr/>
          <a:lstStyle/>
          <a:p>
            <a:fld id="{EB4B8DE2-A4E8-46E4-8BBF-D75455EFF32C}" type="slidenum">
              <a:rPr lang="en-US" smtClean="0"/>
              <a:pPr/>
              <a:t>6</a:t>
            </a:fld>
            <a:endParaRPr lang="en-US"/>
          </a:p>
        </p:txBody>
      </p:sp>
      <p:sp>
        <p:nvSpPr>
          <p:cNvPr id="6" name="Text Placeholder 2">
            <a:extLst>
              <a:ext uri="{FF2B5EF4-FFF2-40B4-BE49-F238E27FC236}">
                <a16:creationId xmlns:a16="http://schemas.microsoft.com/office/drawing/2014/main" id="{5E135410-AD1A-5A36-34C9-90FA6D3444A1}"/>
              </a:ext>
            </a:extLst>
          </p:cNvPr>
          <p:cNvSpPr txBox="1">
            <a:spLocks/>
          </p:cNvSpPr>
          <p:nvPr/>
        </p:nvSpPr>
        <p:spPr>
          <a:xfrm>
            <a:off x="5242928" y="1299972"/>
            <a:ext cx="6613792" cy="3293209"/>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SzPct val="90000"/>
              <a:buFont typeface="Arial" panose="020B0604020202020204" pitchFamily="34" charset="0"/>
              <a:buNone/>
              <a:defRPr sz="2400" kern="1200" baseline="0">
                <a:solidFill>
                  <a:schemeClr val="tx1"/>
                </a:solidFill>
                <a:latin typeface="Amazon Ember Display" panose="020F0603020204020204" pitchFamily="34" charset="0"/>
                <a:ea typeface="+mn-ea"/>
                <a:cs typeface="+mn-cs"/>
              </a:defRPr>
            </a:lvl1pPr>
            <a:lvl2pPr marL="0" indent="0" algn="l" defTabSz="914400" rtl="0" eaLnBrk="1" latinLnBrk="0" hangingPunct="1">
              <a:lnSpc>
                <a:spcPct val="90000"/>
              </a:lnSpc>
              <a:spcBef>
                <a:spcPts val="0"/>
              </a:spcBef>
              <a:spcAft>
                <a:spcPts val="3000"/>
              </a:spcAft>
              <a:buSzPct val="90000"/>
              <a:buFont typeface="Wingdings" panose="05000000000000000000" pitchFamily="2" charset="2"/>
              <a:buNone/>
              <a:defRPr sz="2400" kern="1200" baseline="0">
                <a:solidFill>
                  <a:schemeClr val="tx1"/>
                </a:solidFill>
                <a:latin typeface="Amazon Ember Display" panose="020F0603020204020204" pitchFamily="34" charset="0"/>
                <a:ea typeface="+mn-ea"/>
                <a:cs typeface="+mn-cs"/>
              </a:defRPr>
            </a:lvl2pPr>
            <a:lvl3pPr marL="0" indent="0" algn="l" defTabSz="914400" rtl="0" eaLnBrk="1" latinLnBrk="0" hangingPunct="1">
              <a:lnSpc>
                <a:spcPct val="90000"/>
              </a:lnSpc>
              <a:spcBef>
                <a:spcPts val="0"/>
              </a:spcBef>
              <a:spcAft>
                <a:spcPts val="3000"/>
              </a:spcAft>
              <a:buFont typeface="Amazon Ember" panose="020B0603020204020204" pitchFamily="34" charset="0"/>
              <a:buNone/>
              <a:defRPr sz="2400" kern="1200" baseline="0">
                <a:solidFill>
                  <a:schemeClr val="tx1"/>
                </a:solidFill>
                <a:latin typeface="Amazon Ember Display" panose="020F0603020204020204" pitchFamily="34" charset="0"/>
                <a:ea typeface="+mn-ea"/>
                <a:cs typeface="+mn-cs"/>
              </a:defRPr>
            </a:lvl3pPr>
            <a:lvl4pPr marL="0" indent="0" algn="l" defTabSz="914400" rtl="0" eaLnBrk="1" latinLnBrk="0" hangingPunct="1">
              <a:lnSpc>
                <a:spcPct val="90000"/>
              </a:lnSpc>
              <a:spcBef>
                <a:spcPts val="0"/>
              </a:spcBef>
              <a:spcAft>
                <a:spcPts val="3000"/>
              </a:spcAft>
              <a:buFont typeface="Arial" panose="020B0604020202020204" pitchFamily="34" charset="0"/>
              <a:buNone/>
              <a:defRPr sz="2400" kern="1200" baseline="0">
                <a:solidFill>
                  <a:schemeClr val="tx1"/>
                </a:solidFill>
                <a:latin typeface="Amazon Ember Display" panose="020F0603020204020204" pitchFamily="34" charset="0"/>
                <a:ea typeface="+mn-ea"/>
                <a:cs typeface="+mn-cs"/>
              </a:defRPr>
            </a:lvl4pPr>
            <a:lvl5pPr marL="0" indent="0" algn="l" defTabSz="914400" rtl="0" eaLnBrk="1" latinLnBrk="0" hangingPunct="1">
              <a:lnSpc>
                <a:spcPct val="90000"/>
              </a:lnSpc>
              <a:spcBef>
                <a:spcPts val="0"/>
              </a:spcBef>
              <a:spcAft>
                <a:spcPts val="3000"/>
              </a:spcAft>
              <a:buFont typeface="Arial" panose="020B0604020202020204" pitchFamily="34" charset="0"/>
              <a:buNone/>
              <a:defRPr sz="24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  Centralize AWS CloudTrail logs</a:t>
            </a:r>
          </a:p>
          <a:p>
            <a:r>
              <a:rPr lang="en-US" dirty="0"/>
              <a:t>7.  Validate IAM roles</a:t>
            </a:r>
          </a:p>
          <a:p>
            <a:r>
              <a:rPr lang="en-US" dirty="0"/>
              <a:t>8.  Take action on Amazon </a:t>
            </a:r>
            <a:r>
              <a:rPr lang="en-US" dirty="0" err="1"/>
              <a:t>GuardDuty</a:t>
            </a:r>
            <a:r>
              <a:rPr lang="en-US" dirty="0"/>
              <a:t> findings</a:t>
            </a:r>
          </a:p>
          <a:p>
            <a:r>
              <a:rPr lang="en-US" dirty="0"/>
              <a:t>9.  Rotate your keys</a:t>
            </a:r>
          </a:p>
          <a:p>
            <a:r>
              <a:rPr lang="en-US" dirty="0"/>
              <a:t>10. Being involved in dev cycle</a:t>
            </a:r>
          </a:p>
        </p:txBody>
      </p:sp>
    </p:spTree>
    <p:extLst>
      <p:ext uri="{BB962C8B-B14F-4D97-AF65-F5344CB8AC3E}">
        <p14:creationId xmlns:p14="http://schemas.microsoft.com/office/powerpoint/2010/main" val="172251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AF6D1-2937-DB48-BC29-540688057EFD}"/>
              </a:ext>
            </a:extLst>
          </p:cNvPr>
          <p:cNvSpPr>
            <a:spLocks noGrp="1"/>
          </p:cNvSpPr>
          <p:nvPr>
            <p:ph type="title"/>
          </p:nvPr>
        </p:nvSpPr>
        <p:spPr/>
        <p:txBody>
          <a:bodyPr/>
          <a:lstStyle/>
          <a:p>
            <a:r>
              <a:rPr lang="en-US" dirty="0"/>
              <a:t>Next Steps: Continuous Security Improvements</a:t>
            </a:r>
          </a:p>
        </p:txBody>
      </p:sp>
    </p:spTree>
    <p:extLst>
      <p:ext uri="{BB962C8B-B14F-4D97-AF65-F5344CB8AC3E}">
        <p14:creationId xmlns:p14="http://schemas.microsoft.com/office/powerpoint/2010/main" val="4116821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2F52-8DE8-E9C9-0106-1E2C3DF336EF}"/>
              </a:ext>
            </a:extLst>
          </p:cNvPr>
          <p:cNvSpPr>
            <a:spLocks noGrp="1"/>
          </p:cNvSpPr>
          <p:nvPr>
            <p:ph type="title"/>
          </p:nvPr>
        </p:nvSpPr>
        <p:spPr>
          <a:xfrm>
            <a:off x="609600" y="384048"/>
            <a:ext cx="10972800" cy="535531"/>
          </a:xfrm>
        </p:spPr>
        <p:txBody>
          <a:bodyPr/>
          <a:lstStyle/>
          <a:p>
            <a:r>
              <a:rPr lang="en-US" dirty="0"/>
              <a:t>Build a Roadmap to Improve Security Health</a:t>
            </a:r>
          </a:p>
        </p:txBody>
      </p:sp>
      <p:graphicFrame>
        <p:nvGraphicFramePr>
          <p:cNvPr id="28" name="Table 17">
            <a:extLst>
              <a:ext uri="{FF2B5EF4-FFF2-40B4-BE49-F238E27FC236}">
                <a16:creationId xmlns:a16="http://schemas.microsoft.com/office/drawing/2014/main" id="{8B100074-8DC2-6CEB-2737-F1B42D1D2C9A}"/>
              </a:ext>
            </a:extLst>
          </p:cNvPr>
          <p:cNvGraphicFramePr>
            <a:graphicFrameLocks noGrp="1"/>
          </p:cNvGraphicFramePr>
          <p:nvPr>
            <p:extLst>
              <p:ext uri="{D42A27DB-BD31-4B8C-83A1-F6EECF244321}">
                <p14:modId xmlns:p14="http://schemas.microsoft.com/office/powerpoint/2010/main" val="2510405661"/>
              </p:ext>
            </p:extLst>
          </p:nvPr>
        </p:nvGraphicFramePr>
        <p:xfrm>
          <a:off x="609600" y="1026081"/>
          <a:ext cx="10972800" cy="5075727"/>
        </p:xfrm>
        <a:graphic>
          <a:graphicData uri="http://schemas.openxmlformats.org/drawingml/2006/table">
            <a:tbl>
              <a:tblPr firstRow="1" bandRow="1">
                <a:tableStyleId>{69012ECD-51FC-41F1-AA8D-1B2483CD663E}</a:tableStyleId>
              </a:tblPr>
              <a:tblGrid>
                <a:gridCol w="3641313">
                  <a:extLst>
                    <a:ext uri="{9D8B030D-6E8A-4147-A177-3AD203B41FA5}">
                      <a16:colId xmlns:a16="http://schemas.microsoft.com/office/drawing/2014/main" val="1588576670"/>
                    </a:ext>
                  </a:extLst>
                </a:gridCol>
                <a:gridCol w="4111310">
                  <a:extLst>
                    <a:ext uri="{9D8B030D-6E8A-4147-A177-3AD203B41FA5}">
                      <a16:colId xmlns:a16="http://schemas.microsoft.com/office/drawing/2014/main" val="845392122"/>
                    </a:ext>
                  </a:extLst>
                </a:gridCol>
                <a:gridCol w="3220177">
                  <a:extLst>
                    <a:ext uri="{9D8B030D-6E8A-4147-A177-3AD203B41FA5}">
                      <a16:colId xmlns:a16="http://schemas.microsoft.com/office/drawing/2014/main" val="1317388164"/>
                    </a:ext>
                  </a:extLst>
                </a:gridCol>
              </a:tblGrid>
              <a:tr h="473247">
                <a:tc>
                  <a:txBody>
                    <a:bodyPr/>
                    <a:lstStyle/>
                    <a:p>
                      <a:r>
                        <a:rPr lang="en-US" sz="1400" dirty="0">
                          <a:solidFill>
                            <a:schemeClr val="tx1"/>
                          </a:solidFill>
                        </a:rPr>
                        <a:t>Scenario</a:t>
                      </a:r>
                    </a:p>
                  </a:txBody>
                  <a:tcPr anchor="ctr"/>
                </a:tc>
                <a:tc>
                  <a:txBody>
                    <a:bodyPr/>
                    <a:lstStyle/>
                    <a:p>
                      <a:r>
                        <a:rPr lang="en-US" sz="1400" dirty="0">
                          <a:solidFill>
                            <a:schemeClr val="tx1"/>
                          </a:solidFill>
                        </a:rPr>
                        <a:t>Next Steps</a:t>
                      </a:r>
                    </a:p>
                  </a:txBody>
                  <a:tcPr anchor="ctr"/>
                </a:tc>
                <a:tc>
                  <a:txBody>
                    <a:bodyPr/>
                    <a:lstStyle/>
                    <a:p>
                      <a:r>
                        <a:rPr lang="en-US" sz="1400" dirty="0">
                          <a:solidFill>
                            <a:schemeClr val="tx1"/>
                          </a:solidFill>
                        </a:rPr>
                        <a:t>Additional information</a:t>
                      </a:r>
                    </a:p>
                  </a:txBody>
                  <a:tcPr anchor="ctr"/>
                </a:tc>
                <a:extLst>
                  <a:ext uri="{0D108BD9-81ED-4DB2-BD59-A6C34878D82A}">
                    <a16:rowId xmlns:a16="http://schemas.microsoft.com/office/drawing/2014/main" val="696757954"/>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rPr>
                        <a:t>Need to go deeper into core AWS services?</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Register for an </a:t>
                      </a:r>
                      <a:r>
                        <a:rPr lang="en-US" sz="1400" dirty="0">
                          <a:solidFill>
                            <a:srgbClr val="FBD8BF"/>
                          </a:solidFill>
                          <a:hlinkClick r:id="rId3"/>
                        </a:rPr>
                        <a:t>Immersion Day</a:t>
                      </a:r>
                      <a:r>
                        <a:rPr lang="en-US" sz="1400" dirty="0">
                          <a:solidFill>
                            <a:srgbClr val="FBD8BF"/>
                          </a:solidFill>
                        </a:rPr>
                        <a:t> </a:t>
                      </a:r>
                      <a:r>
                        <a:rPr lang="en-US" sz="1400" dirty="0">
                          <a:solidFill>
                            <a:schemeClr val="tx1"/>
                          </a:solidFill>
                        </a:rPr>
                        <a:t>or Security </a:t>
                      </a:r>
                      <a:r>
                        <a:rPr lang="en-US" sz="1400" dirty="0">
                          <a:hlinkClick r:id="rId4"/>
                        </a:rPr>
                        <a:t>Activation Day</a:t>
                      </a:r>
                      <a:endParaRPr lang="en-US" sz="1400" dirty="0"/>
                    </a:p>
                  </a:txBody>
                  <a:tcPr anchor="ctr">
                    <a:noFill/>
                  </a:tcPr>
                </a:tc>
                <a:tc>
                  <a:txBody>
                    <a:bodyPr/>
                    <a:lstStyle/>
                    <a:p>
                      <a:r>
                        <a:rPr lang="en-US" sz="1400" dirty="0"/>
                        <a:t>No additional cost</a:t>
                      </a:r>
                    </a:p>
                  </a:txBody>
                  <a:tcPr anchor="ctr"/>
                </a:tc>
                <a:extLst>
                  <a:ext uri="{0D108BD9-81ED-4DB2-BD59-A6C34878D82A}">
                    <a16:rowId xmlns:a16="http://schemas.microsoft.com/office/drawing/2014/main" val="2098107159"/>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rPr>
                        <a:t>Need to go deeper into Best Practices?</a:t>
                      </a:r>
                    </a:p>
                  </a:txBody>
                  <a:tcPr anchor="ctr"/>
                </a:tc>
                <a:tc>
                  <a:txBody>
                    <a:bodyPr/>
                    <a:lstStyle/>
                    <a:p>
                      <a:pPr marL="285750" indent="-285750">
                        <a:buFont typeface="Arial" panose="020B0604020202020204" pitchFamily="34" charset="0"/>
                        <a:buChar char="•"/>
                      </a:pPr>
                      <a:r>
                        <a:rPr lang="en-US" sz="1400" dirty="0">
                          <a:solidFill>
                            <a:schemeClr val="tx1"/>
                          </a:solidFill>
                        </a:rPr>
                        <a:t>Enterprise Support: </a:t>
                      </a:r>
                      <a:r>
                        <a:rPr lang="en-US" sz="1400" dirty="0">
                          <a:solidFill>
                            <a:schemeClr val="tx1"/>
                          </a:solidFill>
                          <a:hlinkClick r:id="rId5"/>
                        </a:rPr>
                        <a:t>Request</a:t>
                      </a:r>
                      <a:r>
                        <a:rPr lang="en-US" sz="1400" dirty="0">
                          <a:solidFill>
                            <a:schemeClr val="tx1"/>
                          </a:solidFill>
                        </a:rPr>
                        <a:t> a Security Improvement Program (SIP) engagement*</a:t>
                      </a:r>
                    </a:p>
                    <a:p>
                      <a:pPr marL="285750" indent="-285750">
                        <a:buFont typeface="Arial" panose="020B0604020202020204" pitchFamily="34" charset="0"/>
                        <a:buChar char="•"/>
                      </a:pPr>
                      <a:r>
                        <a:rPr lang="en-US" sz="1400" dirty="0">
                          <a:solidFill>
                            <a:schemeClr val="tx1"/>
                          </a:solidFill>
                        </a:rPr>
                        <a:t>AWS Security Hub 30-day Free Trail</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*Security Improvement Program (SIP) is an Enterprise Support Entitlement</a:t>
                      </a:r>
                    </a:p>
                    <a:p>
                      <a:endParaRPr lang="en-US" sz="1400" dirty="0">
                        <a:hlinkClick r:id="rId6"/>
                      </a:endParaRPr>
                    </a:p>
                    <a:p>
                      <a:r>
                        <a:rPr lang="en-US" sz="1400" dirty="0">
                          <a:hlinkClick r:id="rId6"/>
                        </a:rPr>
                        <a:t>Security Hub pricing</a:t>
                      </a:r>
                      <a:endParaRPr lang="en-US" sz="1400" dirty="0"/>
                    </a:p>
                  </a:txBody>
                  <a:tcPr anchor="ctr"/>
                </a:tc>
                <a:extLst>
                  <a:ext uri="{0D108BD9-81ED-4DB2-BD59-A6C34878D82A}">
                    <a16:rowId xmlns:a16="http://schemas.microsoft.com/office/drawing/2014/main" val="2714749508"/>
                  </a:ext>
                </a:extLst>
              </a:tr>
              <a:tr h="731520">
                <a:tc>
                  <a:txBody>
                    <a:bodyPr/>
                    <a:lstStyle/>
                    <a:p>
                      <a:r>
                        <a:rPr lang="en-US" sz="1400" dirty="0">
                          <a:solidFill>
                            <a:schemeClr val="accent1"/>
                          </a:solidFill>
                        </a:rPr>
                        <a:t>Need to go deeper in multi-account AWS environments?</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Review the </a:t>
                      </a:r>
                      <a:r>
                        <a:rPr lang="en-US" sz="1400" dirty="0">
                          <a:hlinkClick r:id="rId7"/>
                        </a:rPr>
                        <a:t>Security Reference Architecture (SRA)</a:t>
                      </a:r>
                      <a:r>
                        <a:rPr lang="en-US" sz="1400" dirty="0"/>
                        <a:t> and </a:t>
                      </a:r>
                      <a:r>
                        <a:rPr lang="en-US" sz="1400" dirty="0">
                          <a:hlinkClick r:id="rId8"/>
                        </a:rPr>
                        <a:t>AWS Control Tower</a:t>
                      </a:r>
                      <a:endParaRPr lang="en-US" sz="1400" dirty="0"/>
                    </a:p>
                  </a:txBody>
                  <a:tcPr anchor="ctr">
                    <a:noFill/>
                  </a:tcPr>
                </a:tc>
                <a:tc>
                  <a:txBody>
                    <a:bodyPr/>
                    <a:lstStyle/>
                    <a:p>
                      <a:r>
                        <a:rPr lang="en-US" sz="1400" dirty="0">
                          <a:hlinkClick r:id="rId9"/>
                        </a:rPr>
                        <a:t>Control Tower Pricing</a:t>
                      </a:r>
                      <a:endParaRPr lang="en-US" sz="1400" dirty="0"/>
                    </a:p>
                  </a:txBody>
                  <a:tcPr anchor="ctr"/>
                </a:tc>
                <a:extLst>
                  <a:ext uri="{0D108BD9-81ED-4DB2-BD59-A6C34878D82A}">
                    <a16:rowId xmlns:a16="http://schemas.microsoft.com/office/drawing/2014/main" val="2819298779"/>
                  </a:ext>
                </a:extLst>
              </a:tr>
              <a:tr h="731520">
                <a:tc>
                  <a:txBody>
                    <a:bodyPr/>
                    <a:lstStyle/>
                    <a:p>
                      <a:r>
                        <a:rPr lang="en-US" sz="1400" dirty="0">
                          <a:solidFill>
                            <a:schemeClr val="accent1"/>
                          </a:solidFill>
                        </a:rPr>
                        <a:t>Prefer fully-managed security services?</a:t>
                      </a:r>
                    </a:p>
                  </a:txBody>
                  <a:tcPr anchor="ctr"/>
                </a:tc>
                <a:tc>
                  <a:txBody>
                    <a:bodyPr/>
                    <a:lstStyle/>
                    <a:p>
                      <a:pPr marL="285750" indent="-285750">
                        <a:buFont typeface="Arial" panose="020B0604020202020204" pitchFamily="34" charset="0"/>
                        <a:buChar char="•"/>
                      </a:pPr>
                      <a:r>
                        <a:rPr lang="en-US" sz="1400" dirty="0">
                          <a:solidFill>
                            <a:schemeClr val="tx1"/>
                          </a:solidFill>
                        </a:rPr>
                        <a:t>Contact MSSP Security Competency Partners</a:t>
                      </a:r>
                    </a:p>
                  </a:txBody>
                  <a:tcPr anchor="ctr">
                    <a:noFill/>
                  </a:tcPr>
                </a:tc>
                <a:tc>
                  <a:txBody>
                    <a:bodyPr/>
                    <a:lstStyle/>
                    <a:p>
                      <a:r>
                        <a:rPr lang="en-US" sz="1400" dirty="0">
                          <a:hlinkClick r:id="rId10"/>
                        </a:rPr>
                        <a:t>MSSP Partners</a:t>
                      </a:r>
                      <a:endParaRPr lang="en-US" sz="1400" dirty="0"/>
                    </a:p>
                    <a:p>
                      <a:endParaRPr lang="en-US" sz="1400" dirty="0"/>
                    </a:p>
                  </a:txBody>
                  <a:tcPr anchor="ctr"/>
                </a:tc>
                <a:extLst>
                  <a:ext uri="{0D108BD9-81ED-4DB2-BD59-A6C34878D82A}">
                    <a16:rowId xmlns:a16="http://schemas.microsoft.com/office/drawing/2014/main" val="2825928559"/>
                  </a:ext>
                </a:extLst>
              </a:tr>
              <a:tr h="731520">
                <a:tc>
                  <a:txBody>
                    <a:bodyPr/>
                    <a:lstStyle/>
                    <a:p>
                      <a:r>
                        <a:rPr lang="en-US" sz="1400" dirty="0">
                          <a:solidFill>
                            <a:schemeClr val="accent1"/>
                          </a:solidFill>
                        </a:rPr>
                        <a:t>Need help from a Systems Integrator?</a:t>
                      </a:r>
                    </a:p>
                  </a:txBody>
                  <a:tcPr anchor="ctr"/>
                </a:tc>
                <a:tc>
                  <a:txBody>
                    <a:bodyPr/>
                    <a:lstStyle/>
                    <a:p>
                      <a:pPr marL="285750" indent="-285750">
                        <a:buFont typeface="Arial" panose="020B0604020202020204" pitchFamily="34" charset="0"/>
                        <a:buChar char="•"/>
                      </a:pPr>
                      <a:r>
                        <a:rPr lang="en-US" sz="1400" dirty="0">
                          <a:solidFill>
                            <a:schemeClr val="tx1"/>
                          </a:solidFill>
                        </a:rPr>
                        <a:t>Contact Security Competency Partners</a:t>
                      </a:r>
                    </a:p>
                  </a:txBody>
                  <a:tcPr anchor="ctr">
                    <a:noFill/>
                  </a:tcPr>
                </a:tc>
                <a:tc>
                  <a:txBody>
                    <a:bodyPr/>
                    <a:lstStyle/>
                    <a:p>
                      <a:r>
                        <a:rPr lang="en-US" sz="1400" dirty="0">
                          <a:hlinkClick r:id="rId11"/>
                        </a:rPr>
                        <a:t>Security Competence Partners</a:t>
                      </a:r>
                      <a:endParaRPr lang="en-US" sz="1400" dirty="0"/>
                    </a:p>
                  </a:txBody>
                  <a:tcPr anchor="ctr"/>
                </a:tc>
                <a:extLst>
                  <a:ext uri="{0D108BD9-81ED-4DB2-BD59-A6C34878D82A}">
                    <a16:rowId xmlns:a16="http://schemas.microsoft.com/office/drawing/2014/main" val="566230526"/>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1"/>
                          </a:solidFill>
                        </a:rPr>
                        <a:t>Prefer AWS Professional Services?</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Contact your Professional Services to learn more</a:t>
                      </a:r>
                    </a:p>
                  </a:txBody>
                  <a:tcPr anchor="ctr">
                    <a:noFill/>
                  </a:tcPr>
                </a:tc>
                <a:tc>
                  <a:txBody>
                    <a:bodyPr/>
                    <a:lstStyle/>
                    <a:p>
                      <a:r>
                        <a:rPr lang="en-US" sz="1400" dirty="0">
                          <a:hlinkClick r:id="rId12"/>
                        </a:rPr>
                        <a:t>AWS Professional Services</a:t>
                      </a:r>
                      <a:endParaRPr lang="en-US" sz="1400" dirty="0"/>
                    </a:p>
                  </a:txBody>
                  <a:tcPr anchor="ctr"/>
                </a:tc>
                <a:extLst>
                  <a:ext uri="{0D108BD9-81ED-4DB2-BD59-A6C34878D82A}">
                    <a16:rowId xmlns:a16="http://schemas.microsoft.com/office/drawing/2014/main" val="1376915422"/>
                  </a:ext>
                </a:extLst>
              </a:tr>
            </a:tbl>
          </a:graphicData>
        </a:graphic>
      </p:graphicFrame>
    </p:spTree>
    <p:extLst>
      <p:ext uri="{BB962C8B-B14F-4D97-AF65-F5344CB8AC3E}">
        <p14:creationId xmlns:p14="http://schemas.microsoft.com/office/powerpoint/2010/main" val="229484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_number">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prstClr val="white">
                  <a:tint val="75000"/>
                </a:prstClr>
              </a:solidFill>
              <a:effectLst/>
              <a:uLnTx/>
              <a:uFillTx/>
              <a:latin typeface="Amazon Ember"/>
              <a:ea typeface="+mn-ea"/>
              <a:cs typeface="+mn-cs"/>
            </a:endParaRPr>
          </a:p>
        </p:txBody>
      </p:sp>
      <p:sp>
        <p:nvSpPr>
          <p:cNvPr id="9" name="references">
            <a:extLst>
              <a:ext uri="{FF2B5EF4-FFF2-40B4-BE49-F238E27FC236}">
                <a16:creationId xmlns:a16="http://schemas.microsoft.com/office/drawing/2014/main" id="{3CEBCC64-FB76-5CDE-B4AD-F530F9EAA4B0}"/>
              </a:ext>
            </a:extLst>
          </p:cNvPr>
          <p:cNvSpPr txBox="1"/>
          <p:nvPr/>
        </p:nvSpPr>
        <p:spPr>
          <a:xfrm>
            <a:off x="8869680" y="1041129"/>
            <a:ext cx="2802720" cy="3077766"/>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Top 10 Alignment: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Level of Effort: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Service: </a:t>
            </a:r>
            <a:r>
              <a:rPr kumimoji="0" lang="en-US" sz="1600" b="1" i="0" u="none" strike="noStrike" kern="1200" cap="none" spc="0" normalizeH="0" baseline="0" noProof="0" dirty="0">
                <a:ln>
                  <a:noFill/>
                </a:ln>
                <a:solidFill>
                  <a:srgbClr val="FF8500"/>
                </a:solidFill>
                <a:effectLst/>
                <a:uLnTx/>
                <a:uFillTx/>
                <a:latin typeface="Amazon Ember"/>
                <a:ea typeface="+mn-ea"/>
                <a:cs typeface="+mn-cs"/>
              </a:rPr>
              <a:t>IAM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a:ea typeface="+mn-ea"/>
                <a:cs typeface="+mn-cs"/>
              </a:rPr>
              <a:t>AWS Documentation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Amazon Ember"/>
                <a:ea typeface="+mn-ea"/>
                <a:cs typeface="+mn-cs"/>
                <a:hlinkClick r:id="rId3">
                  <a:extLst>
                    <a:ext uri="{A12FA001-AC4F-418D-AE19-62706E023703}">
                      <ahyp:hlinkClr xmlns:ahyp="http://schemas.microsoft.com/office/drawing/2018/hyperlinkcolor" val="tx"/>
                    </a:ext>
                  </a:extLst>
                </a:hlinkClick>
              </a:rPr>
              <a:t>AWS Control Tower</a:t>
            </a:r>
            <a:endParaRPr kumimoji="0" lang="en-US" sz="1400" b="0" i="0" u="none" strike="noStrike" kern="1200" cap="none" spc="0" normalizeH="0" baseline="0" noProof="0" dirty="0">
              <a:ln>
                <a:noFill/>
              </a:ln>
              <a:solidFill>
                <a:srgbClr val="00B0F0"/>
              </a:solidFill>
              <a:effectLst/>
              <a:uLnTx/>
              <a:uFillTx/>
              <a:latin typeface="Amazon Ember"/>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Amazon Ember"/>
                <a:ea typeface="+mn-ea"/>
                <a:cs typeface="+mn-cs"/>
                <a:hlinkClick r:id="rId4">
                  <a:extLst>
                    <a:ext uri="{A12FA001-AC4F-418D-AE19-62706E023703}">
                      <ahyp:hlinkClr xmlns:ahyp="http://schemas.microsoft.com/office/drawing/2018/hyperlinkcolor" val="tx"/>
                    </a:ext>
                  </a:extLst>
                </a:hlinkClick>
              </a:rPr>
              <a:t>Managing Alternate Contacts</a:t>
            </a:r>
            <a:endParaRPr kumimoji="0" lang="en-US" sz="1400" b="0" i="0" u="none" strike="noStrike" kern="1200" cap="none" spc="0" normalizeH="0" baseline="0" noProof="0" dirty="0">
              <a:ln>
                <a:noFill/>
              </a:ln>
              <a:solidFill>
                <a:srgbClr val="00B0F0"/>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mazon Ember"/>
                <a:ea typeface="+mn-ea"/>
                <a:cs typeface="+mn-cs"/>
              </a:rPr>
              <a:t>Steps to Manually Verify Finding: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Login AWS Console as root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Click on the upper right hand corner for the account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white"/>
                </a:solidFill>
                <a:effectLst/>
                <a:uLnTx/>
                <a:uFillTx/>
                <a:latin typeface="Amazon Ember"/>
                <a:ea typeface="+mn-ea"/>
                <a:cs typeface="+mn-cs"/>
              </a:rPr>
              <a:t>Select “My Account”</a:t>
            </a:r>
          </a:p>
        </p:txBody>
      </p:sp>
      <p:sp>
        <p:nvSpPr>
          <p:cNvPr id="7" name="summary">
            <a:extLst>
              <a:ext uri="{FF2B5EF4-FFF2-40B4-BE49-F238E27FC236}">
                <a16:creationId xmlns:a16="http://schemas.microsoft.com/office/drawing/2014/main" id="{77C882C8-D021-87CC-C197-773C7B357C04}"/>
              </a:ext>
            </a:extLst>
          </p:cNvPr>
          <p:cNvSpPr txBox="1"/>
          <p:nvPr/>
        </p:nvSpPr>
        <p:spPr>
          <a:xfrm>
            <a:off x="345440" y="1041129"/>
            <a:ext cx="8097519" cy="4924425"/>
          </a:xfrm>
          <a:prstGeom prst="rect">
            <a:avLst/>
          </a:prstGeom>
          <a:solidFill>
            <a:srgbClr val="232F3E"/>
          </a:solid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Description</a:t>
            </a: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This is a manual check to ensure that all </a:t>
            </a:r>
            <a:r>
              <a:rPr kumimoji="0" lang="en-US" sz="1600" b="0" u="none" strike="noStrike" kern="1200" cap="none" spc="0" normalizeH="0" baseline="0" noProof="0" dirty="0">
                <a:ln>
                  <a:noFill/>
                </a:ln>
                <a:solidFill>
                  <a:srgbClr val="FF8500"/>
                </a:solidFill>
                <a:effectLst/>
                <a:uLnTx/>
                <a:uFillTx/>
                <a:latin typeface="Amazon Ember"/>
                <a:ea typeface="+mn-ea"/>
                <a:cs typeface="+mn-cs"/>
              </a:rPr>
              <a:t>account information is accurate </a:t>
            </a:r>
            <a:r>
              <a:rPr kumimoji="0" lang="en-US" sz="1600" b="0" u="none" strike="noStrike" kern="1200" cap="none" spc="0" normalizeH="0" baseline="0" noProof="0" dirty="0">
                <a:ln>
                  <a:noFill/>
                </a:ln>
                <a:solidFill>
                  <a:prstClr val="white"/>
                </a:solidFill>
                <a:effectLst/>
                <a:uLnTx/>
                <a:uFillTx/>
                <a:latin typeface="Amazon Ember"/>
                <a:ea typeface="+mn-ea"/>
                <a:cs typeface="+mn-cs"/>
              </a:rPr>
              <a:t>and well filled out. Ensure email addresses used are regularly checked.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Risk</a:t>
            </a: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When AWS needs to contact you about your AWS account, we use the contact information defined in the AWS Management Console, including the email address used to create the account and those listed under Alternate Contacts. If this information is incorrect, it would be very </a:t>
            </a:r>
            <a:r>
              <a:rPr kumimoji="0" lang="en-US" sz="1600" b="0" u="none" strike="noStrike" kern="1200" cap="none" spc="0" normalizeH="0" baseline="0" noProof="0" dirty="0">
                <a:ln>
                  <a:noFill/>
                </a:ln>
                <a:solidFill>
                  <a:srgbClr val="FF8500"/>
                </a:solidFill>
                <a:effectLst/>
                <a:uLnTx/>
                <a:uFillTx/>
                <a:latin typeface="Amazon Ember"/>
                <a:ea typeface="+mn-ea"/>
                <a:cs typeface="+mn-cs"/>
              </a:rPr>
              <a:t>difficult to validate ownership of the account </a:t>
            </a:r>
            <a:r>
              <a:rPr kumimoji="0" lang="en-US" sz="1600" b="0" u="none" strike="noStrike" kern="1200" cap="none" spc="0" normalizeH="0" baseline="0" noProof="0" dirty="0">
                <a:ln>
                  <a:noFill/>
                </a:ln>
                <a:solidFill>
                  <a:prstClr val="white"/>
                </a:solidFill>
                <a:effectLst/>
                <a:uLnTx/>
                <a:uFillTx/>
                <a:latin typeface="Amazon Ember"/>
                <a:ea typeface="+mn-ea"/>
                <a:cs typeface="+mn-cs"/>
              </a:rPr>
              <a:t>should the need arise. Also, AWS sends notifications and other </a:t>
            </a:r>
            <a:r>
              <a:rPr kumimoji="0" lang="en-US" sz="1600" b="0" u="none" strike="noStrike" kern="1200" cap="none" spc="0" normalizeH="0" baseline="0" noProof="0" dirty="0">
                <a:ln>
                  <a:noFill/>
                </a:ln>
                <a:solidFill>
                  <a:srgbClr val="FF8500"/>
                </a:solidFill>
                <a:effectLst/>
                <a:uLnTx/>
                <a:uFillTx/>
                <a:latin typeface="Amazon Ember"/>
                <a:ea typeface="+mn-ea"/>
                <a:cs typeface="+mn-cs"/>
              </a:rPr>
              <a:t>critical communications </a:t>
            </a:r>
            <a:r>
              <a:rPr kumimoji="0" lang="en-US" sz="1600" b="0" u="none" strike="noStrike" kern="1200" cap="none" spc="0" normalizeH="0" baseline="0" noProof="0" dirty="0">
                <a:ln>
                  <a:noFill/>
                </a:ln>
                <a:solidFill>
                  <a:prstClr val="white"/>
                </a:solidFill>
                <a:effectLst/>
                <a:uLnTx/>
                <a:uFillTx/>
                <a:latin typeface="Amazon Ember"/>
                <a:ea typeface="+mn-ea"/>
                <a:cs typeface="+mn-cs"/>
              </a:rPr>
              <a:t>through emails specified.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mazon Ember"/>
                <a:ea typeface="+mn-ea"/>
                <a:cs typeface="+mn-cs"/>
              </a:rPr>
              <a:t>Recommendation</a:t>
            </a:r>
            <a:endParaRPr kumimoji="0" lang="en-US" sz="1800" b="0" i="0" u="none" strike="noStrike" kern="1200" cap="none" spc="0" normalizeH="0" baseline="0" noProof="0" dirty="0">
              <a:ln>
                <a:noFill/>
              </a:ln>
              <a:solidFill>
                <a:prstClr val="white"/>
              </a:solidFill>
              <a:effectLst/>
              <a:uLnTx/>
              <a:uFillTx/>
              <a:latin typeface="Amazon Ember"/>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prstClr val="white"/>
                </a:solidFill>
                <a:effectLst/>
                <a:uLnTx/>
                <a:uFillTx/>
                <a:latin typeface="Amazon Ember"/>
                <a:ea typeface="+mn-ea"/>
                <a:cs typeface="+mn-cs"/>
              </a:rPr>
              <a:t>All email addresses should be set up to go to </a:t>
            </a:r>
            <a:r>
              <a:rPr kumimoji="0" lang="en-US" sz="1600" b="0" u="none" strike="noStrike" kern="1200" cap="none" spc="0" normalizeH="0" baseline="0" noProof="0" dirty="0">
                <a:ln>
                  <a:noFill/>
                </a:ln>
                <a:solidFill>
                  <a:srgbClr val="FF8500"/>
                </a:solidFill>
                <a:effectLst/>
                <a:uLnTx/>
                <a:uFillTx/>
                <a:latin typeface="Amazon Ember"/>
                <a:ea typeface="+mn-ea"/>
                <a:cs typeface="+mn-cs"/>
              </a:rPr>
              <a:t>aliases that are not dependent on a single person</a:t>
            </a:r>
            <a:r>
              <a:rPr kumimoji="0" lang="en-US" sz="1600" b="0" u="none" strike="noStrike" kern="1200" cap="none" spc="0" normalizeH="0" baseline="0" noProof="0" dirty="0">
                <a:ln>
                  <a:noFill/>
                </a:ln>
                <a:solidFill>
                  <a:prstClr val="white"/>
                </a:solidFill>
                <a:effectLst/>
                <a:uLnTx/>
                <a:uFillTx/>
                <a:latin typeface="Amazon Ember"/>
                <a:ea typeface="+mn-ea"/>
                <a:cs typeface="+mn-cs"/>
              </a:rPr>
              <a:t>. You should also have a process for regularly checking that these email addresses work, and that you are responding to emails—especially security notifications you might receive from </a:t>
            </a:r>
            <a:r>
              <a:rPr kumimoji="0" lang="en-US" sz="1600" b="0" u="none" strike="noStrike" kern="1200" cap="none" spc="0" normalizeH="0" baseline="0" noProof="0" dirty="0">
                <a:ln>
                  <a:noFill/>
                </a:ln>
                <a:solidFill>
                  <a:prstClr val="white"/>
                </a:solidFill>
                <a:effectLst/>
                <a:uLnTx/>
                <a:uFillTx/>
                <a:latin typeface="Amazon Ember"/>
                <a:ea typeface="+mn-ea"/>
                <a:cs typeface="+mn-cs"/>
                <a:hlinkClick r:id="rId5"/>
              </a:rPr>
              <a:t>abuse@amazon.com</a:t>
            </a:r>
            <a:r>
              <a:rPr kumimoji="0" lang="en-US" sz="1600" b="0" u="none" strike="noStrike" kern="1200" cap="none" spc="0" normalizeH="0" baseline="0" noProof="0" dirty="0">
                <a:ln>
                  <a:noFill/>
                </a:ln>
                <a:solidFill>
                  <a:prstClr val="white"/>
                </a:solidFill>
                <a:effectLst/>
                <a:uLnTx/>
                <a:uFillTx/>
                <a:latin typeface="Amazon Ember"/>
                <a:ea typeface="+mn-ea"/>
                <a:cs typeface="+mn-cs"/>
              </a:rPr>
              <a:t>. Learn how to set the alternate contacts to help ensure </a:t>
            </a:r>
            <a:r>
              <a:rPr kumimoji="0" lang="en-US" sz="1600" b="0" u="none" strike="noStrike" kern="1200" cap="none" spc="0" normalizeH="0" baseline="0" noProof="0" dirty="0">
                <a:ln>
                  <a:noFill/>
                </a:ln>
                <a:solidFill>
                  <a:srgbClr val="FF8500"/>
                </a:solidFill>
                <a:effectLst/>
                <a:uLnTx/>
                <a:uFillTx/>
                <a:latin typeface="Amazon Ember"/>
                <a:ea typeface="+mn-ea"/>
                <a:cs typeface="+mn-cs"/>
              </a:rPr>
              <a:t>someone is receiving important messages</a:t>
            </a:r>
            <a:r>
              <a:rPr kumimoji="0" lang="en-US" sz="1600" b="0" u="none" strike="noStrike" kern="1200" cap="none" spc="0" normalizeH="0" baseline="0" noProof="0" dirty="0">
                <a:ln>
                  <a:noFill/>
                </a:ln>
                <a:solidFill>
                  <a:prstClr val="white"/>
                </a:solidFill>
                <a:effectLst/>
                <a:uLnTx/>
                <a:uFillTx/>
                <a:latin typeface="Amazon Ember"/>
                <a:ea typeface="+mn-ea"/>
                <a:cs typeface="+mn-cs"/>
              </a:rPr>
              <a:t>, even when you are unavailable.</a:t>
            </a:r>
            <a:endParaRPr kumimoji="0" lang="en-US" sz="1800" b="0" u="none" strike="noStrike" kern="1200" cap="none" spc="0" normalizeH="0" baseline="0" noProof="0" dirty="0">
              <a:ln>
                <a:noFill/>
              </a:ln>
              <a:solidFill>
                <a:prstClr val="white"/>
              </a:solidFill>
              <a:effectLst/>
              <a:uLnTx/>
              <a:uFillTx/>
              <a:latin typeface="Amazon Ember"/>
              <a:ea typeface="+mn-ea"/>
              <a:cs typeface="+mn-cs"/>
            </a:endParaRPr>
          </a:p>
        </p:txBody>
      </p:sp>
      <p:graphicFrame>
        <p:nvGraphicFramePr>
          <p:cNvPr id="8" name="manual_investivation_note">
            <a:extLst>
              <a:ext uri="{FF2B5EF4-FFF2-40B4-BE49-F238E27FC236}">
                <a16:creationId xmlns:a16="http://schemas.microsoft.com/office/drawing/2014/main" id="{1BAE3B0A-906A-289A-580F-7CF5AEA6685F}"/>
              </a:ext>
            </a:extLst>
          </p:cNvPr>
          <p:cNvGraphicFramePr>
            <a:graphicFrameLocks noGrp="1"/>
          </p:cNvGraphicFramePr>
          <p:nvPr>
            <p:extLst>
              <p:ext uri="{D42A27DB-BD31-4B8C-83A1-F6EECF244321}">
                <p14:modId xmlns:p14="http://schemas.microsoft.com/office/powerpoint/2010/main" val="192040690"/>
              </p:ext>
            </p:extLst>
          </p:nvPr>
        </p:nvGraphicFramePr>
        <p:xfrm>
          <a:off x="8869680" y="340811"/>
          <a:ext cx="2462415" cy="370840"/>
        </p:xfrm>
        <a:graphic>
          <a:graphicData uri="http://schemas.openxmlformats.org/drawingml/2006/table">
            <a:tbl>
              <a:tblPr firstRow="1" bandRow="1">
                <a:tableStyleId>{69012ECD-51FC-41F1-AA8D-1B2483CD663E}</a:tableStyleId>
              </a:tblPr>
              <a:tblGrid>
                <a:gridCol w="2462415">
                  <a:extLst>
                    <a:ext uri="{9D8B030D-6E8A-4147-A177-3AD203B41FA5}">
                      <a16:colId xmlns:a16="http://schemas.microsoft.com/office/drawing/2014/main" val="2376014634"/>
                    </a:ext>
                  </a:extLst>
                </a:gridCol>
              </a:tblGrid>
              <a:tr h="370840">
                <a:tc>
                  <a:txBody>
                    <a:bodyPr/>
                    <a:lstStyle/>
                    <a:p>
                      <a:pPr algn="ctr"/>
                      <a:r>
                        <a:rPr lang="en-US" dirty="0">
                          <a:solidFill>
                            <a:schemeClr val="tx1"/>
                          </a:solidFill>
                        </a:rPr>
                        <a:t>Manual Investigation</a:t>
                      </a:r>
                    </a:p>
                  </a:txBody>
                  <a:tcPr anchor="ctr"/>
                </a:tc>
                <a:extLst>
                  <a:ext uri="{0D108BD9-81ED-4DB2-BD59-A6C34878D82A}">
                    <a16:rowId xmlns:a16="http://schemas.microsoft.com/office/drawing/2014/main" val="2995468475"/>
                  </a:ext>
                </a:extLst>
              </a:tr>
            </a:tbl>
          </a:graphicData>
        </a:graphic>
      </p:graphicFrame>
      <p:sp>
        <p:nvSpPr>
          <p:cNvPr id="2" name="title_check_details_resource_manual">
            <a:extLst>
              <a:ext uri="{FF2B5EF4-FFF2-40B4-BE49-F238E27FC236}">
                <a16:creationId xmlns:a16="http://schemas.microsoft.com/office/drawing/2014/main" id="{5656E9A2-3485-C59E-8442-033F290680A1}"/>
              </a:ext>
            </a:extLst>
          </p:cNvPr>
          <p:cNvSpPr>
            <a:spLocks noGrp="1"/>
          </p:cNvSpPr>
          <p:nvPr>
            <p:ph type="title"/>
          </p:nvPr>
        </p:nvSpPr>
        <p:spPr>
          <a:xfrm>
            <a:off x="345440" y="258466"/>
            <a:ext cx="8503920" cy="535531"/>
          </a:xfrm>
        </p:spPr>
        <p:txBody>
          <a:bodyPr/>
          <a:lstStyle/>
          <a:p>
            <a:r>
              <a:rPr lang="en-US" dirty="0"/>
              <a:t>Accurate Account Info</a:t>
            </a:r>
          </a:p>
        </p:txBody>
      </p:sp>
    </p:spTree>
    <p:extLst>
      <p:ext uri="{BB962C8B-B14F-4D97-AF65-F5344CB8AC3E}">
        <p14:creationId xmlns:p14="http://schemas.microsoft.com/office/powerpoint/2010/main" val="4083083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9A2-3485-C59E-8442-033F290680A1}"/>
              </a:ext>
            </a:extLst>
          </p:cNvPr>
          <p:cNvSpPr>
            <a:spLocks noGrp="1"/>
          </p:cNvSpPr>
          <p:nvPr>
            <p:ph type="title"/>
          </p:nvPr>
        </p:nvSpPr>
        <p:spPr>
          <a:xfrm>
            <a:off x="350655" y="256032"/>
            <a:ext cx="10972800" cy="535531"/>
          </a:xfrm>
        </p:spPr>
        <p:txBody>
          <a:bodyPr/>
          <a:lstStyle/>
          <a:p>
            <a:r>
              <a:rPr lang="en-US" dirty="0"/>
              <a:t>MFA on Root Account</a:t>
            </a:r>
          </a:p>
        </p:txBody>
      </p:sp>
      <p:sp>
        <p:nvSpPr>
          <p:cNvPr id="3" name="Slide Number Placeholder 2">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fld id="{EB4B8DE2-A4E8-46E4-8BBF-D75455EFF32C}" type="slidenum">
              <a:rPr lang="en-US" smtClean="0"/>
              <a:pPr/>
              <a:t>8</a:t>
            </a:fld>
            <a:endParaRPr lang="en-US" dirty="0"/>
          </a:p>
        </p:txBody>
      </p:sp>
      <p:sp>
        <p:nvSpPr>
          <p:cNvPr id="7" name="TextBox 6">
            <a:extLst>
              <a:ext uri="{FF2B5EF4-FFF2-40B4-BE49-F238E27FC236}">
                <a16:creationId xmlns:a16="http://schemas.microsoft.com/office/drawing/2014/main" id="{77C882C8-D021-87CC-C197-773C7B357C04}"/>
              </a:ext>
            </a:extLst>
          </p:cNvPr>
          <p:cNvSpPr txBox="1"/>
          <p:nvPr/>
        </p:nvSpPr>
        <p:spPr>
          <a:xfrm>
            <a:off x="350655" y="1042416"/>
            <a:ext cx="8085513" cy="3693319"/>
          </a:xfrm>
          <a:prstGeom prst="rect">
            <a:avLst/>
          </a:prstGeom>
          <a:solidFill>
            <a:srgbClr val="232F3E"/>
          </a:solidFill>
        </p:spPr>
        <p:txBody>
          <a:bodyPr wrap="square" lIns="0" rIns="0" rtlCol="0">
            <a:spAutoFit/>
          </a:bodyPr>
          <a:lstStyle/>
          <a:p>
            <a:pPr algn="l"/>
            <a:r>
              <a:rPr kumimoji="0" lang="en-US" b="1" i="0" u="none" strike="noStrike" kern="1200" cap="none" spc="0" normalizeH="0" baseline="0" noProof="0" dirty="0">
                <a:ln>
                  <a:noFill/>
                </a:ln>
                <a:solidFill>
                  <a:prstClr val="white"/>
                </a:solidFill>
                <a:effectLst/>
                <a:uLnTx/>
                <a:uFillTx/>
                <a:latin typeface="Amazon Ember"/>
                <a:ea typeface="+mn-ea"/>
                <a:cs typeface="+mn-cs"/>
              </a:rPr>
              <a:t>Description</a:t>
            </a:r>
            <a:endParaRPr lang="en-US" sz="1600" dirty="0"/>
          </a:p>
          <a:p>
            <a:pPr lvl="1"/>
            <a:r>
              <a:rPr lang="en-US" sz="1600" dirty="0"/>
              <a:t>For increased security, we recommend that you </a:t>
            </a:r>
            <a:r>
              <a:rPr lang="en-US" sz="1600" dirty="0">
                <a:solidFill>
                  <a:schemeClr val="accent1"/>
                </a:solidFill>
              </a:rPr>
              <a:t>protect your account </a:t>
            </a:r>
            <a:r>
              <a:rPr lang="en-US" sz="1600" dirty="0"/>
              <a:t>by using MFA, which requires a user to enter a unique authentication code from their MFA hardware or virtual device when interacting with the AWS console.</a:t>
            </a:r>
            <a:endParaRPr lang="en-US" dirty="0"/>
          </a:p>
          <a:p>
            <a:pPr algn="l"/>
            <a:br>
              <a:rPr lang="en-US" b="1" dirty="0"/>
            </a:br>
            <a:r>
              <a:rPr lang="en-US" b="1" dirty="0"/>
              <a:t>Risk</a:t>
            </a:r>
          </a:p>
          <a:p>
            <a:pPr lvl="1"/>
            <a:r>
              <a:rPr lang="en-US" sz="1600" dirty="0"/>
              <a:t>Without MFA, the root account can be logged in from anyone around the world. With a hardware MFA token, it ensures it can only be logged in from </a:t>
            </a:r>
            <a:r>
              <a:rPr lang="en-US" sz="1600" dirty="0">
                <a:solidFill>
                  <a:schemeClr val="accent1"/>
                </a:solidFill>
              </a:rPr>
              <a:t>where the MFA token is located</a:t>
            </a:r>
            <a:r>
              <a:rPr lang="en-US" sz="1600" dirty="0"/>
              <a:t>.</a:t>
            </a:r>
          </a:p>
          <a:p>
            <a:pPr algn="l"/>
            <a:endParaRPr lang="en-US" dirty="0"/>
          </a:p>
          <a:p>
            <a:pPr algn="l"/>
            <a:r>
              <a:rPr lang="en-US" b="1" dirty="0"/>
              <a:t>Recommendation</a:t>
            </a:r>
            <a:endParaRPr lang="en-US" dirty="0"/>
          </a:p>
          <a:p>
            <a:pPr lvl="1"/>
            <a:r>
              <a:rPr lang="en-US" sz="1600" dirty="0"/>
              <a:t>(1) Enable MFA for root accounts and (2) Use Service Control Policies (SCPs) to block Root Credentials if using AWS Organizations or Landing Zones to vend accounts.</a:t>
            </a:r>
            <a:endParaRPr lang="en-US" dirty="0"/>
          </a:p>
        </p:txBody>
      </p:sp>
      <p:sp>
        <p:nvSpPr>
          <p:cNvPr id="9" name="TextBox 8">
            <a:extLst>
              <a:ext uri="{FF2B5EF4-FFF2-40B4-BE49-F238E27FC236}">
                <a16:creationId xmlns:a16="http://schemas.microsoft.com/office/drawing/2014/main" id="{3CEBCC64-FB76-5CDE-B4AD-F530F9EAA4B0}"/>
              </a:ext>
            </a:extLst>
          </p:cNvPr>
          <p:cNvSpPr txBox="1"/>
          <p:nvPr/>
        </p:nvSpPr>
        <p:spPr>
          <a:xfrm>
            <a:off x="8869680" y="1042416"/>
            <a:ext cx="2802720" cy="3724096"/>
          </a:xfrm>
          <a:prstGeom prst="rect">
            <a:avLst/>
          </a:prstGeom>
          <a:noFill/>
        </p:spPr>
        <p:txBody>
          <a:bodyPr wrap="square" lIns="0" rIns="0" rtlCol="0">
            <a:spAutoFit/>
          </a:bodyPr>
          <a:lstStyle/>
          <a:p>
            <a:pPr algn="l"/>
            <a:r>
              <a:rPr lang="en-US" sz="1600" dirty="0"/>
              <a:t>AWS Top 10 Alignment: </a:t>
            </a:r>
            <a:r>
              <a:rPr lang="en-US" sz="1600" b="1" dirty="0">
                <a:solidFill>
                  <a:schemeClr val="accent1"/>
                </a:solidFill>
              </a:rPr>
              <a:t>2</a:t>
            </a:r>
          </a:p>
          <a:p>
            <a:pPr algn="l"/>
            <a:r>
              <a:rPr lang="en-US" sz="1600" dirty="0"/>
              <a:t>Level of Effort: </a:t>
            </a:r>
            <a:r>
              <a:rPr lang="en-US" sz="1600" b="1" dirty="0">
                <a:solidFill>
                  <a:schemeClr val="accent1"/>
                </a:solidFill>
              </a:rPr>
              <a:t>Low</a:t>
            </a:r>
          </a:p>
          <a:p>
            <a:pPr algn="l"/>
            <a:r>
              <a:rPr lang="en-US" sz="1600" dirty="0"/>
              <a:t>AWS Service: </a:t>
            </a:r>
            <a:r>
              <a:rPr lang="en-US" sz="1600" b="1" dirty="0">
                <a:solidFill>
                  <a:schemeClr val="accent1"/>
                </a:solidFill>
              </a:rPr>
              <a:t>IAM</a:t>
            </a:r>
          </a:p>
          <a:p>
            <a:pPr algn="l"/>
            <a:endParaRPr lang="en-US" sz="1600" dirty="0"/>
          </a:p>
          <a:p>
            <a:pPr algn="l"/>
            <a:r>
              <a:rPr lang="en-US" sz="1600" dirty="0"/>
              <a:t>AWS Documentation</a:t>
            </a:r>
          </a:p>
          <a:p>
            <a:pPr marL="285750" indent="-285750" algn="l">
              <a:buFont typeface="Arial" panose="020B0604020202020204" pitchFamily="34" charset="0"/>
              <a:buChar char="•"/>
            </a:pPr>
            <a:r>
              <a:rPr lang="en-US" sz="1400" dirty="0">
                <a:hlinkClick r:id="rId3"/>
              </a:rPr>
              <a:t>MFA in AWS</a:t>
            </a:r>
            <a:endParaRPr lang="en-US" sz="1400" dirty="0"/>
          </a:p>
          <a:p>
            <a:pPr algn="l"/>
            <a:endParaRPr lang="en-US" sz="1600" dirty="0"/>
          </a:p>
          <a:p>
            <a:pPr algn="l"/>
            <a:r>
              <a:rPr lang="en-US" sz="1400" b="1" dirty="0"/>
              <a:t>Steps to Manually Verify Finding:</a:t>
            </a:r>
          </a:p>
          <a:p>
            <a:pPr marL="342900" indent="-342900" algn="l">
              <a:buFont typeface="+mj-lt"/>
              <a:buAutoNum type="arabicPeriod"/>
            </a:pPr>
            <a:r>
              <a:rPr lang="en-US" sz="1400" dirty="0"/>
              <a:t>Login AWS Console with account ID listed in the finding</a:t>
            </a:r>
          </a:p>
          <a:p>
            <a:pPr marL="342900" indent="-342900" algn="l">
              <a:buFont typeface="+mj-lt"/>
              <a:buAutoNum type="arabicPeriod"/>
            </a:pPr>
            <a:r>
              <a:rPr lang="en-US" sz="1400" dirty="0"/>
              <a:t>Search for IAM and open</a:t>
            </a:r>
          </a:p>
          <a:p>
            <a:pPr marL="342900" indent="-342900" algn="l">
              <a:buFont typeface="+mj-lt"/>
              <a:buAutoNum type="arabicPeriod"/>
            </a:pPr>
            <a:r>
              <a:rPr lang="en-US" sz="1400" dirty="0"/>
              <a:t>Upper right corner, click on the account number</a:t>
            </a:r>
          </a:p>
          <a:p>
            <a:pPr marL="342900" indent="-342900" algn="l">
              <a:buFont typeface="+mj-lt"/>
              <a:buAutoNum type="arabicPeriod"/>
            </a:pPr>
            <a:r>
              <a:rPr lang="en-US" sz="1400" dirty="0"/>
              <a:t>Select “My credentials”</a:t>
            </a:r>
          </a:p>
          <a:p>
            <a:pPr marL="342900" indent="-342900" algn="l">
              <a:buFont typeface="+mj-lt"/>
              <a:buAutoNum type="arabicPeriod"/>
            </a:pPr>
            <a:r>
              <a:rPr lang="en-US" sz="1400" dirty="0"/>
              <a:t>Scroll down until you see MFA</a:t>
            </a:r>
          </a:p>
        </p:txBody>
      </p:sp>
      <p:sp>
        <p:nvSpPr>
          <p:cNvPr id="6" name="Rectangle 5">
            <a:extLst>
              <a:ext uri="{FF2B5EF4-FFF2-40B4-BE49-F238E27FC236}">
                <a16:creationId xmlns:a16="http://schemas.microsoft.com/office/drawing/2014/main" id="{8F848430-6EF1-D5E2-0398-4D628D2D5E3C}"/>
              </a:ext>
            </a:extLst>
          </p:cNvPr>
          <p:cNvSpPr/>
          <p:nvPr/>
        </p:nvSpPr>
        <p:spPr>
          <a:xfrm>
            <a:off x="350656" y="4883752"/>
            <a:ext cx="8085512" cy="126896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Beginning in mid-2024, MFA will be required for the root user of an </a:t>
            </a:r>
            <a:br>
              <a:rPr lang="en-US" dirty="0">
                <a:solidFill>
                  <a:schemeClr val="tx1"/>
                </a:solidFill>
              </a:rPr>
            </a:br>
            <a:r>
              <a:rPr lang="en-US" dirty="0">
                <a:solidFill>
                  <a:schemeClr val="tx1"/>
                </a:solidFill>
              </a:rPr>
              <a:t>AWS Organization management account.</a:t>
            </a:r>
            <a:br>
              <a:rPr lang="en-US" dirty="0">
                <a:solidFill>
                  <a:schemeClr val="tx1"/>
                </a:solidFill>
              </a:rPr>
            </a:br>
            <a:r>
              <a:rPr lang="en-US" sz="1200" dirty="0">
                <a:solidFill>
                  <a:schemeClr val="tx1"/>
                </a:solidFill>
              </a:rPr>
              <a:t>https://aws.amazon.com/blogs/security/security-by-design-aws-to-enhance-mfa-requirements-in-2024/</a:t>
            </a:r>
            <a:endParaRPr lang="en-US" dirty="0">
              <a:solidFill>
                <a:schemeClr val="tx1"/>
              </a:solidFill>
            </a:endParaRPr>
          </a:p>
        </p:txBody>
      </p:sp>
    </p:spTree>
    <p:extLst>
      <p:ext uri="{BB962C8B-B14F-4D97-AF65-F5344CB8AC3E}">
        <p14:creationId xmlns:p14="http://schemas.microsoft.com/office/powerpoint/2010/main" val="224523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E9A2-3485-C59E-8442-033F290680A1}"/>
              </a:ext>
            </a:extLst>
          </p:cNvPr>
          <p:cNvSpPr>
            <a:spLocks noGrp="1"/>
          </p:cNvSpPr>
          <p:nvPr>
            <p:ph type="title"/>
          </p:nvPr>
        </p:nvSpPr>
        <p:spPr>
          <a:xfrm>
            <a:off x="347472" y="256032"/>
            <a:ext cx="10972800" cy="535531"/>
          </a:xfrm>
        </p:spPr>
        <p:txBody>
          <a:bodyPr/>
          <a:lstStyle/>
          <a:p>
            <a:r>
              <a:rPr lang="en-US" dirty="0"/>
              <a:t>Exposed Access Keys</a:t>
            </a:r>
          </a:p>
        </p:txBody>
      </p:sp>
      <p:sp>
        <p:nvSpPr>
          <p:cNvPr id="3" name="Slide Number Placeholder 2">
            <a:extLst>
              <a:ext uri="{FF2B5EF4-FFF2-40B4-BE49-F238E27FC236}">
                <a16:creationId xmlns:a16="http://schemas.microsoft.com/office/drawing/2014/main" id="{6283465F-F160-E822-B6A8-DF5196F557FE}"/>
              </a:ext>
            </a:extLst>
          </p:cNvPr>
          <p:cNvSpPr>
            <a:spLocks noGrp="1"/>
          </p:cNvSpPr>
          <p:nvPr>
            <p:ph type="sldNum" sz="quarter" idx="12"/>
          </p:nvPr>
        </p:nvSpPr>
        <p:spPr/>
        <p:txBody>
          <a:bodyPr/>
          <a:lstStyle/>
          <a:p>
            <a:fld id="{EB4B8DE2-A4E8-46E4-8BBF-D75455EFF32C}" type="slidenum">
              <a:rPr lang="en-US" smtClean="0"/>
              <a:pPr/>
              <a:t>9</a:t>
            </a:fld>
            <a:endParaRPr lang="en-US" dirty="0"/>
          </a:p>
        </p:txBody>
      </p:sp>
      <p:sp>
        <p:nvSpPr>
          <p:cNvPr id="7" name="TextBox 6">
            <a:extLst>
              <a:ext uri="{FF2B5EF4-FFF2-40B4-BE49-F238E27FC236}">
                <a16:creationId xmlns:a16="http://schemas.microsoft.com/office/drawing/2014/main" id="{77C882C8-D021-87CC-C197-773C7B357C04}"/>
              </a:ext>
            </a:extLst>
          </p:cNvPr>
          <p:cNvSpPr txBox="1"/>
          <p:nvPr/>
        </p:nvSpPr>
        <p:spPr>
          <a:xfrm>
            <a:off x="347472" y="1046477"/>
            <a:ext cx="8017933" cy="4832092"/>
          </a:xfrm>
          <a:prstGeom prst="rect">
            <a:avLst/>
          </a:prstGeom>
          <a:solidFill>
            <a:srgbClr val="232F3E"/>
          </a:solidFill>
        </p:spPr>
        <p:txBody>
          <a:bodyPr wrap="square" lIns="0" rIns="0" rtlCol="0">
            <a:spAutoFit/>
          </a:bodyPr>
          <a:lstStyle/>
          <a:p>
            <a:pPr algn="l"/>
            <a:r>
              <a:rPr lang="en-US" b="1" dirty="0"/>
              <a:t>Description</a:t>
            </a:r>
          </a:p>
          <a:p>
            <a:pPr lvl="1"/>
            <a:r>
              <a:rPr lang="en-US" sz="1600" dirty="0"/>
              <a:t>A failed check in Trusted Advisor is based on a check conducted to popular code repositories for access keys that have been </a:t>
            </a:r>
            <a:r>
              <a:rPr lang="en-US" sz="1600" dirty="0">
                <a:solidFill>
                  <a:schemeClr val="accent1"/>
                </a:solidFill>
              </a:rPr>
              <a:t>exposed to the public </a:t>
            </a:r>
            <a:r>
              <a:rPr lang="en-US" sz="1600" dirty="0"/>
              <a:t>and for irregular Amazon Elastic Compute Cloud (Amazon EC2) usage that could be the result of a </a:t>
            </a:r>
            <a:r>
              <a:rPr lang="en-US" sz="1600" dirty="0">
                <a:solidFill>
                  <a:schemeClr val="accent1"/>
                </a:solidFill>
              </a:rPr>
              <a:t>compromised access key</a:t>
            </a:r>
            <a:r>
              <a:rPr lang="en-US" sz="1600" dirty="0"/>
              <a:t>. Exposed access keys pose a security risk to your account and other users, could lead to </a:t>
            </a:r>
            <a:r>
              <a:rPr lang="en-US" sz="1600" dirty="0">
                <a:solidFill>
                  <a:schemeClr val="accent1"/>
                </a:solidFill>
              </a:rPr>
              <a:t>excessive charges from unauthorized activity or abuse</a:t>
            </a:r>
            <a:r>
              <a:rPr lang="en-US" sz="1600" dirty="0"/>
              <a:t>, and violate the AWS Customer Agreement. If your access key is exposed, take </a:t>
            </a:r>
            <a:r>
              <a:rPr lang="en-US" sz="1600" dirty="0">
                <a:solidFill>
                  <a:schemeClr val="accent1"/>
                </a:solidFill>
              </a:rPr>
              <a:t>immediate action to secure your account</a:t>
            </a:r>
            <a:r>
              <a:rPr lang="en-US" sz="1600" dirty="0"/>
              <a:t>. </a:t>
            </a:r>
            <a:br>
              <a:rPr lang="en-US" sz="1600" dirty="0"/>
            </a:br>
            <a:endParaRPr lang="en-US" sz="1600" dirty="0"/>
          </a:p>
          <a:p>
            <a:pPr algn="l"/>
            <a:r>
              <a:rPr lang="en-US" b="1" dirty="0"/>
              <a:t>Risk</a:t>
            </a:r>
          </a:p>
          <a:p>
            <a:pPr lvl="1"/>
            <a:r>
              <a:rPr lang="en-US" sz="1600" dirty="0"/>
              <a:t>Exposed Access keys indicates the keys are either </a:t>
            </a:r>
            <a:r>
              <a:rPr lang="en-US" sz="1600" dirty="0">
                <a:solidFill>
                  <a:schemeClr val="accent1"/>
                </a:solidFill>
              </a:rPr>
              <a:t>found in a public repository </a:t>
            </a:r>
            <a:r>
              <a:rPr lang="en-US" sz="1600" dirty="0"/>
              <a:t>or the keys appear to be </a:t>
            </a:r>
            <a:r>
              <a:rPr lang="en-US" sz="1600" dirty="0">
                <a:solidFill>
                  <a:schemeClr val="accent1"/>
                </a:solidFill>
              </a:rPr>
              <a:t>used abnormally</a:t>
            </a:r>
            <a:r>
              <a:rPr lang="en-US" sz="1600" dirty="0"/>
              <a:t>. If the keys are in a public repository, it is likely someone outside of your organization is using the keys in attempt to </a:t>
            </a:r>
            <a:r>
              <a:rPr lang="en-US" sz="1600" dirty="0">
                <a:solidFill>
                  <a:schemeClr val="accent1"/>
                </a:solidFill>
              </a:rPr>
              <a:t>potentially exfiltrate data or abuse AWS resources </a:t>
            </a:r>
            <a:r>
              <a:rPr lang="en-US" sz="1600" dirty="0"/>
              <a:t>such as mining of cryptocurrency.</a:t>
            </a:r>
          </a:p>
          <a:p>
            <a:pPr algn="l"/>
            <a:endParaRPr lang="en-US" sz="1600" dirty="0"/>
          </a:p>
          <a:p>
            <a:pPr algn="l"/>
            <a:r>
              <a:rPr lang="en-US" b="1" dirty="0"/>
              <a:t>Recommendation</a:t>
            </a:r>
          </a:p>
          <a:p>
            <a:pPr lvl="1"/>
            <a:r>
              <a:rPr lang="en-US" sz="1400" dirty="0">
                <a:solidFill>
                  <a:schemeClr val="accent1"/>
                </a:solidFill>
              </a:rPr>
              <a:t>Disable the affected access key</a:t>
            </a:r>
            <a:r>
              <a:rPr lang="en-US" sz="1400" dirty="0"/>
              <a:t> immediately. Check your account for unauthorized usage.</a:t>
            </a:r>
          </a:p>
          <a:p>
            <a:pPr lvl="1"/>
            <a:endParaRPr lang="en-US" sz="1600" dirty="0"/>
          </a:p>
        </p:txBody>
      </p:sp>
      <p:sp>
        <p:nvSpPr>
          <p:cNvPr id="9" name="TextBox 8">
            <a:extLst>
              <a:ext uri="{FF2B5EF4-FFF2-40B4-BE49-F238E27FC236}">
                <a16:creationId xmlns:a16="http://schemas.microsoft.com/office/drawing/2014/main" id="{3CEBCC64-FB76-5CDE-B4AD-F530F9EAA4B0}"/>
              </a:ext>
            </a:extLst>
          </p:cNvPr>
          <p:cNvSpPr txBox="1"/>
          <p:nvPr/>
        </p:nvSpPr>
        <p:spPr>
          <a:xfrm>
            <a:off x="8869680" y="1041129"/>
            <a:ext cx="2802720" cy="4370427"/>
          </a:xfrm>
          <a:prstGeom prst="rect">
            <a:avLst/>
          </a:prstGeom>
          <a:noFill/>
        </p:spPr>
        <p:txBody>
          <a:bodyPr wrap="square" lIns="0" rIns="0" rtlCol="0">
            <a:spAutoFit/>
          </a:bodyPr>
          <a:lstStyle/>
          <a:p>
            <a:pPr algn="l"/>
            <a:r>
              <a:rPr lang="en-US" sz="1600" dirty="0"/>
              <a:t>AWS Top 10 Alignment: </a:t>
            </a:r>
            <a:r>
              <a:rPr lang="en-US" sz="1600" b="1" dirty="0">
                <a:solidFill>
                  <a:schemeClr val="accent1"/>
                </a:solidFill>
              </a:rPr>
              <a:t>3</a:t>
            </a:r>
          </a:p>
          <a:p>
            <a:pPr algn="l"/>
            <a:r>
              <a:rPr lang="en-US" sz="1600" dirty="0"/>
              <a:t>Level of Effort: </a:t>
            </a:r>
            <a:r>
              <a:rPr lang="en-US" sz="1600" b="1" dirty="0">
                <a:solidFill>
                  <a:schemeClr val="accent1"/>
                </a:solidFill>
              </a:rPr>
              <a:t>Medium</a:t>
            </a:r>
          </a:p>
          <a:p>
            <a:pPr algn="l"/>
            <a:r>
              <a:rPr lang="en-US" sz="1600" dirty="0"/>
              <a:t>AWS Service: </a:t>
            </a:r>
            <a:r>
              <a:rPr lang="en-US" sz="1600" b="1" dirty="0">
                <a:solidFill>
                  <a:schemeClr val="accent1"/>
                </a:solidFill>
              </a:rPr>
              <a:t>IAM</a:t>
            </a:r>
          </a:p>
          <a:p>
            <a:pPr algn="l"/>
            <a:endParaRPr lang="en-US" sz="1600" dirty="0"/>
          </a:p>
          <a:p>
            <a:pPr algn="l"/>
            <a:r>
              <a:rPr lang="en-US" sz="1600" dirty="0"/>
              <a:t>AWS Documentation</a:t>
            </a:r>
          </a:p>
          <a:p>
            <a:pPr marL="285750" indent="-285750" algn="l">
              <a:buFont typeface="Arial" panose="020B0604020202020204" pitchFamily="34" charset="0"/>
              <a:buChar char="•"/>
            </a:pPr>
            <a:r>
              <a:rPr lang="en-US" sz="1400" dirty="0">
                <a:hlinkClick r:id="rId3"/>
              </a:rPr>
              <a:t>How to Rotate Access Keys</a:t>
            </a:r>
            <a:endParaRPr lang="en-US" sz="1400" dirty="0"/>
          </a:p>
          <a:p>
            <a:pPr algn="l"/>
            <a:endParaRPr lang="en-US" sz="1600" dirty="0"/>
          </a:p>
          <a:p>
            <a:pPr algn="l"/>
            <a:r>
              <a:rPr lang="en-US" sz="1400" b="1" dirty="0"/>
              <a:t>Steps to Manually Verify Finding:</a:t>
            </a:r>
          </a:p>
          <a:p>
            <a:pPr marL="342900" indent="-342900" algn="l">
              <a:buFont typeface="+mj-lt"/>
              <a:buAutoNum type="arabicPeriod"/>
            </a:pPr>
            <a:r>
              <a:rPr lang="en-US" sz="1400" dirty="0"/>
              <a:t>Login AWS Console</a:t>
            </a:r>
          </a:p>
          <a:p>
            <a:pPr marL="342900" indent="-342900" algn="l">
              <a:buFont typeface="+mj-lt"/>
              <a:buAutoNum type="arabicPeriod"/>
            </a:pPr>
            <a:r>
              <a:rPr lang="en-US" sz="1400" dirty="0"/>
              <a:t>Search for Trusted Advisor and open</a:t>
            </a:r>
          </a:p>
          <a:p>
            <a:pPr marL="342900" indent="-342900" algn="l">
              <a:buFont typeface="+mj-lt"/>
              <a:buAutoNum type="arabicPeriod"/>
            </a:pPr>
            <a:r>
              <a:rPr lang="en-US" sz="1400" dirty="0"/>
              <a:t>Click on “Security” on the left hand side</a:t>
            </a:r>
          </a:p>
          <a:p>
            <a:pPr marL="342900" indent="-342900" algn="l">
              <a:buFont typeface="+mj-lt"/>
              <a:buAutoNum type="arabicPeriod"/>
            </a:pPr>
            <a:r>
              <a:rPr lang="en-US" sz="1400" dirty="0"/>
              <a:t>Search for the specific assessment</a:t>
            </a:r>
          </a:p>
          <a:p>
            <a:pPr marL="342900" indent="-342900" algn="l">
              <a:buFont typeface="+mj-lt"/>
              <a:buAutoNum type="arabicPeriod"/>
            </a:pPr>
            <a:r>
              <a:rPr lang="en-US" sz="1400" dirty="0"/>
              <a:t>Click on the Assessment Name to expand</a:t>
            </a:r>
          </a:p>
          <a:p>
            <a:pPr marL="342900" indent="-342900" algn="l">
              <a:buFont typeface="+mj-lt"/>
              <a:buAutoNum type="arabicPeriod"/>
            </a:pPr>
            <a:r>
              <a:rPr lang="en-US" sz="1400" dirty="0"/>
              <a:t>A list of all resources and potential causes will be listed</a:t>
            </a:r>
          </a:p>
        </p:txBody>
      </p:sp>
      <p:graphicFrame>
        <p:nvGraphicFramePr>
          <p:cNvPr id="4" name="manual_investivation_note">
            <a:extLst>
              <a:ext uri="{FF2B5EF4-FFF2-40B4-BE49-F238E27FC236}">
                <a16:creationId xmlns:a16="http://schemas.microsoft.com/office/drawing/2014/main" id="{073896A9-74D7-A874-89C6-8CE3273CAD41}"/>
              </a:ext>
            </a:extLst>
          </p:cNvPr>
          <p:cNvGraphicFramePr>
            <a:graphicFrameLocks noGrp="1"/>
          </p:cNvGraphicFramePr>
          <p:nvPr>
            <p:extLst>
              <p:ext uri="{D42A27DB-BD31-4B8C-83A1-F6EECF244321}">
                <p14:modId xmlns:p14="http://schemas.microsoft.com/office/powerpoint/2010/main" val="699246066"/>
              </p:ext>
            </p:extLst>
          </p:nvPr>
        </p:nvGraphicFramePr>
        <p:xfrm>
          <a:off x="8869680" y="338377"/>
          <a:ext cx="2750330" cy="370840"/>
        </p:xfrm>
        <a:graphic>
          <a:graphicData uri="http://schemas.openxmlformats.org/drawingml/2006/table">
            <a:tbl>
              <a:tblPr firstRow="1" bandRow="1">
                <a:tableStyleId>{69012ECD-51FC-41F1-AA8D-1B2483CD663E}</a:tableStyleId>
              </a:tblPr>
              <a:tblGrid>
                <a:gridCol w="2750330">
                  <a:extLst>
                    <a:ext uri="{9D8B030D-6E8A-4147-A177-3AD203B41FA5}">
                      <a16:colId xmlns:a16="http://schemas.microsoft.com/office/drawing/2014/main" val="2376014634"/>
                    </a:ext>
                  </a:extLst>
                </a:gridCol>
              </a:tblGrid>
              <a:tr h="370840">
                <a:tc>
                  <a:txBody>
                    <a:bodyPr/>
                    <a:lstStyle/>
                    <a:p>
                      <a:pPr algn="ctr"/>
                      <a:r>
                        <a:rPr lang="en-US" dirty="0">
                          <a:solidFill>
                            <a:schemeClr val="tx1"/>
                          </a:solidFill>
                        </a:rPr>
                        <a:t>Trusted Advisor Check</a:t>
                      </a:r>
                    </a:p>
                  </a:txBody>
                  <a:tcPr anchor="ctr"/>
                </a:tc>
                <a:extLst>
                  <a:ext uri="{0D108BD9-81ED-4DB2-BD59-A6C34878D82A}">
                    <a16:rowId xmlns:a16="http://schemas.microsoft.com/office/drawing/2014/main" val="2995468475"/>
                  </a:ext>
                </a:extLst>
              </a:tr>
            </a:tbl>
          </a:graphicData>
        </a:graphic>
      </p:graphicFrame>
    </p:spTree>
    <p:extLst>
      <p:ext uri="{BB962C8B-B14F-4D97-AF65-F5344CB8AC3E}">
        <p14:creationId xmlns:p14="http://schemas.microsoft.com/office/powerpoint/2010/main" val="88474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EFF54F79-46A3-5546-902C-0FB8F4BBE56C}" vid="{55048359-83D9-2C41-9D5B-37DFD65310C9}"/>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Dark</Template>
  <TotalTime>11336</TotalTime>
  <Words>6550</Words>
  <Application>Microsoft Macintosh PowerPoint</Application>
  <PresentationFormat>Widescreen</PresentationFormat>
  <Paragraphs>1005</Paragraphs>
  <Slides>61</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Amazon Ember Display</vt:lpstr>
      <vt:lpstr>Amazon Ember Regular</vt:lpstr>
      <vt:lpstr>Calibri</vt:lpstr>
      <vt:lpstr>Lucida Console</vt:lpstr>
      <vt:lpstr>Wingdings</vt:lpstr>
      <vt:lpstr>Amazon Ember</vt:lpstr>
      <vt:lpstr>Amazon Ember Mono</vt:lpstr>
      <vt:lpstr>Arial</vt:lpstr>
      <vt:lpstr>Amazon Ember Display Heavy</vt:lpstr>
      <vt:lpstr>AWS Confidential Dark</vt:lpstr>
      <vt:lpstr>Security Health Improvement Program (SHIP) HealthCheck</vt:lpstr>
      <vt:lpstr>Agenda</vt:lpstr>
      <vt:lpstr>SHIP HealthCheck</vt:lpstr>
      <vt:lpstr>Executive Summary</vt:lpstr>
      <vt:lpstr>AWS Security Best Practices</vt:lpstr>
      <vt:lpstr>Security items to improve your AWS security health</vt:lpstr>
      <vt:lpstr>Accurate Account Info</vt:lpstr>
      <vt:lpstr>MFA on Root Account</vt:lpstr>
      <vt:lpstr>Exposed Access Keys</vt:lpstr>
      <vt:lpstr>Security Groups – Unrestricted Access</vt:lpstr>
      <vt:lpstr>Amazon S3 Bucket Permissions</vt:lpstr>
      <vt:lpstr>Centralize CloudTrail logs</vt:lpstr>
      <vt:lpstr>Validate IAM Roles</vt:lpstr>
      <vt:lpstr>GuardDuty Inactive Accounts/Regions</vt:lpstr>
      <vt:lpstr>GuardDuty Findings</vt:lpstr>
      <vt:lpstr>IAM Access Key Rotation</vt:lpstr>
      <vt:lpstr>Be Involved in Development Cycle</vt:lpstr>
      <vt:lpstr>IAM Password Policy</vt:lpstr>
      <vt:lpstr>AWS Config Enabled</vt:lpstr>
      <vt:lpstr>Lambda Functions Using Deprecated Runtimes</vt:lpstr>
      <vt:lpstr>ELB Listener Security</vt:lpstr>
      <vt:lpstr>Enable Amazon GuardDuty for threat detection</vt:lpstr>
      <vt:lpstr>How GuardDuty works</vt:lpstr>
      <vt:lpstr>Amazon GuardDuty for AWS workload protection</vt:lpstr>
      <vt:lpstr>Getting Started</vt:lpstr>
      <vt:lpstr>Enable GuardDuty in all Accounts in Your Organization</vt:lpstr>
      <vt:lpstr>Central account management</vt:lpstr>
      <vt:lpstr>GuardDuty Pricing </vt:lpstr>
      <vt:lpstr>Amazon GuardDuty – Best Practices</vt:lpstr>
      <vt:lpstr>Automate Security Checks with AWS Security Hub</vt:lpstr>
      <vt:lpstr>What is AWS Security Hub?</vt:lpstr>
      <vt:lpstr>Security Hub finding flows</vt:lpstr>
      <vt:lpstr>Getting Started</vt:lpstr>
      <vt:lpstr>Security Hub dashboard</vt:lpstr>
      <vt:lpstr>Enable Security Hub in all Accounts in Your Organization</vt:lpstr>
      <vt:lpstr>Central account management</vt:lpstr>
      <vt:lpstr>Security Hub Pricing </vt:lpstr>
      <vt:lpstr>Security Hub Best Practices</vt:lpstr>
      <vt:lpstr>Encrypt Everything: AWS Key Management Service</vt:lpstr>
      <vt:lpstr>Encrypt, where? Encrypt everywhere!</vt:lpstr>
      <vt:lpstr>How does AWS help customers with data protection?</vt:lpstr>
      <vt:lpstr>AWS Cryptographic Services</vt:lpstr>
      <vt:lpstr>Encryption using AWS KMS</vt:lpstr>
      <vt:lpstr>KMS Keys and Data Keys</vt:lpstr>
      <vt:lpstr>KMS key hierarchy</vt:lpstr>
      <vt:lpstr>Using KMS Keys and Multi-Region Keys</vt:lpstr>
      <vt:lpstr>Customer managed keys give you most flexibility</vt:lpstr>
      <vt:lpstr>Enable encryption by default</vt:lpstr>
      <vt:lpstr>KMS Pricing</vt:lpstr>
      <vt:lpstr>Recommended Actions for KMS</vt:lpstr>
      <vt:lpstr>Protect workloads at the edge with AWS Web Application Firewall (WAF)</vt:lpstr>
      <vt:lpstr>AWS WAF (Web Application Firewall)</vt:lpstr>
      <vt:lpstr>How AWS WAF works</vt:lpstr>
      <vt:lpstr>AWS WAF Bot Control</vt:lpstr>
      <vt:lpstr>How do we detected targeted bots?</vt:lpstr>
      <vt:lpstr>Account Takeover Prevention (ATP) Managed Rule Group</vt:lpstr>
      <vt:lpstr>AWS Managed Rules: Three types</vt:lpstr>
      <vt:lpstr>Enable AWS WAF</vt:lpstr>
      <vt:lpstr>Recommended Actions for AWS WAF</vt:lpstr>
      <vt:lpstr>Next Steps: Continuous Security Improvements</vt:lpstr>
      <vt:lpstr>Build a Roadmap to Improve Security Health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SHIP HealthCheck</dc:title>
  <dc:subject/>
  <dc:creator>Microsoft Office User</dc:creator>
  <cp:keywords/>
  <dc:description/>
  <cp:lastModifiedBy>Microsoft Office User</cp:lastModifiedBy>
  <cp:revision>133</cp:revision>
  <dcterms:created xsi:type="dcterms:W3CDTF">2023-01-06T00:04:18Z</dcterms:created>
  <dcterms:modified xsi:type="dcterms:W3CDTF">2024-07-18T15:56:41Z</dcterms:modified>
  <cp:category/>
</cp:coreProperties>
</file>